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7" r:id="rId2"/>
  </p:sldMasterIdLst>
  <p:notesMasterIdLst>
    <p:notesMasterId r:id="rId17"/>
  </p:notesMasterIdLst>
  <p:sldIdLst>
    <p:sldId id="257" r:id="rId3"/>
    <p:sldId id="281" r:id="rId4"/>
    <p:sldId id="259" r:id="rId5"/>
    <p:sldId id="260" r:id="rId6"/>
    <p:sldId id="285" r:id="rId7"/>
    <p:sldId id="282" r:id="rId8"/>
    <p:sldId id="286" r:id="rId9"/>
    <p:sldId id="288" r:id="rId10"/>
    <p:sldId id="287" r:id="rId11"/>
    <p:sldId id="289" r:id="rId12"/>
    <p:sldId id="290" r:id="rId13"/>
    <p:sldId id="284" r:id="rId14"/>
    <p:sldId id="283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65 Pro Plus" initials="3PP" lastIdx="1" clrIdx="0">
    <p:extLst>
      <p:ext uri="{19B8F6BF-5375-455C-9EA6-DF929625EA0E}">
        <p15:presenceInfo xmlns:p15="http://schemas.microsoft.com/office/powerpoint/2012/main" xmlns="" userId="365 Pro Pl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734F"/>
    <a:srgbClr val="A3619B"/>
    <a:srgbClr val="32823F"/>
    <a:srgbClr val="3B8547"/>
    <a:srgbClr val="3B7947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756" y="-90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00EE-3F3C-4694-AA03-809908AB2D60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F6C6E-6825-46BF-98FA-71628EAC5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82A7-2EB6-45D6-B7C2-B3F4B2D8BB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44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B5E2FA-9E3F-4409-84CC-F487AC53D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1CAB199-821A-4258-B64D-30F0D0314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7998B7A-51F8-423A-BAA8-D6B9C6F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CC0B2BB-E36A-439D-83D3-6316F8E77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11277E-D40E-4FFA-A6B9-687316E0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5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499F36-22EE-4D82-9DF6-974A82587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5BC703-2969-45D7-BBA4-D7F85461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A6696F-C245-4812-BB3A-8057271F9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122627A-A287-4ED7-A76C-811EB640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4F726D-3A63-4210-AB3B-0BC4E03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6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83BF31-BDC1-460C-879D-4F8E6C17D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93F7D8-9A4A-4569-A6FE-C5B2F83F1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1B6032-1E99-42DD-9521-CFC04B1C2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56ED07-C179-4AC8-97C0-E1811433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AF3604-3B1D-4AB9-98A1-1BE592728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CB2213-75E2-487D-8411-AFD6E607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D81393-1E7E-4EE4-A2F5-974342603F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89CEC44-6A82-4A5B-8644-3757FB6E6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6BA134E-0F97-4349-89C4-477A5370F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423F830-F0F6-4231-8D92-858AFCF6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1E9E188-E399-4A1C-A7FD-86E4D954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98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DD236E-F7A7-4085-8A51-CB84452B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7AE195B-9E39-444C-9FE4-E9047289B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B0A2F9-394C-46C4-8A80-0601A9E43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17A2693-6411-4EC7-AF08-79E1A8EE8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33B2335-AE15-4E18-AD88-E085CF82E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BDF6A26-07BB-4F08-81A4-60B703A9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0DD9CBD-224A-4A9B-B95F-96F87228C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EC94571-566C-4D44-9ED4-E6B447380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3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3CBEBE-A38A-40A4-AC12-265EE155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BE87E56-56CA-43FE-B948-285AA0A8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79B0B07-7E33-4FD9-B9F1-97E1C6858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14BB8A9-2345-4017-936C-057FA7FF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4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32F244D-7D71-4970-AB12-58624FA98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0B017F8-BBDD-451C-99C9-D790E029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9CABEC2-5DF4-4DB0-9AAC-6513BD156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3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BF81B2-41F3-4DD8-B9DF-33B1FD3F8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62C0B4-D95C-43F0-9B72-0028B1CE5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7B417F9-A2DD-4E16-A4FC-9C379EA1A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645BFFE-BA58-4793-A966-73C3CE0B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E29399E-4190-41D7-BE73-86028CEE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98146AE-37F5-4F5F-A344-BBBFBDDB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4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84C71B-D24F-48F7-BEA9-D6C4B3D82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1A2C7FB-988E-4CB4-9DAC-799F28747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06F5F63-3F61-4DA9-878D-D2D9A2CFF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314B2A-A3A1-4B0C-81A5-F9E8B8DA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EA575EC-50ED-45F2-BD35-DD4BBF70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65B2F01-337A-4EEC-990D-8A5C837F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7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45D7CA-2013-4960-A10A-1E292C5D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DDAF145-ED7C-4F99-8F77-6EA622590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60C6FE4-BC11-4154-832F-89A52C33B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178848-6B1B-49BB-AF37-E69D3C7F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56A40AB-BB0D-4732-B0F1-757972BE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6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09B5EB5-B147-46FA-853E-50ECC52BF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7EC946C-A97C-4342-96EC-DE1E670FD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9A355A7-7ED1-4143-86C1-BFC2D5FD0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8BF1C8-CE09-488F-AA60-C5BBCDC49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E0F647-4071-4CAF-A56B-7054834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34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44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47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1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92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29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9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64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62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90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9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664A936-367D-48E6-A93F-7A6C41A1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90A53FF-48DD-4C68-9E56-5F4D6C85D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AA37C2B-9378-4BC9-AB7E-15210681A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E84B4C-A9BF-48F0-B6FA-B08C65DCE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499C90-F298-485F-B15D-F23D5E8E6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3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3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4F74D28C-3268-4E35-8EE1-D92CB4A85A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58D44E42-C462-4105-BC86-FE75B4E3C4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croll: Vertical 7">
            <a:extLst>
              <a:ext uri="{FF2B5EF4-FFF2-40B4-BE49-F238E27FC236}">
                <a16:creationId xmlns:a16="http://schemas.microsoft.com/office/drawing/2014/main" xmlns="" id="{BDD096C4-EA0B-4A0B-A270-A33E3861416F}"/>
              </a:ext>
            </a:extLst>
          </p:cNvPr>
          <p:cNvSpPr/>
          <p:nvPr/>
        </p:nvSpPr>
        <p:spPr>
          <a:xfrm>
            <a:off x="6676704" y="1838158"/>
            <a:ext cx="5006336" cy="3181684"/>
          </a:xfrm>
          <a:prstGeom prst="verticalScrol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3AA5FCD-E282-462D-9F67-474D8F260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49" y="91610"/>
            <a:ext cx="4573696" cy="45736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16039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44621" y="228601"/>
            <a:ext cx="2760365" cy="861770"/>
          </a:xfrm>
          <a:prstGeom prst="rect">
            <a:avLst/>
          </a:prstGeom>
        </p:spPr>
        <p:txBody>
          <a:bodyPr wrap="none" lIns="76197" tIns="38098" rIns="76197" bIns="38098">
            <a:spAutoFit/>
          </a:bodyPr>
          <a:lstStyle/>
          <a:p>
            <a:r>
              <a:rPr lang="bn-BD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</a:t>
            </a:r>
            <a:r>
              <a:rPr lang="bn-IN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চিতি</a:t>
            </a:r>
            <a:endParaRPr lang="en-US" sz="5100" dirty="0"/>
          </a:p>
        </p:txBody>
      </p:sp>
      <p:sp>
        <p:nvSpPr>
          <p:cNvPr id="10" name="Rounded Rectangle 9"/>
          <p:cNvSpPr/>
          <p:nvPr/>
        </p:nvSpPr>
        <p:spPr>
          <a:xfrm>
            <a:off x="482129" y="1494693"/>
            <a:ext cx="5384799" cy="4044462"/>
          </a:xfrm>
          <a:prstGeom prst="roundRect">
            <a:avLst/>
          </a:prstGeom>
          <a:ln w="571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6197" tIns="38098" rIns="76197" bIns="38098" rtlCol="0" anchor="ctr"/>
          <a:lstStyle/>
          <a:p>
            <a:pPr>
              <a:buNone/>
            </a:pP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সলাম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                                   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প্রভাষক,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রসায়ন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কলেজ        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নগ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র,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কু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bn-BD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nazrulcvc@gmail.com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746" y="1494693"/>
            <a:ext cx="433929" cy="4615636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362" y="1494694"/>
            <a:ext cx="3516372" cy="4044462"/>
          </a:xfrm>
        </p:spPr>
      </p:pic>
    </p:spTree>
    <p:extLst>
      <p:ext uri="{BB962C8B-B14F-4D97-AF65-F5344CB8AC3E}">
        <p14:creationId xmlns:p14="http://schemas.microsoft.com/office/powerpoint/2010/main" val="125458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  <a:alpha val="8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:a16="http://schemas.microsoft.com/office/drawing/2014/main" xmlns="" id="{908DA2F1-9B58-431B-A65F-A17461530469}"/>
              </a:ext>
            </a:extLst>
          </p:cNvPr>
          <p:cNvSpPr/>
          <p:nvPr/>
        </p:nvSpPr>
        <p:spPr>
          <a:xfrm>
            <a:off x="2221006" y="1013013"/>
            <a:ext cx="7749988" cy="4043082"/>
          </a:xfrm>
          <a:prstGeom prst="horizontalScrol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1430D7B-C771-4DCA-B952-345AFBA6D766}"/>
              </a:ext>
            </a:extLst>
          </p:cNvPr>
          <p:cNvSpPr txBox="1"/>
          <p:nvPr/>
        </p:nvSpPr>
        <p:spPr>
          <a:xfrm>
            <a:off x="3173506" y="2065058"/>
            <a:ext cx="6104965" cy="230832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6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</a:t>
            </a:r>
            <a:r>
              <a:rPr lang="en-US" sz="36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endParaRPr lang="en-US" sz="3600" b="1" dirty="0" smtClean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অধ্যায়ঃপরিমানগত</a:t>
            </a:r>
            <a:r>
              <a:rPr lang="en-US" sz="36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6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</a:t>
            </a:r>
            <a:r>
              <a:rPr lang="en-US" sz="36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</a:t>
            </a:r>
            <a:r>
              <a:rPr lang="en-US" sz="36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3600" b="1" dirty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6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৪০ </a:t>
            </a:r>
            <a:r>
              <a:rPr lang="en-US" sz="3600" b="1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6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bg2"/>
              </a:solidFill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13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1000">
              <a:srgbClr val="32823F"/>
            </a:gs>
            <a:gs pos="82000">
              <a:schemeClr val="accent6">
                <a:lumMod val="50000"/>
              </a:schemeClr>
            </a:gs>
            <a:gs pos="74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41,200 Green Chemistry Stock Photos, Pictures &amp; Royalty-Free Images - iStock">
            <a:extLst>
              <a:ext uri="{FF2B5EF4-FFF2-40B4-BE49-F238E27FC236}">
                <a16:creationId xmlns:a16="http://schemas.microsoft.com/office/drawing/2014/main" xmlns="" id="{60A76B10-F3E2-43E2-96E4-1D33E76D4D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9" t="2904" r="22403" b="3981"/>
          <a:stretch/>
        </p:blipFill>
        <p:spPr bwMode="auto">
          <a:xfrm>
            <a:off x="7918939" y="2937164"/>
            <a:ext cx="3836710" cy="361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41,200 Green Chemistry Stock Photos, Pictures &amp; Royalty-Free Images - iStock">
            <a:extLst>
              <a:ext uri="{FF2B5EF4-FFF2-40B4-BE49-F238E27FC236}">
                <a16:creationId xmlns:a16="http://schemas.microsoft.com/office/drawing/2014/main" xmlns="" id="{0E882E3F-1751-4622-B3DE-F7CD33860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88" y="2937165"/>
            <a:ext cx="4081806" cy="361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xmlns="" id="{39244A97-0ABE-43BA-81E1-8869BBC7EB69}"/>
              </a:ext>
            </a:extLst>
          </p:cNvPr>
          <p:cNvSpPr/>
          <p:nvPr/>
        </p:nvSpPr>
        <p:spPr>
          <a:xfrm>
            <a:off x="4707530" y="346365"/>
            <a:ext cx="3136764" cy="3158836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</a:rPr>
              <a:t>দ্রবনের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</a:rPr>
              <a:t>ঘনমাত্রা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</a:rPr>
              <a:t>নির্নয়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</a:rPr>
              <a:t> ।  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</a:rPr>
              <a:t> </a:t>
            </a:r>
            <a:endParaRPr lang="en-US" sz="4400" b="1" dirty="0" smtClean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</a:endParaRPr>
          </a:p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</a:rPr>
              <a:t> 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39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61672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90800" y="533401"/>
            <a:ext cx="6807200" cy="132343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2872" y="2286001"/>
            <a:ext cx="119888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……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মোলার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মোলাল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6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946" y="343911"/>
            <a:ext cx="11277600" cy="8337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নির্নয়ের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ঃ </a:t>
            </a:r>
            <a:endParaRPr lang="en-US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964" y="1440873"/>
            <a:ext cx="11490036" cy="5223163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১। 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মোলার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মোলাল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নরমাল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শতকরা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2341932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946" y="343911"/>
            <a:ext cx="11277600" cy="8337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মোলার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ঃ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964" y="1440873"/>
            <a:ext cx="11490036" cy="5223163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নির্দিষ্ট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তাপমাত্রায়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1 L 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দ্রবনে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1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mol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দ্রবীভুত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মোলার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None/>
            </a:pP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নির্দিষ্ট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তাপমাত্রায়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1 L 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দ্রবনে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যত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mol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দ্রবীভুত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মোলারিটি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5329100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946" y="343911"/>
            <a:ext cx="11277600" cy="8337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মোলাল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ঃ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964" y="1440873"/>
            <a:ext cx="11490036" cy="5223163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1 Kg 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দ্রবনে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1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mol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দ্রবীভুত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মোলাল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1 Kg  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দ্রবনে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যত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mol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দ্রবীভুত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মোলালিটি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7876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1177636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4000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মোলার</a:t>
            </a:r>
            <a:r>
              <a:rPr lang="en-US" sz="40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40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মোলাল</a:t>
            </a:r>
            <a:r>
              <a:rPr lang="en-US" sz="40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40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40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তাপমাত্রার</a:t>
            </a:r>
            <a:r>
              <a:rPr lang="en-US" sz="40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40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নির্ভরশীল</a:t>
            </a:r>
            <a:r>
              <a:rPr lang="en-US" sz="40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4000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3782"/>
            <a:ext cx="12192000" cy="5694217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মোলার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দ্রবন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তাপমাত্রার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নির্ভরশীল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None/>
            </a:pP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মোলার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মোল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আয়তন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মোল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হলেও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আয়তন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মোলাল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মোল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ভর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মোল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ভর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ঘটেনা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6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1616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7763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250 mL 12 g Na</a:t>
            </a:r>
            <a:r>
              <a:rPr lang="en-US" sz="3600" baseline="-250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6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CO</a:t>
            </a:r>
            <a:r>
              <a:rPr lang="en-US" sz="3600" baseline="-250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en-US" sz="36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দ্রবীভূত </a:t>
            </a:r>
            <a:r>
              <a:rPr lang="en-US" sz="3600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6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দ্রবের</a:t>
            </a:r>
            <a:r>
              <a:rPr lang="en-US" sz="36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36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36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5791199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V=250mL=250 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×10</a:t>
            </a:r>
            <a:r>
              <a:rPr lang="en-US" sz="3600" baseline="30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-3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W=12 g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M=106 g mol</a:t>
            </a:r>
            <a:r>
              <a:rPr lang="en-US" sz="3600" baseline="30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-1                            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C=?  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C=W/MV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=12/106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×</a:t>
            </a:r>
            <a:r>
              <a:rPr lang="en-US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250 </a:t>
            </a:r>
            <a:r>
              <a:rPr lang="en-US" sz="3600" dirty="0">
                <a:solidFill>
                  <a:srgbClr val="0000FF"/>
                </a:solidFill>
                <a:latin typeface="Times New Roman"/>
                <a:cs typeface="Times New Roman"/>
              </a:rPr>
              <a:t>×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10</a:t>
            </a:r>
            <a:r>
              <a:rPr lang="en-US" sz="3600" baseline="30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-3</a:t>
            </a:r>
            <a:endParaRPr lang="en-US" sz="36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6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=0.453 M</a:t>
            </a:r>
            <a:endParaRPr lang="en-US" sz="3600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9571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92000" cy="1454727"/>
              </a:xfrm>
              <a:solidFill>
                <a:schemeClr val="accent3">
                  <a:lumMod val="60000"/>
                  <a:lumOff val="40000"/>
                </a:schemeClr>
              </a:solidFill>
            </p:spPr>
            <p:txBody>
              <a:bodyPr>
                <a:noAutofit/>
              </a:bodyPr>
              <a:lstStyle/>
              <a:p>
                <a:r>
                  <a:rPr lang="en-US" sz="3600" dirty="0" smtClean="0">
                    <a:solidFill>
                      <a:srgbClr val="008000"/>
                    </a:solidFill>
                    <a:latin typeface="NikoshBAN" pitchFamily="2" charset="0"/>
                    <a:cs typeface="NikoshBAN" pitchFamily="2" charset="0"/>
                  </a:rPr>
                  <a:t>2.5%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solidFill>
                              <a:srgbClr val="008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rgbClr val="008000"/>
                            </a:solidFill>
                            <a:latin typeface="Cambria Math"/>
                          </a:rPr>
                          <m:t>𝑊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rgbClr val="008000"/>
                            </a:solidFill>
                            <a:latin typeface="Cambria Math"/>
                          </a:rPr>
                          <m:t>𝑉</m:t>
                        </m:r>
                      </m:den>
                    </m:f>
                  </m:oMath>
                </a14:m>
                <a:r>
                  <a:rPr lang="en-US" sz="3600" dirty="0" smtClean="0">
                    <a:solidFill>
                      <a:srgbClr val="008000"/>
                    </a:solidFill>
                    <a:latin typeface="NikoshBAN" pitchFamily="2" charset="0"/>
                    <a:cs typeface="NikoshBAN" pitchFamily="2" charset="0"/>
                  </a:rPr>
                  <a:t>) </a:t>
                </a:r>
                <a:r>
                  <a:rPr lang="en-US" sz="3600" dirty="0" err="1" smtClean="0">
                    <a:solidFill>
                      <a:srgbClr val="008000"/>
                    </a:solidFill>
                    <a:latin typeface="NikoshBAN" pitchFamily="2" charset="0"/>
                    <a:cs typeface="NikoshBAN" pitchFamily="2" charset="0"/>
                  </a:rPr>
                  <a:t>NaOH</a:t>
                </a:r>
                <a:r>
                  <a:rPr lang="en-US" sz="3600" dirty="0" smtClean="0">
                    <a:solidFill>
                      <a:srgbClr val="0080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err="1" smtClean="0">
                    <a:solidFill>
                      <a:srgbClr val="008000"/>
                    </a:solidFill>
                    <a:latin typeface="NikoshBAN" pitchFamily="2" charset="0"/>
                    <a:cs typeface="NikoshBAN" pitchFamily="2" charset="0"/>
                  </a:rPr>
                  <a:t>এর</a:t>
                </a:r>
                <a:r>
                  <a:rPr lang="en-US" sz="3600" dirty="0" smtClean="0">
                    <a:solidFill>
                      <a:srgbClr val="008000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3600" dirty="0" err="1" smtClean="0">
                    <a:solidFill>
                      <a:srgbClr val="008000"/>
                    </a:solidFill>
                    <a:latin typeface="NikoshBAN" pitchFamily="2" charset="0"/>
                    <a:cs typeface="NikoshBAN" pitchFamily="2" charset="0"/>
                  </a:rPr>
                  <a:t>ঘনমাত্রা</a:t>
                </a:r>
                <a:r>
                  <a:rPr lang="en-US" sz="3600" dirty="0" smtClean="0">
                    <a:solidFill>
                      <a:srgbClr val="0080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err="1" smtClean="0">
                    <a:solidFill>
                      <a:srgbClr val="008000"/>
                    </a:solidFill>
                    <a:latin typeface="NikoshBAN" pitchFamily="2" charset="0"/>
                    <a:cs typeface="NikoshBAN" pitchFamily="2" charset="0"/>
                  </a:rPr>
                  <a:t>নির্নয়</a:t>
                </a:r>
                <a:r>
                  <a:rPr lang="en-US" sz="3600" dirty="0" smtClean="0">
                    <a:solidFill>
                      <a:srgbClr val="0080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err="1" smtClean="0">
                    <a:solidFill>
                      <a:srgbClr val="008000"/>
                    </a:solidFill>
                    <a:latin typeface="NikoshBAN" pitchFamily="2" charset="0"/>
                    <a:cs typeface="NikoshBAN" pitchFamily="2" charset="0"/>
                  </a:rPr>
                  <a:t>কর</a:t>
                </a:r>
                <a:r>
                  <a:rPr lang="en-US" sz="3600" dirty="0" smtClean="0">
                    <a:solidFill>
                      <a:srgbClr val="008000"/>
                    </a:solidFill>
                    <a:latin typeface="NikoshBAN" pitchFamily="2" charset="0"/>
                    <a:cs typeface="NikoshBAN" pitchFamily="2" charset="0"/>
                  </a:rPr>
                  <a:t>।</a:t>
                </a:r>
                <a:endParaRPr lang="en-US" sz="3600" dirty="0">
                  <a:solidFill>
                    <a:srgbClr val="008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92000" cy="1454727"/>
              </a:xfrm>
              <a:blipFill rotWithShape="1">
                <a:blip r:embed="rId3"/>
                <a:stretch>
                  <a:fillRect l="-1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7018"/>
            <a:ext cx="12192000" cy="5430982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2.5%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NaOH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100mL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দ্রবনে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NaOH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2.5 g</a:t>
            </a:r>
          </a:p>
          <a:p>
            <a:pPr>
              <a:buNone/>
            </a:pPr>
            <a:endParaRPr lang="en-US" sz="36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V=100mL=100×10</a:t>
            </a:r>
            <a:r>
              <a:rPr lang="en-US" sz="3600" baseline="30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-3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W=2.5 g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M=40 g mol</a:t>
            </a:r>
            <a:r>
              <a:rPr lang="en-US" sz="3600" baseline="30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-1                            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C=?  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C=W/MV</a:t>
            </a: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=2.5/40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×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Times New Roman"/>
              </a:rPr>
              <a:t>10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0 </a:t>
            </a:r>
            <a:r>
              <a:rPr lang="en-US" sz="3600" dirty="0">
                <a:solidFill>
                  <a:srgbClr val="0000FF"/>
                </a:solidFill>
                <a:latin typeface="Times New Roman"/>
                <a:cs typeface="Times New Roman"/>
              </a:rPr>
              <a:t>×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10</a:t>
            </a:r>
            <a:r>
              <a:rPr lang="en-US" sz="3600" baseline="30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-3</a:t>
            </a:r>
            <a:endParaRPr lang="en-US" sz="36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6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=0.625 M</a:t>
            </a:r>
            <a:endParaRPr lang="en-US" sz="3600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1789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328" y="0"/>
            <a:ext cx="12135893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048000" y="457201"/>
            <a:ext cx="5520563" cy="132343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3821" y="2286000"/>
            <a:ext cx="1158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arenR"/>
            </a:pPr>
            <a:r>
              <a:rPr lang="en-US" sz="4400" dirty="0" smtClean="0"/>
              <a:t> 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মোল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742950" indent="-742950">
              <a:buFont typeface="+mj-lt"/>
              <a:buAutoNum type="arabicParenR"/>
            </a:pP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নির্নয়ের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76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328" y="0"/>
            <a:ext cx="12135893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946400" y="304801"/>
            <a:ext cx="7186256" cy="132343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8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5603" y="2209801"/>
            <a:ext cx="1148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1. 3% </a:t>
            </a:r>
            <a:r>
              <a:rPr lang="en-US" sz="4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HCl</a:t>
            </a:r>
            <a:r>
              <a:rPr lang="en-US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120 mL </a:t>
            </a:r>
            <a:r>
              <a:rPr lang="en-US" sz="4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895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eld of sunflowers&#10;&#10;Description automatically generated">
            <a:extLst>
              <a:ext uri="{FF2B5EF4-FFF2-40B4-BE49-F238E27FC236}">
                <a16:creationId xmlns:a16="http://schemas.microsoft.com/office/drawing/2014/main" xmlns="" id="{20C43D0D-AE69-4854-B57F-6CA76D6DF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43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1943176-E7E7-48EA-A0FC-9CE2A2389CAC}"/>
              </a:ext>
            </a:extLst>
          </p:cNvPr>
          <p:cNvSpPr txBox="1"/>
          <p:nvPr/>
        </p:nvSpPr>
        <p:spPr>
          <a:xfrm>
            <a:off x="789709" y="498909"/>
            <a:ext cx="96200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ধন্যবাদ</a:t>
            </a:r>
            <a:r>
              <a:rPr 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সবাইকে</a:t>
            </a:r>
            <a:endParaRPr 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260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1125</TotalTime>
  <Words>372</Words>
  <Application>Microsoft Office PowerPoint</Application>
  <PresentationFormat>Custom</PresentationFormat>
  <Paragraphs>69</Paragraphs>
  <Slides>14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ঘনমাত্রা নির্নয়ের পদ্ধতি ঃ </vt:lpstr>
      <vt:lpstr>মোলার দ্রবনঃ   </vt:lpstr>
      <vt:lpstr>মোলাল দ্রবনঃ   </vt:lpstr>
      <vt:lpstr>মোলার দ্রবন ও মোলাল দ্রবন কোনটি তাপমাত্রার উপর নির্ভরশীল? </vt:lpstr>
      <vt:lpstr>250 mL 12 g Na2CO3দ্রবীভূত থাকলে দ্রবের ঘনমাত্রা নির্নয় কর।</vt:lpstr>
      <vt:lpstr>2.5% (W/V) NaOH এর  ঘনমাত্রা নির্নয় কর।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365 Pro Plus</dc:creator>
  <cp:lastModifiedBy>HP</cp:lastModifiedBy>
  <cp:revision>196</cp:revision>
  <dcterms:created xsi:type="dcterms:W3CDTF">2021-07-04T04:33:59Z</dcterms:created>
  <dcterms:modified xsi:type="dcterms:W3CDTF">2026-06-23T00:19:24Z</dcterms:modified>
</cp:coreProperties>
</file>