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8" r:id="rId2"/>
    <p:sldId id="279" r:id="rId3"/>
    <p:sldId id="320" r:id="rId4"/>
    <p:sldId id="297" r:id="rId5"/>
    <p:sldId id="261" r:id="rId6"/>
    <p:sldId id="298" r:id="rId7"/>
    <p:sldId id="299" r:id="rId8"/>
    <p:sldId id="321" r:id="rId9"/>
    <p:sldId id="323" r:id="rId10"/>
    <p:sldId id="324" r:id="rId11"/>
    <p:sldId id="315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14" r:id="rId20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1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C521"/>
    <a:srgbClr val="660033"/>
    <a:srgbClr val="0E05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5" d="100"/>
          <a:sy n="75" d="100"/>
        </p:scale>
        <p:origin x="1051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D2633-F9C6-484A-8AD0-82582A8E29B2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E641C-1EDC-4BA3-876D-E447A0508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9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Tania Akther, Assistant Teacher(ICT), </a:t>
            </a:r>
            <a:r>
              <a:rPr lang="en-US" dirty="0" err="1"/>
              <a:t>Daserkandi</a:t>
            </a:r>
            <a:r>
              <a:rPr lang="en-US" dirty="0"/>
              <a:t> </a:t>
            </a:r>
            <a:r>
              <a:rPr lang="en-US" dirty="0" err="1"/>
              <a:t>Darussunnah</a:t>
            </a:r>
            <a:r>
              <a:rPr lang="en-US" dirty="0"/>
              <a:t> Alim </a:t>
            </a:r>
            <a:r>
              <a:rPr lang="en-US" dirty="0" err="1"/>
              <a:t>Madrasha</a:t>
            </a:r>
            <a:r>
              <a:rPr lang="en-US" dirty="0"/>
              <a:t>, 01788699916.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E641C-1EDC-4BA3-876D-E447A05081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13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55C166-5A6D-4F16-8B75-A9AA38B932B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1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1143000"/>
            <a:ext cx="51435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শিক্ষক</a:t>
            </a:r>
            <a:r>
              <a:rPr lang="en-US" baseline="0" dirty="0"/>
              <a:t> </a:t>
            </a:r>
            <a:r>
              <a:rPr lang="en-US" baseline="0" dirty="0" err="1"/>
              <a:t>প্রতি</a:t>
            </a:r>
            <a:r>
              <a:rPr lang="en-US" baseline="0" dirty="0"/>
              <a:t> </a:t>
            </a:r>
            <a:r>
              <a:rPr lang="en-US" baseline="0" dirty="0" err="1"/>
              <a:t>জোড়ায়</a:t>
            </a:r>
            <a:r>
              <a:rPr lang="en-US" baseline="0" dirty="0"/>
              <a:t> </a:t>
            </a:r>
            <a:r>
              <a:rPr lang="en-US" baseline="0" dirty="0" err="1"/>
              <a:t>কাজ</a:t>
            </a:r>
            <a:r>
              <a:rPr lang="en-US" baseline="0" dirty="0"/>
              <a:t> </a:t>
            </a:r>
            <a:r>
              <a:rPr lang="en-US" baseline="0" dirty="0" err="1"/>
              <a:t>দিবেন</a:t>
            </a:r>
            <a:r>
              <a:rPr lang="en-US" baseline="0" dirty="0"/>
              <a:t> </a:t>
            </a:r>
            <a:r>
              <a:rPr lang="en-US" baseline="0" dirty="0" err="1"/>
              <a:t>এবং</a:t>
            </a:r>
            <a:r>
              <a:rPr lang="en-US" baseline="0" dirty="0"/>
              <a:t> </a:t>
            </a:r>
            <a:r>
              <a:rPr lang="en-US" baseline="0" dirty="0" err="1"/>
              <a:t>তা</a:t>
            </a:r>
            <a:r>
              <a:rPr lang="en-US" baseline="0" dirty="0"/>
              <a:t> </a:t>
            </a:r>
            <a:r>
              <a:rPr lang="en-US" baseline="0" dirty="0" err="1"/>
              <a:t>মনিটরিং</a:t>
            </a:r>
            <a:r>
              <a:rPr lang="en-US" baseline="0" dirty="0"/>
              <a:t> </a:t>
            </a:r>
            <a:r>
              <a:rPr lang="en-US" baseline="0" dirty="0" err="1"/>
              <a:t>করবেন</a:t>
            </a:r>
            <a:r>
              <a:rPr lang="en-US" baseline="0" dirty="0"/>
              <a:t> </a:t>
            </a:r>
            <a:r>
              <a:rPr lang="en-US" baseline="0" dirty="0" err="1"/>
              <a:t>এবং</a:t>
            </a:r>
            <a:r>
              <a:rPr lang="en-US" baseline="0" dirty="0"/>
              <a:t> </a:t>
            </a:r>
            <a:r>
              <a:rPr lang="en-US" baseline="0" dirty="0" err="1"/>
              <a:t>কাজ</a:t>
            </a:r>
            <a:r>
              <a:rPr lang="en-US" baseline="0" dirty="0"/>
              <a:t> </a:t>
            </a:r>
            <a:r>
              <a:rPr lang="en-US" baseline="0" dirty="0" err="1"/>
              <a:t>আদায়ের</a:t>
            </a:r>
            <a:r>
              <a:rPr lang="en-US" baseline="0" dirty="0"/>
              <a:t> </a:t>
            </a:r>
            <a:r>
              <a:rPr lang="en-US" baseline="0" dirty="0" err="1"/>
              <a:t>চেষ্টা</a:t>
            </a:r>
            <a:r>
              <a:rPr lang="en-US" baseline="0" dirty="0"/>
              <a:t> </a:t>
            </a:r>
            <a:r>
              <a:rPr lang="en-US" baseline="0" dirty="0" err="1"/>
              <a:t>করবেন</a:t>
            </a:r>
            <a:r>
              <a:rPr lang="en-US" baseline="0" dirty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1A7EF5-93A9-4A8E-A694-35FCB944207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05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1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1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  <a:prstGeom prst="rect">
            <a:avLst/>
          </a:prstGeom>
        </p:spPr>
        <p:txBody>
          <a:bodyPr anchor="b"/>
          <a:lstStyle>
            <a:lvl1pPr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4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5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3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97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09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9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8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AE673E59-AA89-4CD5-AE3B-1DE820AA3E7C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B1206BB-FDAB-42FF-B36E-66BC187F3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97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1430000" cy="6858000"/>
          </a:xfrm>
          <a:prstGeom prst="frame">
            <a:avLst>
              <a:gd name="adj1" fmla="val 2315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US" b="1" cap="none" spc="0">
              <a:ln>
                <a:noFill/>
              </a:ln>
              <a:noFill/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1845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90025" y="678938"/>
            <a:ext cx="7368763" cy="871457"/>
          </a:xfrm>
          <a:prstGeom prst="rect">
            <a:avLst/>
          </a:prstGeom>
          <a:noFill/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063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আজকের</a:t>
            </a:r>
            <a:r>
              <a:rPr lang="en-US" sz="5063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063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ক্লাসে</a:t>
            </a:r>
            <a:r>
              <a:rPr lang="en-US" sz="5063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063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সবাইকে</a:t>
            </a:r>
            <a:r>
              <a:rPr lang="en-US" sz="5063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5063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স্বাগত</a:t>
            </a:r>
            <a:r>
              <a:rPr lang="en-US" sz="5063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D96348-5F46-F540-0474-BF56C5E8F7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2234" y="338370"/>
            <a:ext cx="1247768" cy="8714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A789A5-9319-6413-04A4-4FEE8C5E0C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352" b="12059"/>
          <a:stretch>
            <a:fillRect/>
          </a:stretch>
        </p:blipFill>
        <p:spPr>
          <a:xfrm>
            <a:off x="1530066" y="1550395"/>
            <a:ext cx="8488680" cy="481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07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75B1F7B4-7EB0-46D5-8412-C5779419184D}"/>
              </a:ext>
            </a:extLst>
          </p:cNvPr>
          <p:cNvSpPr txBox="1"/>
          <p:nvPr/>
        </p:nvSpPr>
        <p:spPr>
          <a:xfrm>
            <a:off x="487008" y="1838907"/>
            <a:ext cx="47034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তানিয়া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(আইসিটি)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দাসেরকান্দি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দারুসসুন্নাহ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আলিম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খিলগাঁও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endParaRPr lang="bn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মোবাইল: ০১৭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৮৮৬৯৯৯১৬</a:t>
            </a:r>
            <a:endParaRPr lang="bn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ই-মেইল: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taniariaz2015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" b="113"/>
          <a:stretch/>
        </p:blipFill>
        <p:spPr>
          <a:xfrm>
            <a:off x="5626440" y="763473"/>
            <a:ext cx="457208" cy="492913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6DBC0F2-D3C7-4139-BC53-2580A7E68CBB}"/>
              </a:ext>
            </a:extLst>
          </p:cNvPr>
          <p:cNvSpPr txBox="1"/>
          <p:nvPr/>
        </p:nvSpPr>
        <p:spPr>
          <a:xfrm>
            <a:off x="6531125" y="2877890"/>
            <a:ext cx="44118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</a:t>
            </a:r>
          </a:p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: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 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	: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৪৫ মিনিট</a:t>
            </a:r>
          </a:p>
          <a:p>
            <a:endParaRPr lang="en-US" sz="28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95800"/>
            <a:ext cx="1128394" cy="618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938F73-ED85-03D9-043D-724EE678FB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1" y="398928"/>
            <a:ext cx="1128394" cy="7880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397E93-1DA7-A242-6CEF-991F277DAA3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715" y="605100"/>
            <a:ext cx="1652618" cy="223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9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235BB5-9194-4695-89B8-97E80CD60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4" y="143510"/>
            <a:ext cx="4192487" cy="32854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B1105B-F163-854B-50A9-43164982F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120" y="3542462"/>
            <a:ext cx="4232209" cy="29700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05FC2D-6CBF-BAE0-7442-A816C2F00B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410" y="2141840"/>
            <a:ext cx="2574709" cy="26800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732957C-8546-46ED-5153-26451F54B006}"/>
              </a:ext>
            </a:extLst>
          </p:cNvPr>
          <p:cNvSpPr txBox="1"/>
          <p:nvPr/>
        </p:nvSpPr>
        <p:spPr>
          <a:xfrm>
            <a:off x="268671" y="3571441"/>
            <a:ext cx="3731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5E2E98-C172-D892-7715-0CC93AF4C15E}"/>
              </a:ext>
            </a:extLst>
          </p:cNvPr>
          <p:cNvSpPr txBox="1"/>
          <p:nvPr/>
        </p:nvSpPr>
        <p:spPr>
          <a:xfrm>
            <a:off x="426720" y="5662414"/>
            <a:ext cx="5140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চিত্রে কি দেখতে পাচ্ছি ?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50FDCD-8C20-A4C1-636C-AA3D52B300DE}"/>
              </a:ext>
            </a:extLst>
          </p:cNvPr>
          <p:cNvSpPr txBox="1"/>
          <p:nvPr/>
        </p:nvSpPr>
        <p:spPr>
          <a:xfrm>
            <a:off x="7156734" y="2474893"/>
            <a:ext cx="400459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ব্যাক্তিগত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71480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3C0BCBE-0FAA-2473-D409-907733C251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52" y="380432"/>
            <a:ext cx="944761" cy="6598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6D4A93-FB71-5255-AC14-1E5ED763E8CF}"/>
              </a:ext>
            </a:extLst>
          </p:cNvPr>
          <p:cNvSpPr txBox="1"/>
          <p:nvPr/>
        </p:nvSpPr>
        <p:spPr>
          <a:xfrm>
            <a:off x="3142128" y="5764691"/>
            <a:ext cx="5145742" cy="646331"/>
          </a:xfrm>
          <a:prstGeom prst="rect">
            <a:avLst/>
          </a:prstGeom>
          <a:solidFill>
            <a:srgbClr val="00B050"/>
          </a:solidFill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ব্যবহার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02F71B-4756-086E-BDDA-52DE92259368}"/>
              </a:ext>
            </a:extLst>
          </p:cNvPr>
          <p:cNvSpPr txBox="1"/>
          <p:nvPr/>
        </p:nvSpPr>
        <p:spPr>
          <a:xfrm>
            <a:off x="3632202" y="211235"/>
            <a:ext cx="3718555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E185D8-9933-2E60-89CC-3D34E8850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069" y="1228866"/>
            <a:ext cx="6131860" cy="4245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4134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026853" y="354172"/>
            <a:ext cx="2457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6654" y="1432007"/>
            <a:ext cx="946204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bn-IN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পরিবর্তনসমূহ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বিনোদনের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সতর্ক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AEEF9F-FE51-C2DD-FA7F-B6EF6D8F63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87" y="354172"/>
            <a:ext cx="1055549" cy="73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03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7" y="6173391"/>
            <a:ext cx="2500313" cy="342305"/>
          </a:xfrm>
        </p:spPr>
        <p:txBody>
          <a:bodyPr/>
          <a:lstStyle/>
          <a:p>
            <a:fld id="{C3EC9F61-9572-4C35-BBCF-52B24E901F87}" type="slidenum">
              <a:rPr lang="en-US" sz="1500" b="1"/>
              <a:t>6</a:t>
            </a:fld>
            <a:endParaRPr lang="en-US" sz="15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01511" y="1136506"/>
            <a:ext cx="8013989" cy="611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88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1688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270E85-107B-1C95-84CA-65CF0ADEFF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03" y="1848130"/>
            <a:ext cx="4419599" cy="27700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D185E7-6AE2-66AC-8FAE-33A0B384D919}"/>
              </a:ext>
            </a:extLst>
          </p:cNvPr>
          <p:cNvSpPr txBox="1"/>
          <p:nvPr/>
        </p:nvSpPr>
        <p:spPr>
          <a:xfrm>
            <a:off x="2038349" y="306960"/>
            <a:ext cx="7353302" cy="10772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আমাদের জীবনের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ক্ষেত্রে পরিবর্তন এনেছে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DDC9D0-04C5-EDA2-4349-815AD507C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668" y="1848130"/>
            <a:ext cx="4350125" cy="2770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6035B8-D4D4-2010-572B-BD5A66EBDEFA}"/>
              </a:ext>
            </a:extLst>
          </p:cNvPr>
          <p:cNvSpPr txBox="1"/>
          <p:nvPr/>
        </p:nvSpPr>
        <p:spPr>
          <a:xfrm>
            <a:off x="1179903" y="5200845"/>
            <a:ext cx="4419599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বিজ্ঞান ও গবেষণায় তথ্য ও যোগাযোগ প্রযুক্তির ব্যবহার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C03CA9-E3FD-D1B9-D29C-D7DB90B98058}"/>
              </a:ext>
            </a:extLst>
          </p:cNvPr>
          <p:cNvSpPr txBox="1"/>
          <p:nvPr/>
        </p:nvSpPr>
        <p:spPr>
          <a:xfrm>
            <a:off x="6025403" y="5169290"/>
            <a:ext cx="4224694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চিকিৎসায় তথ্য ও যোগাযোগ প্রযুক্তির ব্যবহার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1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24FD1F-A1E5-ECC4-F736-55AE41F709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1" y="276230"/>
            <a:ext cx="6243590" cy="3023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22B0F0-1F0B-DC96-C415-F20B60DC7A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533" y="3291840"/>
            <a:ext cx="6960468" cy="27127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EAEC9D-F9DF-EDC7-9F39-B46564E87D6E}"/>
              </a:ext>
            </a:extLst>
          </p:cNvPr>
          <p:cNvSpPr txBox="1"/>
          <p:nvPr/>
        </p:nvSpPr>
        <p:spPr>
          <a:xfrm>
            <a:off x="2004516" y="6111260"/>
            <a:ext cx="6779947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বিনোদনে তথ্য ও যোগাযোগ প্রযুক্তির ব্যবহার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63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AAAF95-6318-30C4-EF22-3E289619740D}"/>
              </a:ext>
            </a:extLst>
          </p:cNvPr>
          <p:cNvSpPr txBox="1"/>
          <p:nvPr/>
        </p:nvSpPr>
        <p:spPr>
          <a:xfrm>
            <a:off x="1094292" y="297913"/>
            <a:ext cx="8928847" cy="954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 ব্যবহা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বর্তন দেখতে পাই?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55C7E1-9CF5-0424-A6C8-BFEE133A35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92" y="1438163"/>
            <a:ext cx="4322609" cy="26927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0F63A1-28FA-CE03-C3D0-B7A9C0F325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001" y="1438163"/>
            <a:ext cx="4391617" cy="26927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9B23CE-2DBE-E129-8FF4-AE7F4289AA0E}"/>
              </a:ext>
            </a:extLst>
          </p:cNvPr>
          <p:cNvSpPr txBox="1"/>
          <p:nvPr/>
        </p:nvSpPr>
        <p:spPr>
          <a:xfrm>
            <a:off x="3255596" y="4397762"/>
            <a:ext cx="4511709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এই পরিবর্তন কিসের উপর নির্ভর করে?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54F93D-A52E-3757-7C4E-371440AFECA3}"/>
              </a:ext>
            </a:extLst>
          </p:cNvPr>
          <p:cNvSpPr txBox="1"/>
          <p:nvPr/>
        </p:nvSpPr>
        <p:spPr>
          <a:xfrm>
            <a:off x="3725847" y="5769362"/>
            <a:ext cx="3571205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সৃজনশীলতার উপর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40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440B1C-81A8-4418-B703-E29238D60C77}"/>
              </a:ext>
            </a:extLst>
          </p:cNvPr>
          <p:cNvSpPr txBox="1"/>
          <p:nvPr/>
        </p:nvSpPr>
        <p:spPr>
          <a:xfrm>
            <a:off x="1396701" y="219012"/>
            <a:ext cx="8633012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আরো ছোট হয়ে নোটবুক, ট্যাবলেট বা স্মার্টফোন পর্যন্ত হয়ে গেছে।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5C35E7-1B7A-5B1B-7CF5-50DD81E9DD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37" y="978647"/>
            <a:ext cx="2161988" cy="21619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2644F5-D203-03EE-FA03-DDC76ECD90DF}"/>
              </a:ext>
            </a:extLst>
          </p:cNvPr>
          <p:cNvSpPr txBox="1"/>
          <p:nvPr/>
        </p:nvSpPr>
        <p:spPr>
          <a:xfrm>
            <a:off x="1921884" y="3211203"/>
            <a:ext cx="1398494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FC1EE-E07A-C3E3-92E1-F58CBB122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2" y="978647"/>
            <a:ext cx="2143125" cy="2143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0BE7E-AFB2-1BD3-B4D7-A8599E89727B}"/>
              </a:ext>
            </a:extLst>
          </p:cNvPr>
          <p:cNvSpPr txBox="1"/>
          <p:nvPr/>
        </p:nvSpPr>
        <p:spPr>
          <a:xfrm>
            <a:off x="4926927" y="3211203"/>
            <a:ext cx="1187076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ল্যাপটপ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B8538E-D9A7-D5E0-8490-30478D96C9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266" y="978647"/>
            <a:ext cx="2545976" cy="19094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8A476E-5FED-9F74-3099-451BB1DD280F}"/>
              </a:ext>
            </a:extLst>
          </p:cNvPr>
          <p:cNvSpPr txBox="1"/>
          <p:nvPr/>
        </p:nvSpPr>
        <p:spPr>
          <a:xfrm>
            <a:off x="8064575" y="3211203"/>
            <a:ext cx="1187076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নোটবুক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27C0B4-1BEE-FCEC-6334-E8FF0AAE4FA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86" y="3977341"/>
            <a:ext cx="3002054" cy="20013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1EE043-4DF3-2DB8-01D0-D665E3299557}"/>
              </a:ext>
            </a:extLst>
          </p:cNvPr>
          <p:cNvSpPr txBox="1"/>
          <p:nvPr/>
        </p:nvSpPr>
        <p:spPr>
          <a:xfrm>
            <a:off x="2255444" y="6194817"/>
            <a:ext cx="1290395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ট্যাবলেট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4C0847-903C-5F5B-DC08-6843E8CE1B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93" y="3883543"/>
            <a:ext cx="2819120" cy="21889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5105B14-F72C-C84B-2241-65E2B21BFA0B}"/>
              </a:ext>
            </a:extLst>
          </p:cNvPr>
          <p:cNvSpPr txBox="1"/>
          <p:nvPr/>
        </p:nvSpPr>
        <p:spPr>
          <a:xfrm>
            <a:off x="6488654" y="6245170"/>
            <a:ext cx="1575921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স্মার্টফোন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80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D5ADE3-8B89-916A-2F6B-EE85A91EC930}"/>
              </a:ext>
            </a:extLst>
          </p:cNvPr>
          <p:cNvSpPr txBox="1"/>
          <p:nvPr/>
        </p:nvSpPr>
        <p:spPr>
          <a:xfrm>
            <a:off x="1174975" y="263238"/>
            <a:ext cx="8727302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213B12-3DB5-8F53-945B-39B536B406B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15" y="1099071"/>
            <a:ext cx="3982430" cy="26579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C67576-3421-E2FB-7CAF-BC8A491A0652}"/>
              </a:ext>
            </a:extLst>
          </p:cNvPr>
          <p:cNvSpPr txBox="1"/>
          <p:nvPr/>
        </p:nvSpPr>
        <p:spPr>
          <a:xfrm>
            <a:off x="2311249" y="3624464"/>
            <a:ext cx="1556051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এস.এম.এস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6261E6-B77B-2DA7-7897-6C032FF387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667" y="1099072"/>
            <a:ext cx="4651366" cy="2657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3FBF43-4C9E-67FB-A5E8-B459C6222699}"/>
              </a:ext>
            </a:extLst>
          </p:cNvPr>
          <p:cNvSpPr txBox="1"/>
          <p:nvPr/>
        </p:nvSpPr>
        <p:spPr>
          <a:xfrm>
            <a:off x="6677062" y="3678952"/>
            <a:ext cx="1412194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B2799F-E418-A35A-3E51-939467F67AB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337" y="4256659"/>
            <a:ext cx="3469343" cy="23111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ABE262-91BD-3DB2-E103-79CB2CEF1420}"/>
              </a:ext>
            </a:extLst>
          </p:cNvPr>
          <p:cNvSpPr txBox="1"/>
          <p:nvPr/>
        </p:nvSpPr>
        <p:spPr>
          <a:xfrm>
            <a:off x="7347599" y="5318780"/>
            <a:ext cx="1329477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চ্যাটিং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13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৪ অক্টোবর থেকে একাদশ শ্রেণির ক্লাস শুরু">
            <a:extLst>
              <a:ext uri="{FF2B5EF4-FFF2-40B4-BE49-F238E27FC236}">
                <a16:creationId xmlns:a16="http://schemas.microsoft.com/office/drawing/2014/main" id="{795D0BE8-8BE1-41C0-8F43-407E6CFBC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938" y="284782"/>
            <a:ext cx="2211186" cy="135731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: Diagonal Corners Rounded 1">
            <a:extLst>
              <a:ext uri="{FF2B5EF4-FFF2-40B4-BE49-F238E27FC236}">
                <a16:creationId xmlns:a16="http://schemas.microsoft.com/office/drawing/2014/main" id="{9D2AC9BE-7FCA-4DED-8AF6-67EB5AD5143B}"/>
              </a:ext>
            </a:extLst>
          </p:cNvPr>
          <p:cNvSpPr/>
          <p:nvPr/>
        </p:nvSpPr>
        <p:spPr>
          <a:xfrm>
            <a:off x="3000375" y="438098"/>
            <a:ext cx="5143500" cy="1050683"/>
          </a:xfrm>
          <a:prstGeom prst="round2DiagRect">
            <a:avLst>
              <a:gd name="adj1" fmla="val 50000"/>
              <a:gd name="adj2" fmla="val 50000"/>
            </a:avLst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5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কাজ- ১০ মিনিট</a:t>
            </a:r>
            <a:endParaRPr lang="en-US" sz="45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3612" y="1780234"/>
            <a:ext cx="11001375" cy="142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4" name="Rectangle 13"/>
          <p:cNvSpPr/>
          <p:nvPr/>
        </p:nvSpPr>
        <p:spPr>
          <a:xfrm>
            <a:off x="428625" y="5143500"/>
            <a:ext cx="9529763" cy="857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ব্যক্তিগতভাবে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ব্যবহারের সুবিধা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4A3AFC-FB1F-7519-F0CC-D60010896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2243137"/>
            <a:ext cx="388112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08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013481-859D-AD82-A75B-6C301A56502D}"/>
              </a:ext>
            </a:extLst>
          </p:cNvPr>
          <p:cNvSpPr txBox="1"/>
          <p:nvPr/>
        </p:nvSpPr>
        <p:spPr>
          <a:xfrm>
            <a:off x="3292290" y="553439"/>
            <a:ext cx="4715435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বিনোদনে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B5D4B8-7BD6-6114-3929-E4D6D634E9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333" y="2387345"/>
            <a:ext cx="2960146" cy="20181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3B5438-C8E1-CFA3-2CC6-0ACDFD8F7F78}"/>
              </a:ext>
            </a:extLst>
          </p:cNvPr>
          <p:cNvSpPr txBox="1"/>
          <p:nvPr/>
        </p:nvSpPr>
        <p:spPr>
          <a:xfrm>
            <a:off x="2166324" y="4680877"/>
            <a:ext cx="1228164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বই পড়া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069B6C-44D0-514D-F90B-D195FAB436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53" y="2295082"/>
            <a:ext cx="2465294" cy="21104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E20A74-8F3E-215D-461C-8DBA57B434A7}"/>
              </a:ext>
            </a:extLst>
          </p:cNvPr>
          <p:cNvSpPr txBox="1"/>
          <p:nvPr/>
        </p:nvSpPr>
        <p:spPr>
          <a:xfrm>
            <a:off x="5085230" y="4680877"/>
            <a:ext cx="1308847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গান শোনা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2A274E-33A7-5B1B-DDD2-45271E00EC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522" y="2341213"/>
            <a:ext cx="3142132" cy="20643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0DAD90-5DA7-698E-9B5A-DB3D905DD2F0}"/>
              </a:ext>
            </a:extLst>
          </p:cNvPr>
          <p:cNvSpPr txBox="1"/>
          <p:nvPr/>
        </p:nvSpPr>
        <p:spPr>
          <a:xfrm>
            <a:off x="8115299" y="4680877"/>
            <a:ext cx="1595720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সিনেমা দেখা</a:t>
            </a:r>
          </a:p>
        </p:txBody>
      </p:sp>
    </p:spTree>
    <p:extLst>
      <p:ext uri="{BB962C8B-B14F-4D97-AF65-F5344CB8AC3E}">
        <p14:creationId xmlns:p14="http://schemas.microsoft.com/office/powerpoint/2010/main" val="198488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681DA6-A27E-0623-3FD1-6E9BF7BDDE63}"/>
              </a:ext>
            </a:extLst>
          </p:cNvPr>
          <p:cNvSpPr txBox="1"/>
          <p:nvPr/>
        </p:nvSpPr>
        <p:spPr>
          <a:xfrm>
            <a:off x="3099996" y="218159"/>
            <a:ext cx="4715435" cy="584775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বিনোদনে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DBE7C-3A18-6047-D458-2BD105923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49" y="916504"/>
            <a:ext cx="3810000" cy="2286000"/>
          </a:xfrm>
          <a:prstGeom prst="rect">
            <a:avLst/>
          </a:prstGeom>
          <a:ln>
            <a:solidFill>
              <a:srgbClr val="0BC52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AFB62F-C6E2-D71D-7B4A-C4807CCFACD9}"/>
              </a:ext>
            </a:extLst>
          </p:cNvPr>
          <p:cNvSpPr txBox="1"/>
          <p:nvPr/>
        </p:nvSpPr>
        <p:spPr>
          <a:xfrm>
            <a:off x="2192320" y="3253885"/>
            <a:ext cx="1815351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ফুটবল খেলা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857158-7A28-17C6-81AB-22787A4A1B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870126"/>
            <a:ext cx="4132731" cy="2347835"/>
          </a:xfrm>
          <a:prstGeom prst="rect">
            <a:avLst/>
          </a:prstGeom>
          <a:ln>
            <a:solidFill>
              <a:srgbClr val="0BC52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7F7CE2-5601-B065-E24C-D110F818E0B6}"/>
              </a:ext>
            </a:extLst>
          </p:cNvPr>
          <p:cNvSpPr txBox="1"/>
          <p:nvPr/>
        </p:nvSpPr>
        <p:spPr>
          <a:xfrm>
            <a:off x="6616402" y="3280716"/>
            <a:ext cx="1815351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ক্রিকেট খেলা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854344-7400-69CD-4464-F63839B6E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659" y="3866691"/>
            <a:ext cx="3693459" cy="2216075"/>
          </a:xfrm>
          <a:prstGeom prst="rect">
            <a:avLst/>
          </a:prstGeom>
          <a:ln>
            <a:solidFill>
              <a:srgbClr val="0BC52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897A88-C5C5-F6E2-B1FC-BA3B4EA614FF}"/>
              </a:ext>
            </a:extLst>
          </p:cNvPr>
          <p:cNvSpPr txBox="1"/>
          <p:nvPr/>
        </p:nvSpPr>
        <p:spPr>
          <a:xfrm>
            <a:off x="3861997" y="6185529"/>
            <a:ext cx="2554940" cy="523220"/>
          </a:xfrm>
          <a:prstGeom prst="rect">
            <a:avLst/>
          </a:prstGeom>
          <a:noFill/>
          <a:ln w="38100">
            <a:solidFill>
              <a:srgbClr val="0BC52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গেম খেলা </a:t>
            </a:r>
          </a:p>
        </p:txBody>
      </p:sp>
    </p:spTree>
    <p:extLst>
      <p:ext uri="{BB962C8B-B14F-4D97-AF65-F5344CB8AC3E}">
        <p14:creationId xmlns:p14="http://schemas.microsoft.com/office/powerpoint/2010/main" val="414831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A250AC-9C07-21C8-70DD-8091532011F0}"/>
              </a:ext>
            </a:extLst>
          </p:cNvPr>
          <p:cNvSpPr txBox="1"/>
          <p:nvPr/>
        </p:nvSpPr>
        <p:spPr>
          <a:xfrm>
            <a:off x="4513431" y="870174"/>
            <a:ext cx="196327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51E0B9-7639-69ED-D1E6-EC16EF2187D3}"/>
              </a:ext>
            </a:extLst>
          </p:cNvPr>
          <p:cNvSpPr txBox="1"/>
          <p:nvPr/>
        </p:nvSpPr>
        <p:spPr>
          <a:xfrm>
            <a:off x="2905183" y="4547971"/>
            <a:ext cx="5552718" cy="10772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গেম খেলার পক্ষে পাঁচটি এবং বিপক্ষে পাঁচটি যুক্তি লিখ।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99EB97-ABB9-5FC0-5AEB-44E04638E6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42" y="1779241"/>
            <a:ext cx="2904565" cy="242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5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C322939-1E13-B938-4E0F-E68043A81B16}"/>
              </a:ext>
            </a:extLst>
          </p:cNvPr>
          <p:cNvSpPr txBox="1"/>
          <p:nvPr/>
        </p:nvSpPr>
        <p:spPr>
          <a:xfrm>
            <a:off x="2062480" y="1117600"/>
            <a:ext cx="752856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গেম খেলার পক্ষে যুক্তি (৫টি)</a:t>
            </a:r>
          </a:p>
          <a:p>
            <a:pPr>
              <a:buFont typeface="+mj-lt"/>
              <a:buAutoNum type="arabicPeriod"/>
            </a:pPr>
            <a:r>
              <a:rPr lang="as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বুদ্ধি ও চিন্তাশক্তি বৃদ্ধি পায়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—অনেক গেমে সমস্যা সমাধান ও কৌশল ব্যবহার করতে হয়।</a:t>
            </a:r>
          </a:p>
          <a:p>
            <a:pPr>
              <a:buFont typeface="+mj-lt"/>
              <a:buAutoNum type="arabicPeriod"/>
            </a:pPr>
            <a:r>
              <a:rPr lang="as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মনোযোগ ও দ্রুত সিদ্ধান্ত নেওয়ার ক্ষমতা বাড়ে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+mj-lt"/>
              <a:buAutoNum type="arabicPeriod"/>
            </a:pPr>
            <a:r>
              <a:rPr lang="as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মানসিক চাপ কমাতে সাহায্য করে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—বিনোদনের একটি মাধ্যম।</a:t>
            </a:r>
          </a:p>
          <a:p>
            <a:pPr>
              <a:buFont typeface="+mj-lt"/>
              <a:buAutoNum type="arabicPeriod"/>
            </a:pPr>
            <a:r>
              <a:rPr lang="as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সম্পর্কে আগ্রহ ও দক্ষতা বাড়ে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+mj-lt"/>
              <a:buAutoNum type="arabicPeriod"/>
            </a:pPr>
            <a:r>
              <a:rPr lang="as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দলগত গেমে সহযোগিতা ও যোগাযোগ দক্ষতা উন্নত হয়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as-IN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গেম খেলার বিপক্ষে যুক্তি (৫টি)</a:t>
            </a:r>
          </a:p>
          <a:p>
            <a:r>
              <a:rPr lang="bn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18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আসক্তি পড়াশোনার ক্ষতি করে।</a:t>
            </a:r>
          </a:p>
          <a:p>
            <a:r>
              <a:rPr lang="bn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চোখ ও শরীরের ক্ষতি হতে পারে—দীর্ঘসময় বসে খেললে।</a:t>
            </a:r>
          </a:p>
          <a:p>
            <a:r>
              <a:rPr lang="bn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সময় অপচয় হয়, প্রয়োজনীয় কাজ বাদ পড়ে।</a:t>
            </a:r>
          </a:p>
          <a:p>
            <a:r>
              <a:rPr lang="bn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আচরণে নেতিবাচক প্রভাব ফেলতে পারে—হিংসাত্মক গেমের কারণে।</a:t>
            </a:r>
          </a:p>
          <a:p>
            <a:r>
              <a:rPr lang="bn-IN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as-IN" sz="1800" dirty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 কমে যায়, বাস্তব জীবনের বন্ধুত্ব দুর্বল হয়।</a:t>
            </a:r>
          </a:p>
          <a:p>
            <a:endParaRPr lang="as-IN" sz="1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879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452DE37-C545-DD3A-825D-84356137F9F2}"/>
              </a:ext>
            </a:extLst>
          </p:cNvPr>
          <p:cNvGrpSpPr/>
          <p:nvPr/>
        </p:nvGrpSpPr>
        <p:grpSpPr>
          <a:xfrm>
            <a:off x="5039521" y="2855670"/>
            <a:ext cx="1277471" cy="1146660"/>
            <a:chOff x="3600686" y="2573282"/>
            <a:chExt cx="1277471" cy="114666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FEDCBA9-422A-8302-04FB-5739DBA48DAF}"/>
                </a:ext>
              </a:extLst>
            </p:cNvPr>
            <p:cNvSpPr/>
            <p:nvPr/>
          </p:nvSpPr>
          <p:spPr>
            <a:xfrm>
              <a:off x="3600686" y="2573282"/>
              <a:ext cx="1277471" cy="114666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Oval 4">
              <a:extLst>
                <a:ext uri="{FF2B5EF4-FFF2-40B4-BE49-F238E27FC236}">
                  <a16:creationId xmlns:a16="http://schemas.microsoft.com/office/drawing/2014/main" id="{12541B4E-083F-FF04-2700-D779F9DC82FD}"/>
                </a:ext>
              </a:extLst>
            </p:cNvPr>
            <p:cNvSpPr txBox="1"/>
            <p:nvPr/>
          </p:nvSpPr>
          <p:spPr>
            <a:xfrm>
              <a:off x="3787767" y="2741206"/>
              <a:ext cx="903309" cy="8108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n-IN" sz="2400" kern="1200" dirty="0">
                  <a:latin typeface="NikoshBAN" panose="02000000000000000000" pitchFamily="2" charset="0"/>
                  <a:cs typeface="NikoshBAN" panose="02000000000000000000" pitchFamily="2" charset="0"/>
                </a:rPr>
                <a:t>নতুন শিখলাম</a:t>
              </a:r>
              <a:endParaRPr lang="en-US" sz="24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D3548D4-B116-5498-D00A-92E2F19CC13C}"/>
              </a:ext>
            </a:extLst>
          </p:cNvPr>
          <p:cNvGrpSpPr/>
          <p:nvPr/>
        </p:nvGrpSpPr>
        <p:grpSpPr>
          <a:xfrm>
            <a:off x="5651053" y="1767513"/>
            <a:ext cx="54407" cy="1088157"/>
            <a:chOff x="4212218" y="1485125"/>
            <a:chExt cx="54407" cy="1088157"/>
          </a:xfrm>
        </p:grpSpPr>
        <p:sp>
          <p:nvSpPr>
            <p:cNvPr id="37" name="Straight Connector 5">
              <a:extLst>
                <a:ext uri="{FF2B5EF4-FFF2-40B4-BE49-F238E27FC236}">
                  <a16:creationId xmlns:a16="http://schemas.microsoft.com/office/drawing/2014/main" id="{14F3086D-B9FD-6E65-1497-9B3B2CBD00D3}"/>
                </a:ext>
              </a:extLst>
            </p:cNvPr>
            <p:cNvSpPr/>
            <p:nvPr/>
          </p:nvSpPr>
          <p:spPr>
            <a:xfrm rot="16200000">
              <a:off x="3695343" y="2010978"/>
              <a:ext cx="1088157" cy="364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8225"/>
                  </a:moveTo>
                  <a:lnTo>
                    <a:pt x="1088157" y="182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Straight Connector 6">
              <a:extLst>
                <a:ext uri="{FF2B5EF4-FFF2-40B4-BE49-F238E27FC236}">
                  <a16:creationId xmlns:a16="http://schemas.microsoft.com/office/drawing/2014/main" id="{FFDF5C8E-D37B-46B5-5E19-1A746A2FB2D2}"/>
                </a:ext>
              </a:extLst>
            </p:cNvPr>
            <p:cNvSpPr txBox="1"/>
            <p:nvPr/>
          </p:nvSpPr>
          <p:spPr>
            <a:xfrm rot="16200000">
              <a:off x="4212218" y="2001999"/>
              <a:ext cx="54407" cy="544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00" kern="12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B05F876-BC2A-09E2-4749-283F70617EA6}"/>
              </a:ext>
            </a:extLst>
          </p:cNvPr>
          <p:cNvGrpSpPr/>
          <p:nvPr/>
        </p:nvGrpSpPr>
        <p:grpSpPr>
          <a:xfrm>
            <a:off x="5076056" y="579338"/>
            <a:ext cx="1204402" cy="1188174"/>
            <a:chOff x="3637221" y="296950"/>
            <a:chExt cx="1204402" cy="1188174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E7BEDBA-1AD0-277F-42B5-DC00E3D16953}"/>
                </a:ext>
              </a:extLst>
            </p:cNvPr>
            <p:cNvSpPr/>
            <p:nvPr/>
          </p:nvSpPr>
          <p:spPr>
            <a:xfrm>
              <a:off x="3637221" y="296950"/>
              <a:ext cx="1204402" cy="1188174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Oval 8">
              <a:extLst>
                <a:ext uri="{FF2B5EF4-FFF2-40B4-BE49-F238E27FC236}">
                  <a16:creationId xmlns:a16="http://schemas.microsoft.com/office/drawing/2014/main" id="{DDE8BA0A-EC56-F0A8-5C24-78131AB980C4}"/>
                </a:ext>
              </a:extLst>
            </p:cNvPr>
            <p:cNvSpPr txBox="1"/>
            <p:nvPr/>
          </p:nvSpPr>
          <p:spPr>
            <a:xfrm>
              <a:off x="3813602" y="470954"/>
              <a:ext cx="851640" cy="8401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n-IN" sz="2400" kern="1200" dirty="0">
                  <a:latin typeface="NikoshBAN" panose="02000000000000000000" pitchFamily="2" charset="0"/>
                  <a:cs typeface="NikoshBAN" panose="02000000000000000000" pitchFamily="2" charset="0"/>
                </a:rPr>
                <a:t>ল্যাপটপ</a:t>
              </a:r>
              <a:endParaRPr lang="en-US" sz="24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8B81355-5F23-FDF2-220A-C87EB4658530}"/>
              </a:ext>
            </a:extLst>
          </p:cNvPr>
          <p:cNvGrpSpPr/>
          <p:nvPr/>
        </p:nvGrpSpPr>
        <p:grpSpPr>
          <a:xfrm>
            <a:off x="6146121" y="2834187"/>
            <a:ext cx="1035124" cy="51756"/>
            <a:chOff x="4707286" y="2551799"/>
            <a:chExt cx="1035124" cy="51756"/>
          </a:xfrm>
        </p:grpSpPr>
        <p:sp>
          <p:nvSpPr>
            <p:cNvPr id="33" name="Straight Connector 9">
              <a:extLst>
                <a:ext uri="{FF2B5EF4-FFF2-40B4-BE49-F238E27FC236}">
                  <a16:creationId xmlns:a16="http://schemas.microsoft.com/office/drawing/2014/main" id="{2CAB4010-F1AC-AAEC-03DD-2FB16A6A7009}"/>
                </a:ext>
              </a:extLst>
            </p:cNvPr>
            <p:cNvSpPr/>
            <p:nvPr/>
          </p:nvSpPr>
          <p:spPr>
            <a:xfrm rot="19800000">
              <a:off x="4707286" y="2559451"/>
              <a:ext cx="1035124" cy="364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8225"/>
                  </a:moveTo>
                  <a:lnTo>
                    <a:pt x="1035124" y="182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Straight Connector 10">
              <a:extLst>
                <a:ext uri="{FF2B5EF4-FFF2-40B4-BE49-F238E27FC236}">
                  <a16:creationId xmlns:a16="http://schemas.microsoft.com/office/drawing/2014/main" id="{BCAE3A65-CF3D-A3F5-0C3E-85AE08D86C4B}"/>
                </a:ext>
              </a:extLst>
            </p:cNvPr>
            <p:cNvSpPr txBox="1"/>
            <p:nvPr/>
          </p:nvSpPr>
          <p:spPr>
            <a:xfrm rot="19800000">
              <a:off x="5198970" y="2551799"/>
              <a:ext cx="51756" cy="517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00" kern="12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302EE7E-8FA3-E9BD-3694-B4F8FD5369B4}"/>
              </a:ext>
            </a:extLst>
          </p:cNvPr>
          <p:cNvGrpSpPr/>
          <p:nvPr/>
        </p:nvGrpSpPr>
        <p:grpSpPr>
          <a:xfrm>
            <a:off x="7029441" y="1707125"/>
            <a:ext cx="1204402" cy="1188174"/>
            <a:chOff x="5590606" y="1424737"/>
            <a:chExt cx="1204402" cy="1188174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A55061E-2448-0E2C-ACB0-57350D738E35}"/>
                </a:ext>
              </a:extLst>
            </p:cNvPr>
            <p:cNvSpPr/>
            <p:nvPr/>
          </p:nvSpPr>
          <p:spPr>
            <a:xfrm>
              <a:off x="5590606" y="1424737"/>
              <a:ext cx="1204402" cy="1188174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Oval 12">
              <a:extLst>
                <a:ext uri="{FF2B5EF4-FFF2-40B4-BE49-F238E27FC236}">
                  <a16:creationId xmlns:a16="http://schemas.microsoft.com/office/drawing/2014/main" id="{DE347F04-70AE-062E-25F6-E23484DB03B0}"/>
                </a:ext>
              </a:extLst>
            </p:cNvPr>
            <p:cNvSpPr txBox="1"/>
            <p:nvPr/>
          </p:nvSpPr>
          <p:spPr>
            <a:xfrm>
              <a:off x="5766987" y="1598741"/>
              <a:ext cx="851640" cy="8401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n-IN" sz="2800" kern="1200" dirty="0">
                  <a:latin typeface="NikoshBAN" panose="02000000000000000000" pitchFamily="2" charset="0"/>
                  <a:cs typeface="NikoshBAN" panose="02000000000000000000" pitchFamily="2" charset="0"/>
                </a:rPr>
                <a:t>চ্যাটিং</a:t>
              </a:r>
              <a:endParaRPr lang="en-US" sz="28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6E1C1D0-F854-0124-6746-94D13C98759B}"/>
              </a:ext>
            </a:extLst>
          </p:cNvPr>
          <p:cNvGrpSpPr/>
          <p:nvPr/>
        </p:nvGrpSpPr>
        <p:grpSpPr>
          <a:xfrm>
            <a:off x="6149311" y="3961342"/>
            <a:ext cx="987496" cy="49374"/>
            <a:chOff x="4710476" y="3678954"/>
            <a:chExt cx="987496" cy="49374"/>
          </a:xfrm>
        </p:grpSpPr>
        <p:sp>
          <p:nvSpPr>
            <p:cNvPr id="29" name="Straight Connector 13">
              <a:extLst>
                <a:ext uri="{FF2B5EF4-FFF2-40B4-BE49-F238E27FC236}">
                  <a16:creationId xmlns:a16="http://schemas.microsoft.com/office/drawing/2014/main" id="{E2D72CDA-AF49-B251-4D8E-09F4A7880B10}"/>
                </a:ext>
              </a:extLst>
            </p:cNvPr>
            <p:cNvSpPr/>
            <p:nvPr/>
          </p:nvSpPr>
          <p:spPr>
            <a:xfrm rot="1800000">
              <a:off x="4710476" y="3685416"/>
              <a:ext cx="987496" cy="364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8225"/>
                  </a:moveTo>
                  <a:lnTo>
                    <a:pt x="987496" y="182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Straight Connector 14">
              <a:extLst>
                <a:ext uri="{FF2B5EF4-FFF2-40B4-BE49-F238E27FC236}">
                  <a16:creationId xmlns:a16="http://schemas.microsoft.com/office/drawing/2014/main" id="{1B183C4F-A930-992D-EF32-004D1B66EA86}"/>
                </a:ext>
              </a:extLst>
            </p:cNvPr>
            <p:cNvSpPr txBox="1"/>
            <p:nvPr/>
          </p:nvSpPr>
          <p:spPr>
            <a:xfrm rot="1800000">
              <a:off x="5179537" y="3678954"/>
              <a:ext cx="49374" cy="493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00" kern="12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6D1E69D-2447-0C22-2D82-6D086517A47B}"/>
              </a:ext>
            </a:extLst>
          </p:cNvPr>
          <p:cNvGrpSpPr/>
          <p:nvPr/>
        </p:nvGrpSpPr>
        <p:grpSpPr>
          <a:xfrm>
            <a:off x="6983044" y="3911488"/>
            <a:ext cx="1297198" cy="1290599"/>
            <a:chOff x="5544209" y="3629100"/>
            <a:chExt cx="1297198" cy="129059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1117EA6-1470-4222-895C-4A55ADF48003}"/>
                </a:ext>
              </a:extLst>
            </p:cNvPr>
            <p:cNvSpPr/>
            <p:nvPr/>
          </p:nvSpPr>
          <p:spPr>
            <a:xfrm>
              <a:off x="5544209" y="3629100"/>
              <a:ext cx="1297198" cy="1290599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Oval 16">
              <a:extLst>
                <a:ext uri="{FF2B5EF4-FFF2-40B4-BE49-F238E27FC236}">
                  <a16:creationId xmlns:a16="http://schemas.microsoft.com/office/drawing/2014/main" id="{A0F8FCEB-4697-3A3B-B05D-D64910A684C4}"/>
                </a:ext>
              </a:extLst>
            </p:cNvPr>
            <p:cNvSpPr txBox="1"/>
            <p:nvPr/>
          </p:nvSpPr>
          <p:spPr>
            <a:xfrm>
              <a:off x="5734179" y="3818104"/>
              <a:ext cx="917258" cy="912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n-IN" sz="2800" kern="1200" dirty="0">
                  <a:latin typeface="NikoshBAN" panose="02000000000000000000" pitchFamily="2" charset="0"/>
                  <a:cs typeface="NikoshBAN" panose="02000000000000000000" pitchFamily="2" charset="0"/>
                </a:rPr>
                <a:t>ই-মেইল</a:t>
              </a:r>
              <a:endParaRPr lang="en-US" sz="28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4FD2CAB-DD68-E598-F222-A070A79D0366}"/>
              </a:ext>
            </a:extLst>
          </p:cNvPr>
          <p:cNvGrpSpPr/>
          <p:nvPr/>
        </p:nvGrpSpPr>
        <p:grpSpPr>
          <a:xfrm>
            <a:off x="5651053" y="4002331"/>
            <a:ext cx="54407" cy="1088157"/>
            <a:chOff x="4212218" y="3719943"/>
            <a:chExt cx="54407" cy="1088157"/>
          </a:xfrm>
        </p:grpSpPr>
        <p:sp>
          <p:nvSpPr>
            <p:cNvPr id="25" name="Straight Connector 17">
              <a:extLst>
                <a:ext uri="{FF2B5EF4-FFF2-40B4-BE49-F238E27FC236}">
                  <a16:creationId xmlns:a16="http://schemas.microsoft.com/office/drawing/2014/main" id="{2775747E-88CD-43D3-1AC4-968F661A97B7}"/>
                </a:ext>
              </a:extLst>
            </p:cNvPr>
            <p:cNvSpPr/>
            <p:nvPr/>
          </p:nvSpPr>
          <p:spPr>
            <a:xfrm rot="5400000">
              <a:off x="3695343" y="4245796"/>
              <a:ext cx="1088157" cy="364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8225"/>
                  </a:moveTo>
                  <a:lnTo>
                    <a:pt x="1088157" y="182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Straight Connector 18">
              <a:extLst>
                <a:ext uri="{FF2B5EF4-FFF2-40B4-BE49-F238E27FC236}">
                  <a16:creationId xmlns:a16="http://schemas.microsoft.com/office/drawing/2014/main" id="{A598CBC3-C997-31C6-7DF3-E3E531F7B4C5}"/>
                </a:ext>
              </a:extLst>
            </p:cNvPr>
            <p:cNvSpPr txBox="1"/>
            <p:nvPr/>
          </p:nvSpPr>
          <p:spPr>
            <a:xfrm rot="5400000">
              <a:off x="4212218" y="4236818"/>
              <a:ext cx="54407" cy="544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00" kern="120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3E01A8-D959-9D35-663C-C42134CE85CE}"/>
              </a:ext>
            </a:extLst>
          </p:cNvPr>
          <p:cNvGrpSpPr/>
          <p:nvPr/>
        </p:nvGrpSpPr>
        <p:grpSpPr>
          <a:xfrm>
            <a:off x="5076056" y="5090488"/>
            <a:ext cx="1204402" cy="1188174"/>
            <a:chOff x="3637221" y="4808100"/>
            <a:chExt cx="1204402" cy="118817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1583AF0-E2D2-E607-B087-4A67DA74DDF8}"/>
                </a:ext>
              </a:extLst>
            </p:cNvPr>
            <p:cNvSpPr/>
            <p:nvPr/>
          </p:nvSpPr>
          <p:spPr>
            <a:xfrm>
              <a:off x="3637221" y="4808100"/>
              <a:ext cx="1204402" cy="1188174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Oval 20">
              <a:extLst>
                <a:ext uri="{FF2B5EF4-FFF2-40B4-BE49-F238E27FC236}">
                  <a16:creationId xmlns:a16="http://schemas.microsoft.com/office/drawing/2014/main" id="{0D9C9CAD-209F-F49C-C0AB-90F578E29CB4}"/>
                </a:ext>
              </a:extLst>
            </p:cNvPr>
            <p:cNvSpPr txBox="1"/>
            <p:nvPr/>
          </p:nvSpPr>
          <p:spPr>
            <a:xfrm>
              <a:off x="3813602" y="4982104"/>
              <a:ext cx="851640" cy="8401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n-IN" sz="2800" kern="1200" dirty="0">
                  <a:latin typeface="NikoshBAN" panose="02000000000000000000" pitchFamily="2" charset="0"/>
                  <a:cs typeface="NikoshBAN" panose="02000000000000000000" pitchFamily="2" charset="0"/>
                </a:rPr>
                <a:t>স্মার্টফোন</a:t>
              </a:r>
              <a:endParaRPr lang="en-US" sz="28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01E0A0-01B5-C2A4-1D41-9A9FBC9C35D6}"/>
              </a:ext>
            </a:extLst>
          </p:cNvPr>
          <p:cNvGrpSpPr/>
          <p:nvPr/>
        </p:nvGrpSpPr>
        <p:grpSpPr>
          <a:xfrm>
            <a:off x="4132172" y="3982451"/>
            <a:ext cx="1081315" cy="54065"/>
            <a:chOff x="2693337" y="3700063"/>
            <a:chExt cx="1081315" cy="54065"/>
          </a:xfrm>
        </p:grpSpPr>
        <p:sp>
          <p:nvSpPr>
            <p:cNvPr id="21" name="Straight Connector 21">
              <a:extLst>
                <a:ext uri="{FF2B5EF4-FFF2-40B4-BE49-F238E27FC236}">
                  <a16:creationId xmlns:a16="http://schemas.microsoft.com/office/drawing/2014/main" id="{AFBB6A9B-AA26-DF3B-3FCC-7D34017DDA93}"/>
                </a:ext>
              </a:extLst>
            </p:cNvPr>
            <p:cNvSpPr/>
            <p:nvPr/>
          </p:nvSpPr>
          <p:spPr>
            <a:xfrm rot="9000000">
              <a:off x="2693337" y="3708870"/>
              <a:ext cx="1081315" cy="364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8225"/>
                  </a:moveTo>
                  <a:lnTo>
                    <a:pt x="1081315" y="182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Straight Connector 22">
              <a:extLst>
                <a:ext uri="{FF2B5EF4-FFF2-40B4-BE49-F238E27FC236}">
                  <a16:creationId xmlns:a16="http://schemas.microsoft.com/office/drawing/2014/main" id="{B64C7958-3891-7B05-5686-5856AB9DF093}"/>
                </a:ext>
              </a:extLst>
            </p:cNvPr>
            <p:cNvSpPr txBox="1"/>
            <p:nvPr/>
          </p:nvSpPr>
          <p:spPr>
            <a:xfrm rot="19800000">
              <a:off x="3206962" y="3700063"/>
              <a:ext cx="54065" cy="540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00" kern="12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9F7B18-8516-8A1F-B9E9-875A302A2A26}"/>
              </a:ext>
            </a:extLst>
          </p:cNvPr>
          <p:cNvGrpSpPr/>
          <p:nvPr/>
        </p:nvGrpSpPr>
        <p:grpSpPr>
          <a:xfrm>
            <a:off x="3168410" y="4010172"/>
            <a:ext cx="1112923" cy="1093231"/>
            <a:chOff x="1729575" y="3727784"/>
            <a:chExt cx="1112923" cy="109323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098886B-89DB-07EF-8C84-25520862A403}"/>
                </a:ext>
              </a:extLst>
            </p:cNvPr>
            <p:cNvSpPr/>
            <p:nvPr/>
          </p:nvSpPr>
          <p:spPr>
            <a:xfrm>
              <a:off x="1729575" y="3727784"/>
              <a:ext cx="1112923" cy="1093231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Oval 24">
              <a:extLst>
                <a:ext uri="{FF2B5EF4-FFF2-40B4-BE49-F238E27FC236}">
                  <a16:creationId xmlns:a16="http://schemas.microsoft.com/office/drawing/2014/main" id="{64635FBA-A82C-C71B-9856-3311A3410881}"/>
                </a:ext>
              </a:extLst>
            </p:cNvPr>
            <p:cNvSpPr txBox="1"/>
            <p:nvPr/>
          </p:nvSpPr>
          <p:spPr>
            <a:xfrm>
              <a:off x="1892559" y="3887884"/>
              <a:ext cx="786955" cy="7730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n-IN" sz="2000" kern="1200" dirty="0">
                  <a:latin typeface="NikoshBAN" panose="02000000000000000000" pitchFamily="2" charset="0"/>
                  <a:cs typeface="NikoshBAN" panose="02000000000000000000" pitchFamily="2" charset="0"/>
                </a:rPr>
                <a:t>ট্যাবলেট</a:t>
              </a:r>
              <a:endParaRPr lang="en-US" sz="20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3E3B01-66E3-0325-9301-95CC3D53596C}"/>
              </a:ext>
            </a:extLst>
          </p:cNvPr>
          <p:cNvGrpSpPr/>
          <p:nvPr/>
        </p:nvGrpSpPr>
        <p:grpSpPr>
          <a:xfrm>
            <a:off x="4135358" y="2822423"/>
            <a:ext cx="1077901" cy="53895"/>
            <a:chOff x="2696523" y="2540035"/>
            <a:chExt cx="1077901" cy="53895"/>
          </a:xfrm>
        </p:grpSpPr>
        <p:sp>
          <p:nvSpPr>
            <p:cNvPr id="17" name="Straight Connector 25">
              <a:extLst>
                <a:ext uri="{FF2B5EF4-FFF2-40B4-BE49-F238E27FC236}">
                  <a16:creationId xmlns:a16="http://schemas.microsoft.com/office/drawing/2014/main" id="{5728B434-B35E-C0D0-DB7F-431717E83761}"/>
                </a:ext>
              </a:extLst>
            </p:cNvPr>
            <p:cNvSpPr/>
            <p:nvPr/>
          </p:nvSpPr>
          <p:spPr>
            <a:xfrm rot="12600000">
              <a:off x="2696523" y="2548757"/>
              <a:ext cx="1077901" cy="3645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8225"/>
                  </a:moveTo>
                  <a:lnTo>
                    <a:pt x="1077901" y="1822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Straight Connector 26">
              <a:extLst>
                <a:ext uri="{FF2B5EF4-FFF2-40B4-BE49-F238E27FC236}">
                  <a16:creationId xmlns:a16="http://schemas.microsoft.com/office/drawing/2014/main" id="{B2C81576-020B-6F94-B050-FC9024097726}"/>
                </a:ext>
              </a:extLst>
            </p:cNvPr>
            <p:cNvSpPr txBox="1"/>
            <p:nvPr/>
          </p:nvSpPr>
          <p:spPr>
            <a:xfrm rot="23400000">
              <a:off x="3208526" y="2540035"/>
              <a:ext cx="53895" cy="538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500" kern="12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E2F0D11-A7B9-1396-1890-1482AA972A84}"/>
              </a:ext>
            </a:extLst>
          </p:cNvPr>
          <p:cNvGrpSpPr/>
          <p:nvPr/>
        </p:nvGrpSpPr>
        <p:grpSpPr>
          <a:xfrm>
            <a:off x="3149757" y="1788620"/>
            <a:ext cx="1150228" cy="1025184"/>
            <a:chOff x="1710922" y="1506232"/>
            <a:chExt cx="1150228" cy="102518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484332E-A3A7-CBD6-F26F-C3CE1582003D}"/>
                </a:ext>
              </a:extLst>
            </p:cNvPr>
            <p:cNvSpPr/>
            <p:nvPr/>
          </p:nvSpPr>
          <p:spPr>
            <a:xfrm>
              <a:off x="1710922" y="1506232"/>
              <a:ext cx="1150228" cy="1025184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28">
              <a:extLst>
                <a:ext uri="{FF2B5EF4-FFF2-40B4-BE49-F238E27FC236}">
                  <a16:creationId xmlns:a16="http://schemas.microsoft.com/office/drawing/2014/main" id="{5B55B487-F348-066E-581F-EBE0E32CDF4F}"/>
                </a:ext>
              </a:extLst>
            </p:cNvPr>
            <p:cNvSpPr txBox="1"/>
            <p:nvPr/>
          </p:nvSpPr>
          <p:spPr>
            <a:xfrm>
              <a:off x="1879369" y="1656367"/>
              <a:ext cx="813334" cy="7249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bn-IN" sz="2000" kern="1200" dirty="0">
                  <a:latin typeface="NikoshBAN" panose="02000000000000000000" pitchFamily="2" charset="0"/>
                  <a:cs typeface="NikoshBAN" panose="02000000000000000000" pitchFamily="2" charset="0"/>
                </a:rPr>
                <a:t>নোটবুক </a:t>
              </a:r>
              <a:endParaRPr lang="en-US" sz="20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0982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EC32BD-4068-A963-0FFE-3720DAB3538D}"/>
              </a:ext>
            </a:extLst>
          </p:cNvPr>
          <p:cNvSpPr txBox="1"/>
          <p:nvPr/>
        </p:nvSpPr>
        <p:spPr>
          <a:xfrm>
            <a:off x="3657599" y="125672"/>
            <a:ext cx="1848229" cy="707886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12DF00-C753-473F-43F9-504CD3A9ECF2}"/>
              </a:ext>
            </a:extLst>
          </p:cNvPr>
          <p:cNvSpPr/>
          <p:nvPr/>
        </p:nvSpPr>
        <p:spPr>
          <a:xfrm>
            <a:off x="751784" y="947242"/>
            <a:ext cx="6606296" cy="89255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 মাধ্যমে তথ্য আদান-প্রদান করা হয় কীভাবে?</a:t>
            </a:r>
            <a:br>
              <a:rPr lang="as-IN" sz="2400" dirty="0"/>
            </a:b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9C1A00-5A27-7E91-BEF1-9D8EB9D76B88}"/>
              </a:ext>
            </a:extLst>
          </p:cNvPr>
          <p:cNvSpPr/>
          <p:nvPr/>
        </p:nvSpPr>
        <p:spPr>
          <a:xfrm>
            <a:off x="869711" y="1362612"/>
            <a:ext cx="2771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ক.</a:t>
            </a:r>
            <a:r>
              <a:rPr lang="as-IN" sz="2400" dirty="0"/>
              <a:t>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ডাকযোগে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47DD0B-E3C9-D8F7-108C-85D829731EA4}"/>
              </a:ext>
            </a:extLst>
          </p:cNvPr>
          <p:cNvSpPr/>
          <p:nvPr/>
        </p:nvSpPr>
        <p:spPr>
          <a:xfrm>
            <a:off x="5425933" y="1381982"/>
            <a:ext cx="1454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টেলিফোনে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3602BF-226A-1236-82A2-8F4077DE8742}"/>
              </a:ext>
            </a:extLst>
          </p:cNvPr>
          <p:cNvSpPr/>
          <p:nvPr/>
        </p:nvSpPr>
        <p:spPr>
          <a:xfrm>
            <a:off x="869711" y="1755663"/>
            <a:ext cx="2326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2000" dirty="0"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IN" sz="2000" dirty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মাধ্যমে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19278A-F391-997E-C1D6-8813C50088C5}"/>
              </a:ext>
            </a:extLst>
          </p:cNvPr>
          <p:cNvSpPr/>
          <p:nvPr/>
        </p:nvSpPr>
        <p:spPr>
          <a:xfrm>
            <a:off x="5425933" y="1765590"/>
            <a:ext cx="1705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dirty="0"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চিঠির মাধ্যমে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B0AB98-9455-5DF6-7A34-2D9582A93598}"/>
              </a:ext>
            </a:extLst>
          </p:cNvPr>
          <p:cNvSpPr/>
          <p:nvPr/>
        </p:nvSpPr>
        <p:spPr>
          <a:xfrm>
            <a:off x="760478" y="2311841"/>
            <a:ext cx="609654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 মাধ্যম ব্যবহারের প্রধান সুবিধা কোনটি?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A1DCA3-B307-B9B1-7A2D-1C256D186B12}"/>
              </a:ext>
            </a:extLst>
          </p:cNvPr>
          <p:cNvSpPr/>
          <p:nvPr/>
        </p:nvSpPr>
        <p:spPr>
          <a:xfrm>
            <a:off x="1002826" y="2776172"/>
            <a:ext cx="17908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ক. সময় নষ্ট করা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509104-204D-A5E3-A7EA-F3091A6AE325}"/>
              </a:ext>
            </a:extLst>
          </p:cNvPr>
          <p:cNvSpPr/>
          <p:nvPr/>
        </p:nvSpPr>
        <p:spPr>
          <a:xfrm>
            <a:off x="4766970" y="2743824"/>
            <a:ext cx="1664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as-IN" sz="2400" dirty="0"/>
              <a:t> 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অসুস্থ হওয়া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CDC821-8671-DF7D-55FC-A331168D6975}"/>
              </a:ext>
            </a:extLst>
          </p:cNvPr>
          <p:cNvSpPr/>
          <p:nvPr/>
        </p:nvSpPr>
        <p:spPr>
          <a:xfrm>
            <a:off x="1005244" y="3160406"/>
            <a:ext cx="1572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গ. বই নষ্ট করা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352A1C-7B5E-1309-D3FE-7CB9A72BE9BA}"/>
              </a:ext>
            </a:extLst>
          </p:cNvPr>
          <p:cNvSpPr/>
          <p:nvPr/>
        </p:nvSpPr>
        <p:spPr>
          <a:xfrm>
            <a:off x="4771844" y="3200110"/>
            <a:ext cx="2258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দ্রুত যোগাযোগ করা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032B77-7201-E96B-997B-A0B136357717}"/>
              </a:ext>
            </a:extLst>
          </p:cNvPr>
          <p:cNvSpPr/>
          <p:nvPr/>
        </p:nvSpPr>
        <p:spPr>
          <a:xfrm>
            <a:off x="818962" y="3737971"/>
            <a:ext cx="429636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গেম কোন ধরনের বিনোদন?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499DFD-6162-094B-D35D-994FD8904900}"/>
              </a:ext>
            </a:extLst>
          </p:cNvPr>
          <p:cNvSpPr/>
          <p:nvPr/>
        </p:nvSpPr>
        <p:spPr>
          <a:xfrm>
            <a:off x="947337" y="4224103"/>
            <a:ext cx="1334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ক. শারীরিক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070CC6-7C7D-4D43-28F0-CB22852D06D0}"/>
              </a:ext>
            </a:extLst>
          </p:cNvPr>
          <p:cNvSpPr/>
          <p:nvPr/>
        </p:nvSpPr>
        <p:spPr>
          <a:xfrm>
            <a:off x="4488447" y="4645094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. ডিজিটাল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F15C74-7A68-488A-86A5-2865516814F1}"/>
              </a:ext>
            </a:extLst>
          </p:cNvPr>
          <p:cNvSpPr/>
          <p:nvPr/>
        </p:nvSpPr>
        <p:spPr>
          <a:xfrm>
            <a:off x="1005476" y="4609677"/>
            <a:ext cx="1359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গ. সামাজিক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3A74D4-ACC0-E990-5DC5-48B0BF937BE1}"/>
              </a:ext>
            </a:extLst>
          </p:cNvPr>
          <p:cNvSpPr/>
          <p:nvPr/>
        </p:nvSpPr>
        <p:spPr>
          <a:xfrm>
            <a:off x="4404660" y="4215245"/>
            <a:ext cx="13099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. প্রাকৃতিক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78FF21-43B5-57E7-520D-312113D5E761}"/>
              </a:ext>
            </a:extLst>
          </p:cNvPr>
          <p:cNvSpPr/>
          <p:nvPr/>
        </p:nvSpPr>
        <p:spPr>
          <a:xfrm>
            <a:off x="869711" y="5071342"/>
            <a:ext cx="669285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মোবাইল বা কম্পিউটার গেম খেলার ফলে কী হতে পারে?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6B5636-D1A7-0DCE-513F-9D28A34868F4}"/>
              </a:ext>
            </a:extLst>
          </p:cNvPr>
          <p:cNvSpPr/>
          <p:nvPr/>
        </p:nvSpPr>
        <p:spPr>
          <a:xfrm>
            <a:off x="903538" y="5537973"/>
            <a:ext cx="1976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ক. শরীর সুস্থ থাকে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8279C2-C1D6-EF35-9A2C-36511957818A}"/>
              </a:ext>
            </a:extLst>
          </p:cNvPr>
          <p:cNvSpPr/>
          <p:nvPr/>
        </p:nvSpPr>
        <p:spPr>
          <a:xfrm>
            <a:off x="4488447" y="5943048"/>
            <a:ext cx="3461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. চোখ ও স্বাস্থ্যের ক্ষতি হতে পারে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654B19-0F3D-8D50-8C82-3EFE70D704F7}"/>
              </a:ext>
            </a:extLst>
          </p:cNvPr>
          <p:cNvSpPr/>
          <p:nvPr/>
        </p:nvSpPr>
        <p:spPr>
          <a:xfrm>
            <a:off x="906786" y="5920904"/>
            <a:ext cx="3028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গ. পড়াশোনায় মনোযোগ বাড়ে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694C85-482B-11E8-B98B-7EC87944E6C1}"/>
              </a:ext>
            </a:extLst>
          </p:cNvPr>
          <p:cNvSpPr/>
          <p:nvPr/>
        </p:nvSpPr>
        <p:spPr>
          <a:xfrm>
            <a:off x="4488447" y="5551922"/>
            <a:ext cx="2864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. সময়ের সঠিক ব্যবহার হয়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09F232C-76C6-22C7-C9EE-B9BEE49C77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76" y="1803532"/>
            <a:ext cx="393604" cy="393604"/>
          </a:xfrm>
          <a:prstGeom prst="rect">
            <a:avLst/>
          </a:prstGeom>
          <a:noFill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EA462BA-04B6-6DB7-3FE1-664B2BAB2A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366" y="3162866"/>
            <a:ext cx="393604" cy="39360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8C985E1-E79D-98B9-C6A9-5929C8C26E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864" y="4667435"/>
            <a:ext cx="393604" cy="39360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EF071EE-AA28-05D6-40AF-E4438F678A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730" y="5988965"/>
            <a:ext cx="393604" cy="39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4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D0277-9B04-0954-D3A6-CB9B7DB73158}"/>
              </a:ext>
            </a:extLst>
          </p:cNvPr>
          <p:cNvSpPr txBox="1"/>
          <p:nvPr/>
        </p:nvSpPr>
        <p:spPr>
          <a:xfrm>
            <a:off x="4666247" y="559500"/>
            <a:ext cx="2187702" cy="707886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F11D2B-00F2-DCF8-A7F4-F20B7DCB6373}"/>
              </a:ext>
            </a:extLst>
          </p:cNvPr>
          <p:cNvSpPr txBox="1"/>
          <p:nvPr/>
        </p:nvSpPr>
        <p:spPr>
          <a:xfrm>
            <a:off x="1492624" y="4819429"/>
            <a:ext cx="8444753" cy="10772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D6F45C-7815-7E45-75D2-FAC24FF7E3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028" y="1633973"/>
            <a:ext cx="2839944" cy="281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5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C9F61-9572-4C35-BBCF-52B24E901F87}" type="slidenum">
              <a:rPr lang="en-US" sz="1500" b="1">
                <a:latin typeface="NikoshBAN" panose="02000000000000000000" pitchFamily="2" charset="0"/>
                <a:cs typeface="NikoshBAN" panose="02000000000000000000" pitchFamily="2" charset="0"/>
              </a:rPr>
              <a:t>19</a:t>
            </a:fld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91738" y="5571521"/>
            <a:ext cx="108629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IN" sz="9600" b="1" i="1" dirty="0">
                <a:ln w="6600">
                  <a:solidFill>
                    <a:srgbClr val="7030A0"/>
                  </a:solidFill>
                  <a:prstDash val="solid"/>
                </a:ln>
                <a:gradFill flip="none" rotWithShape="1">
                  <a:gsLst>
                    <a:gs pos="37000">
                      <a:srgbClr val="B519CE"/>
                    </a:gs>
                    <a:gs pos="45000">
                      <a:srgbClr val="00B0F0"/>
                    </a:gs>
                    <a:gs pos="87000">
                      <a:srgbClr val="FF6600"/>
                    </a:gs>
                    <a:gs pos="72000">
                      <a:srgbClr val="D2BD33"/>
                    </a:gs>
                    <a:gs pos="63000">
                      <a:srgbClr val="FFFF00"/>
                    </a:gs>
                    <a:gs pos="56000">
                      <a:srgbClr val="00CCFF"/>
                    </a:gs>
                    <a:gs pos="100000">
                      <a:srgbClr val="7030A0"/>
                    </a:gs>
                    <a:gs pos="10000">
                      <a:srgbClr val="FF00FF"/>
                    </a:gs>
                    <a:gs pos="20000">
                      <a:srgbClr val="DB0CE7"/>
                    </a:gs>
                  </a:gsLst>
                  <a:lin ang="16200000" scaled="1"/>
                  <a:tileRect/>
                </a:gradFill>
                <a:latin typeface="Kalpurush" panose="02000600000000000000" pitchFamily="2" charset="0"/>
                <a:cs typeface="Kalpurush" panose="02000600000000000000" pitchFamily="2" charset="0"/>
              </a:rPr>
              <a:t>সবাইকে অসংখ্য </a:t>
            </a:r>
            <a:r>
              <a:rPr lang="bn-BD" sz="9600" b="1" i="1" dirty="0">
                <a:ln w="6600">
                  <a:solidFill>
                    <a:srgbClr val="7030A0"/>
                  </a:solidFill>
                  <a:prstDash val="solid"/>
                </a:ln>
                <a:gradFill flip="none" rotWithShape="1">
                  <a:gsLst>
                    <a:gs pos="37000">
                      <a:srgbClr val="B519CE"/>
                    </a:gs>
                    <a:gs pos="45000">
                      <a:srgbClr val="00B0F0"/>
                    </a:gs>
                    <a:gs pos="87000">
                      <a:srgbClr val="FF6600"/>
                    </a:gs>
                    <a:gs pos="72000">
                      <a:srgbClr val="D2BD33"/>
                    </a:gs>
                    <a:gs pos="63000">
                      <a:srgbClr val="FFFF00"/>
                    </a:gs>
                    <a:gs pos="56000">
                      <a:srgbClr val="00CCFF"/>
                    </a:gs>
                    <a:gs pos="100000">
                      <a:srgbClr val="7030A0"/>
                    </a:gs>
                    <a:gs pos="10000">
                      <a:srgbClr val="FF00FF"/>
                    </a:gs>
                    <a:gs pos="20000">
                      <a:srgbClr val="DB0CE7"/>
                    </a:gs>
                  </a:gsLst>
                  <a:lin ang="16200000" scaled="1"/>
                  <a:tileRect/>
                </a:gradFill>
                <a:latin typeface="Kalpurush" panose="02000600000000000000" pitchFamily="2" charset="0"/>
                <a:cs typeface="Kalpurush" panose="02000600000000000000" pitchFamily="2" charset="0"/>
              </a:rPr>
              <a:t>ধন্যবাদ</a:t>
            </a:r>
            <a:endParaRPr lang="en-US" sz="9600" b="1" i="1" dirty="0">
              <a:ln w="6600">
                <a:solidFill>
                  <a:srgbClr val="7030A0"/>
                </a:solidFill>
                <a:prstDash val="solid"/>
              </a:ln>
              <a:gradFill flip="none" rotWithShape="1">
                <a:gsLst>
                  <a:gs pos="37000">
                    <a:srgbClr val="B519CE"/>
                  </a:gs>
                  <a:gs pos="45000">
                    <a:srgbClr val="00B0F0"/>
                  </a:gs>
                  <a:gs pos="87000">
                    <a:srgbClr val="FF6600"/>
                  </a:gs>
                  <a:gs pos="72000">
                    <a:srgbClr val="D2BD33"/>
                  </a:gs>
                  <a:gs pos="63000">
                    <a:srgbClr val="FFFF00"/>
                  </a:gs>
                  <a:gs pos="56000">
                    <a:srgbClr val="00CCFF"/>
                  </a:gs>
                  <a:gs pos="100000">
                    <a:srgbClr val="7030A0"/>
                  </a:gs>
                  <a:gs pos="10000">
                    <a:srgbClr val="FF00FF"/>
                  </a:gs>
                  <a:gs pos="20000">
                    <a:srgbClr val="DB0CE7"/>
                  </a:gs>
                </a:gsLst>
                <a:lin ang="16200000" scaled="1"/>
                <a:tileRect/>
              </a:gra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38" y="259023"/>
            <a:ext cx="1091164" cy="469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F712D3-C185-F130-07EB-1C1518A34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18" y="136523"/>
            <a:ext cx="11026962" cy="56322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3B1E9E-46B4-F1DB-0142-4309A9AD0B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18" y="136524"/>
            <a:ext cx="1050290" cy="73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9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4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44444E-6 2.96296E-6 L 4.44444E-6 -0.07223 " pathEditMode="relative" rAng="0" ptsTypes="AA">
                                      <p:cBhvr>
                                        <p:cTn id="1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29903</TotalTime>
  <Words>592</Words>
  <Application>Microsoft Office PowerPoint</Application>
  <PresentationFormat>Custom</PresentationFormat>
  <Paragraphs>105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Kalpurush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Laise 1417 Project User</cp:lastModifiedBy>
  <cp:revision>303</cp:revision>
  <dcterms:created xsi:type="dcterms:W3CDTF">2020-02-16T02:35:26Z</dcterms:created>
  <dcterms:modified xsi:type="dcterms:W3CDTF">2026-06-23T07:22:13Z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16051839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S9.1.2</vt:lpwstr>
  </property>
</Properties>
</file>