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9" r:id="rId4"/>
    <p:sldId id="258" r:id="rId5"/>
    <p:sldId id="257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C0F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5871E-0789-4F79-9714-920A78D86B7C}" type="datetimeFigureOut">
              <a:rPr lang="en-US" smtClean="0"/>
              <a:t>21/Jun/2026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6060D-8877-4044-B1BA-8F6519C5BB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74057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5871E-0789-4F79-9714-920A78D86B7C}" type="datetimeFigureOut">
              <a:rPr lang="en-US" smtClean="0"/>
              <a:t>21/Jun/2026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6060D-8877-4044-B1BA-8F6519C5BB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46618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5871E-0789-4F79-9714-920A78D86B7C}" type="datetimeFigureOut">
              <a:rPr lang="en-US" smtClean="0"/>
              <a:t>21/Jun/2026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6060D-8877-4044-B1BA-8F6519C5BB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6118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5871E-0789-4F79-9714-920A78D86B7C}" type="datetimeFigureOut">
              <a:rPr lang="en-US" smtClean="0"/>
              <a:t>21/Jun/2026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6060D-8877-4044-B1BA-8F6519C5BB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10319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5871E-0789-4F79-9714-920A78D86B7C}" type="datetimeFigureOut">
              <a:rPr lang="en-US" smtClean="0"/>
              <a:t>21/Jun/2026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6060D-8877-4044-B1BA-8F6519C5BB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97477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5871E-0789-4F79-9714-920A78D86B7C}" type="datetimeFigureOut">
              <a:rPr lang="en-US" smtClean="0"/>
              <a:t>21/Jun/2026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6060D-8877-4044-B1BA-8F6519C5BB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19495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5871E-0789-4F79-9714-920A78D86B7C}" type="datetimeFigureOut">
              <a:rPr lang="en-US" smtClean="0"/>
              <a:t>21/Jun/2026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6060D-8877-4044-B1BA-8F6519C5BB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4620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5871E-0789-4F79-9714-920A78D86B7C}" type="datetimeFigureOut">
              <a:rPr lang="en-US" smtClean="0"/>
              <a:t>21/Jun/2026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6060D-8877-4044-B1BA-8F6519C5BB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5000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5871E-0789-4F79-9714-920A78D86B7C}" type="datetimeFigureOut">
              <a:rPr lang="en-US" smtClean="0"/>
              <a:t>21/Jun/2026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6060D-8877-4044-B1BA-8F6519C5BB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9666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5871E-0789-4F79-9714-920A78D86B7C}" type="datetimeFigureOut">
              <a:rPr lang="en-US" smtClean="0"/>
              <a:t>21/Jun/2026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6060D-8877-4044-B1BA-8F6519C5BB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4820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5871E-0789-4F79-9714-920A78D86B7C}" type="datetimeFigureOut">
              <a:rPr lang="en-US" smtClean="0"/>
              <a:t>21/Jun/2026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6060D-8877-4044-B1BA-8F6519C5BB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29220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85871E-0789-4F79-9714-920A78D86B7C}" type="datetimeFigureOut">
              <a:rPr lang="en-US" smtClean="0"/>
              <a:t>21/Jun/2026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96060D-8877-4044-B1BA-8F6519C5BB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13187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52148AE3-EFFE-9FE1-B0CC-1A5AB6C99E8B}"/>
              </a:ext>
            </a:extLst>
          </p:cNvPr>
          <p:cNvSpPr txBox="1"/>
          <p:nvPr/>
        </p:nvSpPr>
        <p:spPr>
          <a:xfrm>
            <a:off x="3251983" y="511314"/>
            <a:ext cx="3225017" cy="707886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D991EC2B-5D1F-2BC4-140B-722EBB5E39BE}"/>
              </a:ext>
            </a:extLst>
          </p:cNvPr>
          <p:cNvSpPr txBox="1"/>
          <p:nvPr/>
        </p:nvSpPr>
        <p:spPr>
          <a:xfrm>
            <a:off x="5105400" y="2374880"/>
            <a:ext cx="3810000" cy="33547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US" sz="3200" b="1" u="sng" spc="300" dirty="0" err="1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3200" b="1" u="sng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u="sng" spc="300" dirty="0" err="1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3200" b="1" u="sng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en-US" sz="2400" b="1" dirty="0" err="1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শ্রেণিঃ</a:t>
            </a:r>
            <a:r>
              <a:rPr lang="en-US" sz="24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একাদশ</a:t>
            </a:r>
            <a:r>
              <a:rPr lang="en-US" sz="24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-</a:t>
            </a:r>
            <a:r>
              <a:rPr lang="bn-BD" sz="24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দ্বাদশ</a:t>
            </a:r>
            <a:endParaRPr lang="en-US" sz="24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en-US" sz="2000" b="1" dirty="0" err="1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বিষয়ঃ</a:t>
            </a:r>
            <a:r>
              <a:rPr lang="en-US" sz="2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IN" sz="2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ইসলামের ইতিহাস ও সংস্কৃতি </a:t>
            </a:r>
            <a:r>
              <a:rPr lang="en-US" sz="2000" b="1" dirty="0" err="1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দ্বিতীয়</a:t>
            </a:r>
            <a:r>
              <a:rPr lang="en-US" sz="2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পত্র</a:t>
            </a:r>
            <a:endParaRPr lang="en-US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bn-BD" sz="24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অধ্যায়ঃ </a:t>
            </a:r>
            <a:r>
              <a:rPr lang="en-US" sz="2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৩য় </a:t>
            </a:r>
            <a:endParaRPr lang="en-US" sz="24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en-US" sz="20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সম্রাট</a:t>
            </a:r>
            <a:r>
              <a:rPr lang="en-US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হুমায়ুন</a:t>
            </a:r>
            <a:endParaRPr lang="bn-BD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en-US" sz="2400" b="1" dirty="0" err="1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তারিখঃ</a:t>
            </a:r>
            <a:r>
              <a:rPr lang="en-US" sz="24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২১/০৬/২০২৬</a:t>
            </a:r>
            <a:endParaRPr lang="en-US" sz="24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en-US" sz="2400" b="1" dirty="0" err="1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সময়ঃ</a:t>
            </a:r>
            <a:r>
              <a:rPr lang="en-US" sz="24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৪৫ </a:t>
            </a:r>
            <a:r>
              <a:rPr lang="en-US" sz="2400" b="1" dirty="0" err="1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মিনিট</a:t>
            </a:r>
            <a:r>
              <a:rPr lang="en-US" sz="24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 </a:t>
            </a:r>
          </a:p>
          <a:p>
            <a:endParaRPr lang="en-US" sz="24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="" xmlns:a16="http://schemas.microsoft.com/office/drawing/2014/main" id="{639451BF-92C7-558E-C051-D44201BE124D}"/>
              </a:ext>
            </a:extLst>
          </p:cNvPr>
          <p:cNvCxnSpPr>
            <a:cxnSpLocks/>
          </p:cNvCxnSpPr>
          <p:nvPr/>
        </p:nvCxnSpPr>
        <p:spPr>
          <a:xfrm>
            <a:off x="4800600" y="1676400"/>
            <a:ext cx="0" cy="4495800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="" xmlns:a16="http://schemas.microsoft.com/office/drawing/2014/main" id="{98323AB7-CB66-4339-43ED-264F62F3F1B1}"/>
              </a:ext>
            </a:extLst>
          </p:cNvPr>
          <p:cNvCxnSpPr>
            <a:cxnSpLocks/>
          </p:cNvCxnSpPr>
          <p:nvPr/>
        </p:nvCxnSpPr>
        <p:spPr>
          <a:xfrm>
            <a:off x="4953000" y="1973282"/>
            <a:ext cx="0" cy="3970318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Oval 7"/>
          <p:cNvSpPr/>
          <p:nvPr/>
        </p:nvSpPr>
        <p:spPr>
          <a:xfrm>
            <a:off x="533400" y="541318"/>
            <a:ext cx="2362200" cy="1592282"/>
          </a:xfrm>
          <a:prstGeom prst="ellips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6A6A0707-35E6-3352-8F9E-C828E985EF0B}"/>
              </a:ext>
            </a:extLst>
          </p:cNvPr>
          <p:cNvSpPr txBox="1"/>
          <p:nvPr/>
        </p:nvSpPr>
        <p:spPr>
          <a:xfrm>
            <a:off x="152401" y="2263447"/>
            <a:ext cx="4343399" cy="360098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endParaRPr lang="en-US" sz="2400" u="sng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2400" u="sng" dirty="0" err="1" smtClean="0">
                <a:solidFill>
                  <a:srgbClr val="1C0F51"/>
                </a:solidFill>
                <a:latin typeface="NikoshBAN" pitchFamily="2" charset="0"/>
                <a:cs typeface="NikoshBAN" pitchFamily="2" charset="0"/>
              </a:rPr>
              <a:t>উপস্থাপনায়</a:t>
            </a:r>
            <a:endParaRPr lang="en-US" sz="2400" u="sng" dirty="0">
              <a:solidFill>
                <a:srgbClr val="1C0F51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20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মোঃ</a:t>
            </a:r>
            <a:r>
              <a:rPr lang="en-US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মিজানুর</a:t>
            </a:r>
            <a:r>
              <a:rPr lang="en-US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রহমান</a:t>
            </a:r>
            <a:endParaRPr lang="en-US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en-US" sz="2000" b="1" dirty="0" err="1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প্রভাষক</a:t>
            </a:r>
            <a:r>
              <a:rPr lang="en-US" sz="2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,</a:t>
            </a:r>
          </a:p>
          <a:p>
            <a:r>
              <a:rPr lang="en-US" sz="2000" b="1" dirty="0" err="1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ইসলামের</a:t>
            </a:r>
            <a:r>
              <a:rPr lang="en-US" sz="2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ইতিহাস</a:t>
            </a:r>
            <a:r>
              <a:rPr lang="en-US" sz="2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000" b="1" dirty="0" err="1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সংস্কৃতি</a:t>
            </a:r>
            <a:r>
              <a:rPr lang="en-US" sz="2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বিভাগ</a:t>
            </a:r>
            <a:r>
              <a:rPr lang="en-US" sz="2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,</a:t>
            </a:r>
          </a:p>
          <a:p>
            <a:r>
              <a:rPr lang="en-US" sz="20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গণউদ্যোগ</a:t>
            </a:r>
            <a:r>
              <a:rPr lang="en-US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বালিকা</a:t>
            </a:r>
            <a:r>
              <a:rPr lang="en-US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উচ্চ</a:t>
            </a:r>
            <a:r>
              <a:rPr lang="en-US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বিদ্যালয়</a:t>
            </a:r>
            <a:r>
              <a:rPr lang="en-US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0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কলেজ</a:t>
            </a:r>
            <a:endParaRPr lang="en-US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en-US" sz="20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লাকসাম</a:t>
            </a:r>
            <a:r>
              <a:rPr lang="en-US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, </a:t>
            </a:r>
            <a:r>
              <a:rPr lang="en-US" sz="20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কুমিল্লা</a:t>
            </a:r>
            <a:r>
              <a:rPr lang="en-US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en-US" sz="2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en-US" sz="2000" b="1" dirty="0" err="1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মোবাইলঃ</a:t>
            </a:r>
            <a:r>
              <a:rPr lang="en-US" sz="2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০১৬১৩-৫৫৩৩৬১</a:t>
            </a:r>
            <a:endParaRPr lang="en-US" sz="24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en-US" sz="2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Email: </a:t>
            </a:r>
            <a:r>
              <a:rPr lang="en-US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mizanur531@gmail.co</a:t>
            </a: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m</a:t>
            </a:r>
            <a:endParaRPr 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="" xmlns:a16="http://schemas.microsoft.com/office/drawing/2014/main" id="{639451BF-92C7-558E-C051-D44201BE124D}"/>
              </a:ext>
            </a:extLst>
          </p:cNvPr>
          <p:cNvCxnSpPr>
            <a:cxnSpLocks/>
          </p:cNvCxnSpPr>
          <p:nvPr/>
        </p:nvCxnSpPr>
        <p:spPr>
          <a:xfrm>
            <a:off x="4648200" y="1981200"/>
            <a:ext cx="0" cy="3970318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8904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8" grpId="0" animBg="1"/>
      <p:bldP spid="1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066800" y="533400"/>
            <a:ext cx="7162800" cy="2438400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s-IN" sz="3200" dirty="0" smtClean="0"/>
              <a:t>মোগল সাম্রাজ্যের</a:t>
            </a:r>
            <a:endParaRPr lang="en-US" sz="3200" dirty="0" smtClean="0"/>
          </a:p>
          <a:p>
            <a:pPr algn="ctr"/>
            <a:r>
              <a:rPr lang="as-IN" sz="3200" dirty="0" smtClean="0"/>
              <a:t> দ্বিতীয় অধিপতি: জীবন,সং</a:t>
            </a:r>
            <a:r>
              <a:rPr lang="en-US" sz="3200" dirty="0" err="1" smtClean="0"/>
              <a:t>গ্র্রাম</a:t>
            </a:r>
            <a:r>
              <a:rPr lang="en-US" sz="3200" dirty="0" smtClean="0"/>
              <a:t>, </a:t>
            </a:r>
            <a:r>
              <a:rPr lang="en-US" sz="3200" dirty="0" err="1" smtClean="0"/>
              <a:t>নির্বাসন</a:t>
            </a:r>
            <a:r>
              <a:rPr lang="en-US" sz="3200" dirty="0" smtClean="0"/>
              <a:t> ও </a:t>
            </a:r>
            <a:r>
              <a:rPr lang="en-US" sz="3200" dirty="0" err="1" smtClean="0"/>
              <a:t>পুরুদ্ধার</a:t>
            </a:r>
            <a:r>
              <a:rPr lang="en-US" sz="3200" dirty="0" smtClean="0"/>
              <a:t>।</a:t>
            </a:r>
            <a:endParaRPr lang="en-US" sz="3200" dirty="0"/>
          </a:p>
        </p:txBody>
      </p:sp>
      <p:sp>
        <p:nvSpPr>
          <p:cNvPr id="3" name="Rounded Rectangle 2"/>
          <p:cNvSpPr/>
          <p:nvPr/>
        </p:nvSpPr>
        <p:spPr>
          <a:xfrm>
            <a:off x="914400" y="3366655"/>
            <a:ext cx="7315200" cy="3110345"/>
          </a:xfrm>
          <a:prstGeom prst="round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8183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862445" y="381000"/>
            <a:ext cx="7543800" cy="2743200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err="1" smtClean="0"/>
              <a:t>প্রারম্বিক</a:t>
            </a:r>
            <a:r>
              <a:rPr lang="en-US" sz="4400" dirty="0" smtClean="0"/>
              <a:t> </a:t>
            </a:r>
            <a:r>
              <a:rPr lang="en-US" sz="4400" dirty="0" err="1" smtClean="0"/>
              <a:t>জীবন</a:t>
            </a:r>
            <a:r>
              <a:rPr lang="en-US" sz="4400" dirty="0" smtClean="0"/>
              <a:t> ও  </a:t>
            </a:r>
            <a:r>
              <a:rPr lang="en-US" sz="4400" dirty="0" err="1" smtClean="0"/>
              <a:t>সিংহাসনে</a:t>
            </a:r>
            <a:r>
              <a:rPr lang="en-US" sz="4400" dirty="0" smtClean="0"/>
              <a:t> </a:t>
            </a:r>
            <a:r>
              <a:rPr lang="en-US" sz="4400" dirty="0" err="1" smtClean="0"/>
              <a:t>আরোহন</a:t>
            </a:r>
            <a:endParaRPr lang="en-US" sz="4400" dirty="0"/>
          </a:p>
        </p:txBody>
      </p:sp>
      <p:sp>
        <p:nvSpPr>
          <p:cNvPr id="4" name="Oval 3"/>
          <p:cNvSpPr/>
          <p:nvPr/>
        </p:nvSpPr>
        <p:spPr>
          <a:xfrm flipH="1">
            <a:off x="2286000" y="3505200"/>
            <a:ext cx="5105400" cy="2895600"/>
          </a:xfrm>
          <a:prstGeom prst="ellips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8183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rizontal Scroll 2"/>
          <p:cNvSpPr/>
          <p:nvPr/>
        </p:nvSpPr>
        <p:spPr>
          <a:xfrm>
            <a:off x="762000" y="838200"/>
            <a:ext cx="7467600" cy="1295400"/>
          </a:xfrm>
          <a:prstGeom prst="horizontalScroll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 smtClean="0"/>
              <a:t>প্রাথমিক</a:t>
            </a:r>
            <a:r>
              <a:rPr lang="en-US" sz="3600" dirty="0" smtClean="0"/>
              <a:t> </a:t>
            </a:r>
            <a:r>
              <a:rPr lang="en-US" sz="3600" dirty="0" err="1" smtClean="0"/>
              <a:t>পরিচয়</a:t>
            </a:r>
            <a:r>
              <a:rPr lang="en-US" sz="3600" dirty="0" smtClean="0"/>
              <a:t> ও </a:t>
            </a:r>
            <a:r>
              <a:rPr lang="en-US" sz="3600" dirty="0" err="1" smtClean="0"/>
              <a:t>রাজকীয়</a:t>
            </a:r>
            <a:r>
              <a:rPr lang="en-US" sz="3600" dirty="0" smtClean="0"/>
              <a:t> </a:t>
            </a:r>
            <a:r>
              <a:rPr lang="en-US" sz="3600" dirty="0" err="1" smtClean="0"/>
              <a:t>শিক্ষা</a:t>
            </a:r>
            <a:endParaRPr lang="en-US" sz="3600" dirty="0"/>
          </a:p>
        </p:txBody>
      </p:sp>
      <p:sp>
        <p:nvSpPr>
          <p:cNvPr id="9" name="Rounded Rectangle 8"/>
          <p:cNvSpPr/>
          <p:nvPr/>
        </p:nvSpPr>
        <p:spPr>
          <a:xfrm>
            <a:off x="304800" y="2667000"/>
            <a:ext cx="4114800" cy="30480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 smtClean="0">
                <a:solidFill>
                  <a:schemeClr val="accent5">
                    <a:lumMod val="50000"/>
                  </a:schemeClr>
                </a:solidFill>
              </a:rPr>
              <a:t>জন্ম</a:t>
            </a:r>
            <a:r>
              <a:rPr lang="en-US" sz="2000" dirty="0" smtClean="0">
                <a:solidFill>
                  <a:schemeClr val="accent5">
                    <a:lumMod val="50000"/>
                  </a:schemeClr>
                </a:solidFill>
              </a:rPr>
              <a:t> ও </a:t>
            </a:r>
            <a:r>
              <a:rPr lang="en-US" sz="2000" dirty="0" err="1" smtClean="0">
                <a:solidFill>
                  <a:schemeClr val="accent5">
                    <a:lumMod val="50000"/>
                  </a:schemeClr>
                </a:solidFill>
              </a:rPr>
              <a:t>বংশ</a:t>
            </a:r>
            <a:r>
              <a:rPr lang="en-US" sz="2000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accent5">
                    <a:lumMod val="50000"/>
                  </a:schemeClr>
                </a:solidFill>
              </a:rPr>
              <a:t>পরিচয়</a:t>
            </a:r>
            <a:endParaRPr lang="en-US" sz="2000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algn="just"/>
            <a:r>
              <a:rPr lang="en-US" dirty="0" smtClean="0"/>
              <a:t>১৫০৮  </a:t>
            </a:r>
            <a:r>
              <a:rPr lang="en-US" dirty="0" err="1" smtClean="0"/>
              <a:t>সালের</a:t>
            </a:r>
            <a:r>
              <a:rPr lang="en-US" dirty="0" smtClean="0"/>
              <a:t> ৬ </a:t>
            </a:r>
            <a:r>
              <a:rPr lang="en-US" dirty="0" err="1" smtClean="0"/>
              <a:t>মার্চ</a:t>
            </a:r>
            <a:r>
              <a:rPr lang="en-US" dirty="0" smtClean="0"/>
              <a:t> </a:t>
            </a:r>
            <a:r>
              <a:rPr lang="en-US" dirty="0" err="1" smtClean="0"/>
              <a:t>কাবুলে</a:t>
            </a:r>
            <a:r>
              <a:rPr lang="en-US" dirty="0" smtClean="0"/>
              <a:t> </a:t>
            </a:r>
            <a:r>
              <a:rPr lang="en-US" dirty="0" err="1" smtClean="0"/>
              <a:t>জন্মগ্রহণ</a:t>
            </a:r>
            <a:r>
              <a:rPr lang="en-US" dirty="0" smtClean="0"/>
              <a:t> </a:t>
            </a:r>
            <a:r>
              <a:rPr lang="en-US" dirty="0" err="1" smtClean="0"/>
              <a:t>করেন</a:t>
            </a:r>
            <a:r>
              <a:rPr lang="en-US" dirty="0" smtClean="0"/>
              <a:t>। </a:t>
            </a:r>
            <a:r>
              <a:rPr lang="en-US" dirty="0" err="1" smtClean="0"/>
              <a:t>তিনি</a:t>
            </a:r>
            <a:r>
              <a:rPr lang="en-US" dirty="0" smtClean="0"/>
              <a:t> </a:t>
            </a:r>
            <a:r>
              <a:rPr lang="en-US" dirty="0" err="1" smtClean="0"/>
              <a:t>মোগল</a:t>
            </a:r>
            <a:r>
              <a:rPr lang="en-US" dirty="0" smtClean="0"/>
              <a:t> </a:t>
            </a:r>
            <a:r>
              <a:rPr lang="en-US" dirty="0" err="1" smtClean="0"/>
              <a:t>সাম্রজ্যের</a:t>
            </a:r>
            <a:r>
              <a:rPr lang="en-US" dirty="0" smtClean="0"/>
              <a:t> </a:t>
            </a:r>
            <a:r>
              <a:rPr lang="en-US" dirty="0" err="1" smtClean="0"/>
              <a:t>মহান</a:t>
            </a:r>
            <a:r>
              <a:rPr lang="en-US" dirty="0" smtClean="0"/>
              <a:t> </a:t>
            </a:r>
            <a:r>
              <a:rPr lang="en-US" dirty="0" err="1" smtClean="0"/>
              <a:t>প্রতিষ্ঠাতা</a:t>
            </a:r>
            <a:r>
              <a:rPr lang="en-US" dirty="0" smtClean="0"/>
              <a:t> </a:t>
            </a:r>
            <a:r>
              <a:rPr lang="en-US" dirty="0" err="1" smtClean="0"/>
              <a:t>সম্রাট</a:t>
            </a:r>
            <a:r>
              <a:rPr lang="en-US" dirty="0" smtClean="0"/>
              <a:t> </a:t>
            </a:r>
            <a:r>
              <a:rPr lang="en-US" dirty="0" err="1" smtClean="0"/>
              <a:t>বাবরের</a:t>
            </a:r>
            <a:r>
              <a:rPr lang="en-US" dirty="0" smtClean="0"/>
              <a:t> </a:t>
            </a:r>
            <a:r>
              <a:rPr lang="en-US" dirty="0" err="1" smtClean="0"/>
              <a:t>জ্যেষ্ঠ</a:t>
            </a:r>
            <a:r>
              <a:rPr lang="en-US" dirty="0" smtClean="0"/>
              <a:t> </a:t>
            </a:r>
            <a:r>
              <a:rPr lang="en-US" dirty="0" err="1" smtClean="0"/>
              <a:t>এবং</a:t>
            </a:r>
            <a:r>
              <a:rPr lang="en-US" dirty="0" smtClean="0"/>
              <a:t> </a:t>
            </a:r>
            <a:r>
              <a:rPr lang="en-US" dirty="0" err="1" smtClean="0"/>
              <a:t>সবচেয়ে</a:t>
            </a:r>
            <a:r>
              <a:rPr lang="en-US" dirty="0" smtClean="0"/>
              <a:t> </a:t>
            </a:r>
            <a:r>
              <a:rPr lang="en-US" dirty="0" err="1" smtClean="0"/>
              <a:t>প্রিয়</a:t>
            </a:r>
            <a:r>
              <a:rPr lang="en-US" dirty="0" smtClean="0"/>
              <a:t> </a:t>
            </a:r>
            <a:r>
              <a:rPr lang="en-US" dirty="0" err="1" smtClean="0"/>
              <a:t>পুত্র</a:t>
            </a:r>
            <a:r>
              <a:rPr lang="en-US" dirty="0" smtClean="0"/>
              <a:t> </a:t>
            </a:r>
            <a:r>
              <a:rPr lang="en-US" dirty="0" err="1" smtClean="0"/>
              <a:t>ছিলেন</a:t>
            </a:r>
            <a:r>
              <a:rPr lang="en-US" dirty="0" smtClean="0"/>
              <a:t>। </a:t>
            </a:r>
            <a:r>
              <a:rPr lang="en-US" dirty="0" err="1" smtClean="0"/>
              <a:t>তাঁর</a:t>
            </a:r>
            <a:r>
              <a:rPr lang="en-US" dirty="0" smtClean="0"/>
              <a:t> </a:t>
            </a:r>
            <a:r>
              <a:rPr lang="en-US" dirty="0" err="1" smtClean="0"/>
              <a:t>মা</a:t>
            </a:r>
            <a:r>
              <a:rPr lang="en-US" dirty="0" smtClean="0"/>
              <a:t> </a:t>
            </a:r>
            <a:r>
              <a:rPr lang="en-US" dirty="0" err="1" smtClean="0"/>
              <a:t>মহিমা</a:t>
            </a:r>
            <a:r>
              <a:rPr lang="en-US" dirty="0" smtClean="0"/>
              <a:t> </a:t>
            </a:r>
            <a:r>
              <a:rPr lang="en-US" dirty="0" err="1" smtClean="0"/>
              <a:t>বেগম</a:t>
            </a:r>
            <a:r>
              <a:rPr lang="en-US" dirty="0" smtClean="0"/>
              <a:t> </a:t>
            </a:r>
            <a:r>
              <a:rPr lang="en-US" dirty="0" err="1" smtClean="0"/>
              <a:t>ছিলেন</a:t>
            </a:r>
            <a:r>
              <a:rPr lang="en-US" dirty="0" smtClean="0"/>
              <a:t> </a:t>
            </a:r>
            <a:r>
              <a:rPr lang="en-US" dirty="0" err="1" smtClean="0"/>
              <a:t>একজন</a:t>
            </a:r>
            <a:r>
              <a:rPr lang="en-US" dirty="0" smtClean="0"/>
              <a:t> </a:t>
            </a:r>
            <a:r>
              <a:rPr lang="en-US" dirty="0" err="1" smtClean="0"/>
              <a:t>বিদূষী</a:t>
            </a:r>
            <a:r>
              <a:rPr lang="en-US" dirty="0" smtClean="0"/>
              <a:t> </a:t>
            </a:r>
            <a:r>
              <a:rPr lang="en-US" dirty="0" err="1" smtClean="0"/>
              <a:t>নারী</a:t>
            </a:r>
            <a:r>
              <a:rPr lang="en-US" dirty="0" smtClean="0"/>
              <a:t>। </a:t>
            </a:r>
            <a:r>
              <a:rPr lang="en-US" dirty="0" err="1" smtClean="0"/>
              <a:t>নবজাতকের</a:t>
            </a:r>
            <a:r>
              <a:rPr lang="en-US" dirty="0" smtClean="0"/>
              <a:t> </a:t>
            </a:r>
            <a:r>
              <a:rPr lang="en-US" dirty="0" err="1" smtClean="0"/>
              <a:t>নাম</a:t>
            </a:r>
            <a:r>
              <a:rPr lang="en-US" dirty="0" smtClean="0"/>
              <a:t> </a:t>
            </a:r>
            <a:r>
              <a:rPr lang="en-US" dirty="0" err="1" smtClean="0"/>
              <a:t>রাখা</a:t>
            </a:r>
            <a:r>
              <a:rPr lang="en-US" dirty="0" smtClean="0"/>
              <a:t> </a:t>
            </a:r>
            <a:r>
              <a:rPr lang="en-US" dirty="0" err="1" smtClean="0"/>
              <a:t>হয়</a:t>
            </a:r>
            <a:r>
              <a:rPr lang="en-US" dirty="0" smtClean="0"/>
              <a:t> “</a:t>
            </a:r>
            <a:r>
              <a:rPr lang="en-US" dirty="0" err="1" smtClean="0"/>
              <a:t>নাসিরুদ্দিন</a:t>
            </a:r>
            <a:r>
              <a:rPr lang="en-US" dirty="0" smtClean="0"/>
              <a:t> </a:t>
            </a:r>
            <a:r>
              <a:rPr lang="en-US" dirty="0" err="1" smtClean="0"/>
              <a:t>মুহাম্মদ</a:t>
            </a:r>
            <a:r>
              <a:rPr lang="en-US" dirty="0" smtClean="0"/>
              <a:t> </a:t>
            </a:r>
            <a:r>
              <a:rPr lang="en-US" dirty="0" err="1" smtClean="0"/>
              <a:t>হুমায়ন</a:t>
            </a:r>
            <a:r>
              <a:rPr lang="en-US" dirty="0" smtClean="0"/>
              <a:t>” </a:t>
            </a:r>
            <a:r>
              <a:rPr lang="en-US" dirty="0" err="1" smtClean="0"/>
              <a:t>যার</a:t>
            </a:r>
            <a:r>
              <a:rPr lang="en-US" dirty="0" smtClean="0"/>
              <a:t> </a:t>
            </a:r>
            <a:r>
              <a:rPr lang="en-US" dirty="0" err="1" smtClean="0"/>
              <a:t>অর্থ</a:t>
            </a:r>
            <a:r>
              <a:rPr lang="en-US" dirty="0" smtClean="0"/>
              <a:t> </a:t>
            </a:r>
            <a:r>
              <a:rPr lang="en-US" dirty="0" err="1" smtClean="0"/>
              <a:t>অত্যন্ত</a:t>
            </a:r>
            <a:r>
              <a:rPr lang="en-US" dirty="0" smtClean="0"/>
              <a:t> </a:t>
            </a:r>
            <a:r>
              <a:rPr lang="en-US" dirty="0" err="1" smtClean="0"/>
              <a:t>ভাগ্যবান</a:t>
            </a:r>
            <a:r>
              <a:rPr lang="en-US" dirty="0" smtClean="0"/>
              <a:t> </a:t>
            </a:r>
            <a:r>
              <a:rPr lang="en-US" dirty="0" err="1" smtClean="0"/>
              <a:t>বা</a:t>
            </a:r>
            <a:r>
              <a:rPr lang="en-US" dirty="0" smtClean="0"/>
              <a:t> </a:t>
            </a:r>
            <a:r>
              <a:rPr lang="en-US" dirty="0" err="1" smtClean="0"/>
              <a:t>সৌভাগ্যবাদ</a:t>
            </a:r>
            <a:r>
              <a:rPr lang="en-US" dirty="0" smtClean="0"/>
              <a:t>।</a:t>
            </a:r>
            <a:endParaRPr lang="en-US" dirty="0"/>
          </a:p>
        </p:txBody>
      </p:sp>
      <p:sp>
        <p:nvSpPr>
          <p:cNvPr id="12" name="Rounded Rectangle 11"/>
          <p:cNvSpPr/>
          <p:nvPr/>
        </p:nvSpPr>
        <p:spPr>
          <a:xfrm>
            <a:off x="4800600" y="2667000"/>
            <a:ext cx="4114800" cy="3048000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 smtClean="0">
                <a:solidFill>
                  <a:srgbClr val="002060"/>
                </a:solidFill>
              </a:rPr>
              <a:t>রাজকীয়</a:t>
            </a:r>
            <a:r>
              <a:rPr lang="en-US" sz="2000" dirty="0" smtClean="0">
                <a:solidFill>
                  <a:srgbClr val="002060"/>
                </a:solidFill>
              </a:rPr>
              <a:t> </a:t>
            </a:r>
            <a:r>
              <a:rPr lang="en-US" sz="2000" dirty="0" err="1" smtClean="0">
                <a:solidFill>
                  <a:srgbClr val="002060"/>
                </a:solidFill>
              </a:rPr>
              <a:t>শিক্ষা</a:t>
            </a:r>
            <a:r>
              <a:rPr lang="en-US" sz="2000" dirty="0" smtClean="0">
                <a:solidFill>
                  <a:srgbClr val="002060"/>
                </a:solidFill>
              </a:rPr>
              <a:t> ও </a:t>
            </a:r>
            <a:r>
              <a:rPr lang="en-US" sz="2000" dirty="0" err="1" smtClean="0">
                <a:solidFill>
                  <a:srgbClr val="002060"/>
                </a:solidFill>
              </a:rPr>
              <a:t>জ্ঞান</a:t>
            </a:r>
            <a:r>
              <a:rPr lang="en-US" sz="2000" dirty="0" smtClean="0">
                <a:solidFill>
                  <a:srgbClr val="002060"/>
                </a:solidFill>
              </a:rPr>
              <a:t> </a:t>
            </a:r>
            <a:r>
              <a:rPr lang="en-US" sz="2000" dirty="0" err="1" smtClean="0">
                <a:solidFill>
                  <a:srgbClr val="002060"/>
                </a:solidFill>
              </a:rPr>
              <a:t>দীক্ষা</a:t>
            </a:r>
            <a:endParaRPr lang="en-US" sz="2000" dirty="0" smtClean="0">
              <a:solidFill>
                <a:srgbClr val="002060"/>
              </a:solidFill>
            </a:endParaRPr>
          </a:p>
          <a:p>
            <a:pPr algn="just"/>
            <a:r>
              <a:rPr lang="en-US" dirty="0" err="1" smtClean="0"/>
              <a:t>শৈশব</a:t>
            </a:r>
            <a:r>
              <a:rPr lang="en-US" dirty="0" smtClean="0"/>
              <a:t> </a:t>
            </a:r>
            <a:r>
              <a:rPr lang="en-US" dirty="0" err="1" smtClean="0"/>
              <a:t>থেকেই</a:t>
            </a:r>
            <a:r>
              <a:rPr lang="en-US" dirty="0" smtClean="0"/>
              <a:t>  </a:t>
            </a:r>
            <a:r>
              <a:rPr lang="en-US" dirty="0" err="1" smtClean="0"/>
              <a:t>তিনি</a:t>
            </a:r>
            <a:r>
              <a:rPr lang="en-US" dirty="0" smtClean="0"/>
              <a:t> </a:t>
            </a:r>
            <a:r>
              <a:rPr lang="en-US" dirty="0" err="1" smtClean="0"/>
              <a:t>আরবি</a:t>
            </a:r>
            <a:r>
              <a:rPr lang="en-US" dirty="0" smtClean="0"/>
              <a:t>, </a:t>
            </a:r>
            <a:r>
              <a:rPr lang="en-US" dirty="0" err="1" smtClean="0"/>
              <a:t>ফারর্সি</a:t>
            </a:r>
            <a:r>
              <a:rPr lang="en-US" dirty="0" smtClean="0"/>
              <a:t> ও </a:t>
            </a:r>
            <a:r>
              <a:rPr lang="en-US" dirty="0" err="1" smtClean="0"/>
              <a:t>তুর্কি</a:t>
            </a:r>
            <a:r>
              <a:rPr lang="en-US" dirty="0" smtClean="0"/>
              <a:t> </a:t>
            </a:r>
            <a:r>
              <a:rPr lang="en-US" dirty="0" err="1" smtClean="0"/>
              <a:t>ভাষায়</a:t>
            </a:r>
            <a:r>
              <a:rPr lang="en-US" dirty="0" smtClean="0"/>
              <a:t> </a:t>
            </a:r>
            <a:r>
              <a:rPr lang="en-US" dirty="0" err="1" smtClean="0"/>
              <a:t>গভীর</a:t>
            </a:r>
            <a:r>
              <a:rPr lang="en-US" dirty="0" smtClean="0"/>
              <a:t> </a:t>
            </a:r>
            <a:r>
              <a:rPr lang="en-US" dirty="0" err="1" smtClean="0"/>
              <a:t>পান্ডিত্য</a:t>
            </a:r>
            <a:r>
              <a:rPr lang="en-US" dirty="0" smtClean="0"/>
              <a:t> </a:t>
            </a:r>
            <a:r>
              <a:rPr lang="en-US" dirty="0" err="1" smtClean="0"/>
              <a:t>অর্জন</a:t>
            </a:r>
            <a:r>
              <a:rPr lang="en-US" dirty="0" smtClean="0"/>
              <a:t> </a:t>
            </a:r>
            <a:r>
              <a:rPr lang="en-US" dirty="0" err="1" smtClean="0"/>
              <a:t>করেন</a:t>
            </a:r>
            <a:r>
              <a:rPr lang="en-US" dirty="0" smtClean="0"/>
              <a:t>। </a:t>
            </a:r>
            <a:r>
              <a:rPr lang="en-US" dirty="0" err="1" smtClean="0"/>
              <a:t>সাধারণ</a:t>
            </a:r>
            <a:r>
              <a:rPr lang="en-US" dirty="0" smtClean="0"/>
              <a:t> </a:t>
            </a:r>
            <a:r>
              <a:rPr lang="en-US" dirty="0" err="1" smtClean="0"/>
              <a:t>রাজপুত্রের</a:t>
            </a:r>
            <a:r>
              <a:rPr lang="en-US" dirty="0" smtClean="0"/>
              <a:t> </a:t>
            </a:r>
            <a:r>
              <a:rPr lang="en-US" dirty="0" err="1" smtClean="0"/>
              <a:t>চেয়ে</a:t>
            </a:r>
            <a:r>
              <a:rPr lang="en-US" dirty="0" smtClean="0"/>
              <a:t> </a:t>
            </a:r>
            <a:r>
              <a:rPr lang="en-US" dirty="0" err="1" smtClean="0"/>
              <a:t>তাঁর</a:t>
            </a:r>
            <a:r>
              <a:rPr lang="en-US" dirty="0" smtClean="0"/>
              <a:t> </a:t>
            </a:r>
            <a:r>
              <a:rPr lang="en-US" dirty="0" err="1" smtClean="0"/>
              <a:t>জ্ঞানপিপাসা</a:t>
            </a:r>
            <a:r>
              <a:rPr lang="en-US" dirty="0" smtClean="0"/>
              <a:t> </a:t>
            </a:r>
            <a:r>
              <a:rPr lang="en-US" dirty="0" err="1" smtClean="0"/>
              <a:t>ছিল</a:t>
            </a:r>
            <a:r>
              <a:rPr lang="en-US" dirty="0" smtClean="0"/>
              <a:t> </a:t>
            </a:r>
            <a:r>
              <a:rPr lang="en-US" dirty="0" err="1" smtClean="0"/>
              <a:t>অনন্য</a:t>
            </a:r>
            <a:r>
              <a:rPr lang="en-US" dirty="0" smtClean="0"/>
              <a:t>: </a:t>
            </a:r>
            <a:r>
              <a:rPr lang="en-US" dirty="0" err="1" smtClean="0"/>
              <a:t>তিনি</a:t>
            </a:r>
            <a:r>
              <a:rPr lang="en-US" dirty="0" smtClean="0"/>
              <a:t> </a:t>
            </a:r>
            <a:r>
              <a:rPr lang="en-US" dirty="0" err="1" smtClean="0"/>
              <a:t>গণিত</a:t>
            </a:r>
            <a:r>
              <a:rPr lang="en-US" dirty="0" smtClean="0"/>
              <a:t>, </a:t>
            </a:r>
            <a:r>
              <a:rPr lang="en-US" dirty="0" err="1" smtClean="0"/>
              <a:t>বিজ্ঞান</a:t>
            </a:r>
            <a:r>
              <a:rPr lang="en-US" dirty="0" smtClean="0"/>
              <a:t>, </a:t>
            </a:r>
            <a:r>
              <a:rPr lang="en-US" dirty="0" err="1" smtClean="0"/>
              <a:t>জ্যোতিবিদ্যা</a:t>
            </a:r>
            <a:r>
              <a:rPr lang="en-US" dirty="0" smtClean="0"/>
              <a:t> ও </a:t>
            </a:r>
            <a:r>
              <a:rPr lang="en-US" dirty="0" err="1" smtClean="0"/>
              <a:t>দর্শনে</a:t>
            </a:r>
            <a:r>
              <a:rPr lang="en-US" dirty="0" smtClean="0"/>
              <a:t> </a:t>
            </a:r>
            <a:r>
              <a:rPr lang="en-US" dirty="0" err="1" smtClean="0"/>
              <a:t>ভীষণ</a:t>
            </a:r>
            <a:r>
              <a:rPr lang="en-US" dirty="0" smtClean="0"/>
              <a:t> </a:t>
            </a:r>
            <a:r>
              <a:rPr lang="en-US" dirty="0" err="1" smtClean="0"/>
              <a:t>অনুরাগী</a:t>
            </a:r>
            <a:r>
              <a:rPr lang="en-US" dirty="0" smtClean="0"/>
              <a:t> </a:t>
            </a:r>
            <a:r>
              <a:rPr lang="en-US" dirty="0" err="1" smtClean="0"/>
              <a:t>ছিলেন</a:t>
            </a:r>
            <a:r>
              <a:rPr lang="en-US" dirty="0" smtClean="0"/>
              <a:t>। </a:t>
            </a:r>
            <a:r>
              <a:rPr lang="en-US" dirty="0" err="1" smtClean="0"/>
              <a:t>যৌবনে</a:t>
            </a:r>
            <a:r>
              <a:rPr lang="en-US" dirty="0" smtClean="0"/>
              <a:t> </a:t>
            </a:r>
            <a:r>
              <a:rPr lang="en-US" dirty="0" err="1" smtClean="0"/>
              <a:t>পা</a:t>
            </a:r>
            <a:r>
              <a:rPr lang="en-US" dirty="0" smtClean="0"/>
              <a:t> </a:t>
            </a:r>
            <a:r>
              <a:rPr lang="en-US" dirty="0" err="1" smtClean="0"/>
              <a:t>রেখেই</a:t>
            </a:r>
            <a:r>
              <a:rPr lang="en-US" dirty="0" smtClean="0"/>
              <a:t> </a:t>
            </a:r>
            <a:r>
              <a:rPr lang="en-US" dirty="0" err="1" smtClean="0"/>
              <a:t>বাবার</a:t>
            </a:r>
            <a:r>
              <a:rPr lang="en-US" dirty="0" smtClean="0"/>
              <a:t> </a:t>
            </a:r>
            <a:r>
              <a:rPr lang="en-US" dirty="0" err="1" smtClean="0"/>
              <a:t>ইচ্ছায়</a:t>
            </a:r>
            <a:r>
              <a:rPr lang="en-US" dirty="0" smtClean="0"/>
              <a:t> </a:t>
            </a:r>
            <a:r>
              <a:rPr lang="en-US" dirty="0" err="1" smtClean="0"/>
              <a:t>তিনি</a:t>
            </a:r>
            <a:r>
              <a:rPr lang="en-US" dirty="0" smtClean="0"/>
              <a:t> </a:t>
            </a:r>
            <a:r>
              <a:rPr lang="en-US" dirty="0" err="1" smtClean="0"/>
              <a:t>শাসনকাজ</a:t>
            </a:r>
            <a:r>
              <a:rPr lang="en-US" dirty="0" smtClean="0"/>
              <a:t> ও </a:t>
            </a:r>
            <a:r>
              <a:rPr lang="en-US" dirty="0" err="1" smtClean="0"/>
              <a:t>সমরকৌশলে</a:t>
            </a:r>
            <a:r>
              <a:rPr lang="en-US" dirty="0" smtClean="0"/>
              <a:t> </a:t>
            </a:r>
            <a:r>
              <a:rPr lang="en-US" dirty="0" err="1" smtClean="0"/>
              <a:t>যুক্ত</a:t>
            </a:r>
            <a:r>
              <a:rPr lang="en-US" dirty="0" smtClean="0"/>
              <a:t> </a:t>
            </a:r>
            <a:r>
              <a:rPr lang="en-US" dirty="0" err="1" smtClean="0"/>
              <a:t>হন</a:t>
            </a:r>
            <a:r>
              <a:rPr lang="en-US" dirty="0" smtClean="0"/>
              <a:t>।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8183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 animBg="1"/>
      <p:bldP spid="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rizontal Scroll 1"/>
          <p:cNvSpPr/>
          <p:nvPr/>
        </p:nvSpPr>
        <p:spPr>
          <a:xfrm>
            <a:off x="762000" y="228600"/>
            <a:ext cx="7696200" cy="1143000"/>
          </a:xfrm>
          <a:prstGeom prst="horizontalScroll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 smtClean="0"/>
              <a:t>সিংহাসনে</a:t>
            </a:r>
            <a:r>
              <a:rPr lang="en-US" sz="3200" dirty="0" smtClean="0"/>
              <a:t> </a:t>
            </a:r>
            <a:r>
              <a:rPr lang="en-US" sz="3200" dirty="0" err="1" smtClean="0"/>
              <a:t>আরোহণ</a:t>
            </a:r>
            <a:r>
              <a:rPr lang="en-US" sz="3200" dirty="0" smtClean="0"/>
              <a:t> ও </a:t>
            </a:r>
            <a:r>
              <a:rPr lang="en-US" sz="3200" dirty="0" err="1" smtClean="0"/>
              <a:t>প্রথম</a:t>
            </a:r>
            <a:r>
              <a:rPr lang="en-US" sz="3200" dirty="0" smtClean="0"/>
              <a:t> </a:t>
            </a:r>
            <a:r>
              <a:rPr lang="en-US" sz="3200" dirty="0" err="1" smtClean="0"/>
              <a:t>চ্যালেঞ্জ</a:t>
            </a:r>
            <a:endParaRPr lang="en-US" sz="3200" dirty="0"/>
          </a:p>
        </p:txBody>
      </p:sp>
      <p:sp>
        <p:nvSpPr>
          <p:cNvPr id="3" name="Rectangle 2"/>
          <p:cNvSpPr/>
          <p:nvPr/>
        </p:nvSpPr>
        <p:spPr>
          <a:xfrm>
            <a:off x="381000" y="1905000"/>
            <a:ext cx="5486400" cy="3740727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accent6">
                    <a:lumMod val="50000"/>
                  </a:schemeClr>
                </a:solidFill>
              </a:rPr>
              <a:t>২২ </a:t>
            </a:r>
            <a:r>
              <a:rPr lang="en-US" sz="2000" dirty="0" err="1" smtClean="0">
                <a:solidFill>
                  <a:schemeClr val="accent6">
                    <a:lumMod val="50000"/>
                  </a:schemeClr>
                </a:solidFill>
              </a:rPr>
              <a:t>বছর</a:t>
            </a:r>
            <a:r>
              <a:rPr lang="en-US" sz="20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accent6">
                    <a:lumMod val="50000"/>
                  </a:schemeClr>
                </a:solidFill>
              </a:rPr>
              <a:t>বয়সে</a:t>
            </a:r>
            <a:r>
              <a:rPr lang="en-US" sz="20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accent6">
                    <a:lumMod val="50000"/>
                  </a:schemeClr>
                </a:solidFill>
              </a:rPr>
              <a:t>কন্টকময়</a:t>
            </a:r>
            <a:r>
              <a:rPr lang="en-US" sz="20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accent6">
                    <a:lumMod val="50000"/>
                  </a:schemeClr>
                </a:solidFill>
              </a:rPr>
              <a:t>মুকুট</a:t>
            </a:r>
            <a:r>
              <a:rPr lang="en-US" sz="20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accent6">
                    <a:lumMod val="50000"/>
                  </a:schemeClr>
                </a:solidFill>
              </a:rPr>
              <a:t>লাভ</a:t>
            </a:r>
            <a:endParaRPr lang="en-US" sz="2000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marL="285750" indent="-285750" algn="just">
              <a:buFont typeface="Arial" charset="0"/>
              <a:buChar char="•"/>
            </a:pPr>
            <a:r>
              <a:rPr lang="en-US" dirty="0" smtClean="0"/>
              <a:t>১৫৩০ </a:t>
            </a:r>
            <a:r>
              <a:rPr lang="en-US" dirty="0" err="1" smtClean="0"/>
              <a:t>সালে</a:t>
            </a:r>
            <a:r>
              <a:rPr lang="en-US" dirty="0" smtClean="0"/>
              <a:t> </a:t>
            </a:r>
            <a:r>
              <a:rPr lang="en-US" dirty="0" err="1" smtClean="0"/>
              <a:t>সম্রাট</a:t>
            </a:r>
            <a:r>
              <a:rPr lang="en-US" dirty="0" smtClean="0"/>
              <a:t> </a:t>
            </a:r>
            <a:r>
              <a:rPr lang="en-US" dirty="0" err="1" smtClean="0"/>
              <a:t>বাবরের</a:t>
            </a:r>
            <a:r>
              <a:rPr lang="en-US" dirty="0" smtClean="0"/>
              <a:t> </a:t>
            </a:r>
            <a:r>
              <a:rPr lang="en-US" dirty="0" err="1" smtClean="0"/>
              <a:t>মৃত্যুর</a:t>
            </a:r>
            <a:r>
              <a:rPr lang="en-US" dirty="0" smtClean="0"/>
              <a:t> </a:t>
            </a:r>
            <a:r>
              <a:rPr lang="en-US" dirty="0" err="1" smtClean="0"/>
              <a:t>পর</a:t>
            </a:r>
            <a:r>
              <a:rPr lang="en-US" dirty="0" smtClean="0"/>
              <a:t> ২২ </a:t>
            </a:r>
            <a:r>
              <a:rPr lang="en-US" dirty="0" err="1" smtClean="0"/>
              <a:t>বছর</a:t>
            </a:r>
            <a:r>
              <a:rPr lang="en-US" dirty="0" smtClean="0"/>
              <a:t> </a:t>
            </a:r>
            <a:r>
              <a:rPr lang="en-US" dirty="0" err="1" smtClean="0"/>
              <a:t>বয়সে</a:t>
            </a:r>
            <a:r>
              <a:rPr lang="en-US" dirty="0" smtClean="0"/>
              <a:t> </a:t>
            </a:r>
            <a:r>
              <a:rPr lang="en-US" dirty="0" err="1" smtClean="0"/>
              <a:t>হুমায়ন</a:t>
            </a:r>
            <a:r>
              <a:rPr lang="en-US" dirty="0" smtClean="0"/>
              <a:t> </a:t>
            </a:r>
            <a:r>
              <a:rPr lang="en-US" dirty="0" err="1" smtClean="0"/>
              <a:t>আগ্রার</a:t>
            </a:r>
            <a:r>
              <a:rPr lang="en-US" dirty="0" smtClean="0"/>
              <a:t> </a:t>
            </a:r>
            <a:r>
              <a:rPr lang="en-US" dirty="0" err="1" smtClean="0"/>
              <a:t>সিংহাসনে</a:t>
            </a:r>
            <a:r>
              <a:rPr lang="en-US" dirty="0" smtClean="0"/>
              <a:t> </a:t>
            </a:r>
            <a:r>
              <a:rPr lang="en-US" dirty="0" err="1" smtClean="0"/>
              <a:t>আরোহণ</a:t>
            </a:r>
            <a:r>
              <a:rPr lang="en-US" dirty="0" smtClean="0"/>
              <a:t> </a:t>
            </a:r>
            <a:r>
              <a:rPr lang="en-US" dirty="0" err="1" smtClean="0"/>
              <a:t>করেন</a:t>
            </a:r>
            <a:r>
              <a:rPr lang="en-US" dirty="0" smtClean="0"/>
              <a:t>।</a:t>
            </a:r>
          </a:p>
          <a:p>
            <a:pPr marL="285750" indent="-285750" algn="just">
              <a:buFont typeface="Arial" charset="0"/>
              <a:buChar char="•"/>
            </a:pPr>
            <a:r>
              <a:rPr lang="en-US" dirty="0" err="1" smtClean="0"/>
              <a:t>তিনি</a:t>
            </a:r>
            <a:r>
              <a:rPr lang="en-US" dirty="0" smtClean="0"/>
              <a:t> </a:t>
            </a:r>
            <a:r>
              <a:rPr lang="en-US" dirty="0" err="1" smtClean="0"/>
              <a:t>যে</a:t>
            </a:r>
            <a:r>
              <a:rPr lang="en-US" dirty="0" smtClean="0"/>
              <a:t> </a:t>
            </a:r>
            <a:r>
              <a:rPr lang="en-US" dirty="0" err="1" smtClean="0"/>
              <a:t>সাম্রাজ্যে</a:t>
            </a:r>
            <a:r>
              <a:rPr lang="en-US" dirty="0" smtClean="0"/>
              <a:t> </a:t>
            </a:r>
            <a:r>
              <a:rPr lang="en-US" dirty="0" err="1" smtClean="0"/>
              <a:t>পেয়েছিলেন</a:t>
            </a:r>
            <a:r>
              <a:rPr lang="en-US" dirty="0" smtClean="0"/>
              <a:t> </a:t>
            </a:r>
            <a:r>
              <a:rPr lang="en-US" dirty="0" err="1" smtClean="0"/>
              <a:t>তা</a:t>
            </a:r>
            <a:r>
              <a:rPr lang="en-US" dirty="0" smtClean="0"/>
              <a:t> </a:t>
            </a:r>
            <a:r>
              <a:rPr lang="en-US" dirty="0" err="1" smtClean="0"/>
              <a:t>ছিল</a:t>
            </a:r>
            <a:r>
              <a:rPr lang="en-US" dirty="0" smtClean="0"/>
              <a:t> </a:t>
            </a:r>
            <a:r>
              <a:rPr lang="en-US" dirty="0" err="1" smtClean="0"/>
              <a:t>অস্থিতিশীল</a:t>
            </a:r>
            <a:r>
              <a:rPr lang="en-US" dirty="0" smtClean="0"/>
              <a:t> </a:t>
            </a:r>
            <a:r>
              <a:rPr lang="en-US" dirty="0" err="1" smtClean="0"/>
              <a:t>এবং</a:t>
            </a:r>
            <a:r>
              <a:rPr lang="en-US" dirty="0" smtClean="0"/>
              <a:t> </a:t>
            </a:r>
            <a:r>
              <a:rPr lang="en-US" dirty="0" err="1" smtClean="0"/>
              <a:t>চারদিক</a:t>
            </a:r>
            <a:r>
              <a:rPr lang="en-US" dirty="0" smtClean="0"/>
              <a:t> </a:t>
            </a:r>
            <a:r>
              <a:rPr lang="en-US" dirty="0" err="1" smtClean="0"/>
              <a:t>থেকে</a:t>
            </a:r>
            <a:r>
              <a:rPr lang="en-US" dirty="0" smtClean="0"/>
              <a:t> </a:t>
            </a:r>
            <a:r>
              <a:rPr lang="en-US" dirty="0" err="1" smtClean="0"/>
              <a:t>শত্রু</a:t>
            </a:r>
            <a:r>
              <a:rPr lang="en-US" dirty="0" smtClean="0"/>
              <a:t> </a:t>
            </a:r>
            <a:r>
              <a:rPr lang="en-US" dirty="0" err="1" smtClean="0"/>
              <a:t>পরিবেষ্টিত</a:t>
            </a:r>
            <a:r>
              <a:rPr lang="en-US" dirty="0" smtClean="0"/>
              <a:t>।</a:t>
            </a:r>
          </a:p>
          <a:p>
            <a:pPr marL="285750" indent="-285750" algn="just">
              <a:buFont typeface="Arial" charset="0"/>
              <a:buChar char="•"/>
            </a:pPr>
            <a:r>
              <a:rPr lang="en-US" dirty="0" err="1" smtClean="0"/>
              <a:t>গুজরাটের</a:t>
            </a:r>
            <a:r>
              <a:rPr lang="en-US" dirty="0" smtClean="0"/>
              <a:t> </a:t>
            </a:r>
            <a:r>
              <a:rPr lang="en-US" dirty="0" err="1" smtClean="0"/>
              <a:t>শক্তিশীলী</a:t>
            </a:r>
            <a:r>
              <a:rPr lang="en-US" dirty="0" smtClean="0"/>
              <a:t> </a:t>
            </a:r>
            <a:r>
              <a:rPr lang="en-US" dirty="0" err="1" smtClean="0"/>
              <a:t>সুলতান</a:t>
            </a:r>
            <a:r>
              <a:rPr lang="en-US" dirty="0" smtClean="0"/>
              <a:t> </a:t>
            </a:r>
            <a:r>
              <a:rPr lang="en-US" dirty="0" err="1" smtClean="0"/>
              <a:t>বাহাদুর</a:t>
            </a:r>
            <a:r>
              <a:rPr lang="en-US" dirty="0" smtClean="0"/>
              <a:t> </a:t>
            </a:r>
            <a:r>
              <a:rPr lang="en-US" dirty="0" err="1" smtClean="0"/>
              <a:t>শাহ</a:t>
            </a:r>
            <a:r>
              <a:rPr lang="en-US" dirty="0" smtClean="0"/>
              <a:t> </a:t>
            </a:r>
            <a:r>
              <a:rPr lang="en-US" dirty="0" err="1" smtClean="0"/>
              <a:t>এবং</a:t>
            </a:r>
            <a:r>
              <a:rPr lang="en-US" dirty="0" smtClean="0"/>
              <a:t> </a:t>
            </a:r>
            <a:r>
              <a:rPr lang="en-US" dirty="0" err="1" smtClean="0"/>
              <a:t>পুর্বে</a:t>
            </a:r>
            <a:r>
              <a:rPr lang="en-US" dirty="0" smtClean="0"/>
              <a:t> </a:t>
            </a:r>
            <a:r>
              <a:rPr lang="en-US" dirty="0" err="1" smtClean="0"/>
              <a:t>বিহারের</a:t>
            </a:r>
            <a:r>
              <a:rPr lang="en-US" dirty="0" smtClean="0"/>
              <a:t> </a:t>
            </a:r>
            <a:r>
              <a:rPr lang="en-US" dirty="0" err="1" smtClean="0"/>
              <a:t>উদীয়মান</a:t>
            </a:r>
            <a:r>
              <a:rPr lang="en-US" dirty="0" smtClean="0"/>
              <a:t> </a:t>
            </a:r>
            <a:r>
              <a:rPr lang="en-US" dirty="0" err="1" smtClean="0"/>
              <a:t>আফগান</a:t>
            </a:r>
            <a:r>
              <a:rPr lang="en-US" dirty="0" smtClean="0"/>
              <a:t> </a:t>
            </a:r>
            <a:r>
              <a:rPr lang="en-US" dirty="0" err="1" smtClean="0"/>
              <a:t>নেতা</a:t>
            </a:r>
            <a:r>
              <a:rPr lang="en-US" dirty="0" smtClean="0"/>
              <a:t> </a:t>
            </a:r>
            <a:r>
              <a:rPr lang="en-US" dirty="0" err="1" smtClean="0"/>
              <a:t>শেরশাহ</a:t>
            </a:r>
            <a:r>
              <a:rPr lang="en-US" dirty="0" smtClean="0"/>
              <a:t> </a:t>
            </a:r>
            <a:r>
              <a:rPr lang="en-US" dirty="0" err="1" smtClean="0"/>
              <a:t>সূরি</a:t>
            </a:r>
            <a:r>
              <a:rPr lang="en-US" dirty="0" smtClean="0"/>
              <a:t> </a:t>
            </a:r>
            <a:r>
              <a:rPr lang="en-US" dirty="0" err="1" smtClean="0"/>
              <a:t>তাঁর</a:t>
            </a:r>
            <a:r>
              <a:rPr lang="en-US" dirty="0" smtClean="0"/>
              <a:t> </a:t>
            </a:r>
            <a:r>
              <a:rPr lang="en-US" dirty="0" err="1" smtClean="0"/>
              <a:t>সবচেয়ে</a:t>
            </a:r>
            <a:r>
              <a:rPr lang="en-US" dirty="0" smtClean="0"/>
              <a:t> </a:t>
            </a:r>
            <a:r>
              <a:rPr lang="en-US" dirty="0" err="1" smtClean="0"/>
              <a:t>বড়</a:t>
            </a:r>
            <a:r>
              <a:rPr lang="en-US" dirty="0" smtClean="0"/>
              <a:t> </a:t>
            </a:r>
            <a:r>
              <a:rPr lang="en-US" dirty="0" err="1" smtClean="0"/>
              <a:t>প্রতিদ্বন্দ্বী</a:t>
            </a:r>
            <a:r>
              <a:rPr lang="en-US" dirty="0" smtClean="0"/>
              <a:t> </a:t>
            </a:r>
            <a:r>
              <a:rPr lang="en-US" dirty="0" err="1" smtClean="0"/>
              <a:t>হয়ে</a:t>
            </a:r>
            <a:r>
              <a:rPr lang="en-US" dirty="0" smtClean="0"/>
              <a:t> </a:t>
            </a:r>
            <a:r>
              <a:rPr lang="en-US" dirty="0" err="1" smtClean="0"/>
              <a:t>উঠেন</a:t>
            </a:r>
            <a:r>
              <a:rPr lang="en-US" dirty="0" smtClean="0"/>
              <a:t>।</a:t>
            </a:r>
          </a:p>
          <a:p>
            <a:pPr marL="285750" indent="-285750" algn="just">
              <a:buFont typeface="Arial" charset="0"/>
              <a:buChar char="•"/>
            </a:pPr>
            <a:r>
              <a:rPr lang="en-US" dirty="0" err="1" smtClean="0"/>
              <a:t>তাঁর</a:t>
            </a:r>
            <a:r>
              <a:rPr lang="en-US" dirty="0" smtClean="0"/>
              <a:t> </a:t>
            </a:r>
            <a:r>
              <a:rPr lang="en-US" dirty="0" err="1" smtClean="0"/>
              <a:t>নিজের</a:t>
            </a:r>
            <a:r>
              <a:rPr lang="en-US" dirty="0" smtClean="0"/>
              <a:t> </a:t>
            </a:r>
            <a:r>
              <a:rPr lang="en-US" dirty="0" err="1" smtClean="0"/>
              <a:t>তিন</a:t>
            </a:r>
            <a:r>
              <a:rPr lang="en-US" dirty="0" smtClean="0"/>
              <a:t> </a:t>
            </a:r>
            <a:r>
              <a:rPr lang="en-US" dirty="0" err="1" smtClean="0"/>
              <a:t>ভাই</a:t>
            </a:r>
            <a:r>
              <a:rPr lang="en-US" dirty="0" smtClean="0"/>
              <a:t> (</a:t>
            </a:r>
            <a:r>
              <a:rPr lang="en-US" dirty="0" err="1" smtClean="0"/>
              <a:t>কামরান</a:t>
            </a:r>
            <a:r>
              <a:rPr lang="en-US" dirty="0" smtClean="0"/>
              <a:t>, </a:t>
            </a:r>
            <a:r>
              <a:rPr lang="en-US" dirty="0" err="1" smtClean="0"/>
              <a:t>আসকারি</a:t>
            </a:r>
            <a:r>
              <a:rPr lang="en-US" dirty="0" smtClean="0"/>
              <a:t> ও </a:t>
            </a:r>
            <a:r>
              <a:rPr lang="en-US" dirty="0" err="1" smtClean="0"/>
              <a:t>হিন্দাল</a:t>
            </a:r>
            <a:r>
              <a:rPr lang="en-US" dirty="0" smtClean="0"/>
              <a:t>) </a:t>
            </a:r>
            <a:r>
              <a:rPr lang="en-US" dirty="0" err="1" smtClean="0"/>
              <a:t>সাম্রাজ্য</a:t>
            </a:r>
            <a:r>
              <a:rPr lang="en-US" dirty="0" smtClean="0"/>
              <a:t> </a:t>
            </a:r>
            <a:r>
              <a:rPr lang="en-US" dirty="0" err="1" smtClean="0"/>
              <a:t>ভাগের</a:t>
            </a:r>
            <a:r>
              <a:rPr lang="en-US" dirty="0" smtClean="0"/>
              <a:t> </a:t>
            </a:r>
            <a:r>
              <a:rPr lang="en-US" dirty="0" err="1" smtClean="0"/>
              <a:t>তীব্র</a:t>
            </a:r>
            <a:r>
              <a:rPr lang="en-US" dirty="0" smtClean="0"/>
              <a:t> </a:t>
            </a:r>
            <a:r>
              <a:rPr lang="en-US" dirty="0" err="1" smtClean="0"/>
              <a:t>দাবিতে</a:t>
            </a:r>
            <a:r>
              <a:rPr lang="en-US" dirty="0" smtClean="0"/>
              <a:t> </a:t>
            </a:r>
            <a:r>
              <a:rPr lang="en-US" dirty="0" err="1" smtClean="0"/>
              <a:t>তাঁর</a:t>
            </a:r>
            <a:r>
              <a:rPr lang="en-US" dirty="0" smtClean="0"/>
              <a:t> </a:t>
            </a:r>
            <a:r>
              <a:rPr lang="en-US" dirty="0" err="1" smtClean="0"/>
              <a:t>সাথে</a:t>
            </a:r>
            <a:r>
              <a:rPr lang="en-US" dirty="0" smtClean="0"/>
              <a:t> </a:t>
            </a:r>
            <a:r>
              <a:rPr lang="en-US" dirty="0" err="1" smtClean="0"/>
              <a:t>ক্রমাগত</a:t>
            </a:r>
            <a:r>
              <a:rPr lang="en-US" dirty="0" smtClean="0"/>
              <a:t> </a:t>
            </a:r>
            <a:r>
              <a:rPr lang="en-US" dirty="0" err="1" smtClean="0"/>
              <a:t>আসহযোগিতা</a:t>
            </a:r>
            <a:r>
              <a:rPr lang="en-US" dirty="0" smtClean="0"/>
              <a:t> </a:t>
            </a:r>
            <a:r>
              <a:rPr lang="en-US" dirty="0" err="1" smtClean="0"/>
              <a:t>করতে</a:t>
            </a:r>
            <a:r>
              <a:rPr lang="en-US" dirty="0" smtClean="0"/>
              <a:t> </a:t>
            </a:r>
            <a:r>
              <a:rPr lang="en-US" dirty="0" err="1" smtClean="0"/>
              <a:t>শুরু</a:t>
            </a:r>
            <a:r>
              <a:rPr lang="en-US" dirty="0" smtClean="0"/>
              <a:t> </a:t>
            </a:r>
            <a:r>
              <a:rPr lang="en-US" dirty="0" err="1" smtClean="0"/>
              <a:t>করেন</a:t>
            </a:r>
            <a:r>
              <a:rPr lang="en-US" dirty="0" smtClean="0"/>
              <a:t>।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6019800" y="2057400"/>
            <a:ext cx="2895600" cy="3200400"/>
          </a:xfrm>
          <a:prstGeom prst="ellips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8183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rizontal Scroll 1"/>
          <p:cNvSpPr/>
          <p:nvPr/>
        </p:nvSpPr>
        <p:spPr>
          <a:xfrm>
            <a:off x="838200" y="381000"/>
            <a:ext cx="7696200" cy="1447800"/>
          </a:xfrm>
          <a:prstGeom prst="horizontalScroll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 smtClean="0"/>
              <a:t>শের</a:t>
            </a:r>
            <a:r>
              <a:rPr lang="en-US" sz="3200" dirty="0" smtClean="0"/>
              <a:t> </a:t>
            </a:r>
            <a:r>
              <a:rPr lang="en-US" sz="3200" dirty="0" err="1" smtClean="0"/>
              <a:t>শাহ</a:t>
            </a:r>
            <a:r>
              <a:rPr lang="en-US" sz="3200" dirty="0" smtClean="0"/>
              <a:t> </a:t>
            </a:r>
            <a:r>
              <a:rPr lang="en-US" sz="3200" dirty="0" err="1" smtClean="0"/>
              <a:t>সুরি</a:t>
            </a:r>
            <a:r>
              <a:rPr lang="en-US" sz="3200" dirty="0" smtClean="0"/>
              <a:t> ও </a:t>
            </a:r>
            <a:r>
              <a:rPr lang="en-US" sz="3200" dirty="0" err="1" smtClean="0"/>
              <a:t>ঐতিহাসিক</a:t>
            </a:r>
            <a:r>
              <a:rPr lang="en-US" sz="3200" dirty="0" smtClean="0"/>
              <a:t> </a:t>
            </a:r>
            <a:r>
              <a:rPr lang="en-US" sz="3200" dirty="0" err="1" smtClean="0"/>
              <a:t>চৌসার</a:t>
            </a:r>
            <a:r>
              <a:rPr lang="en-US" sz="3200" dirty="0" smtClean="0"/>
              <a:t> </a:t>
            </a:r>
            <a:r>
              <a:rPr lang="en-US" sz="3200" dirty="0" err="1" smtClean="0"/>
              <a:t>যুদ্ধ</a:t>
            </a:r>
            <a:endParaRPr lang="en-US" sz="3200" dirty="0"/>
          </a:p>
        </p:txBody>
      </p:sp>
      <p:sp>
        <p:nvSpPr>
          <p:cNvPr id="3" name="Rounded Rectangle 2"/>
          <p:cNvSpPr/>
          <p:nvPr/>
        </p:nvSpPr>
        <p:spPr>
          <a:xfrm>
            <a:off x="990600" y="2230582"/>
            <a:ext cx="7315200" cy="3865418"/>
          </a:xfrm>
          <a:prstGeom prst="round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4582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rizontal Scroll 1"/>
          <p:cNvSpPr/>
          <p:nvPr/>
        </p:nvSpPr>
        <p:spPr>
          <a:xfrm>
            <a:off x="762000" y="228600"/>
            <a:ext cx="7696200" cy="1143000"/>
          </a:xfrm>
          <a:prstGeom prst="horizontalScroll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 smtClean="0"/>
              <a:t>চৌসার</a:t>
            </a:r>
            <a:r>
              <a:rPr lang="en-US" sz="3600" dirty="0" smtClean="0"/>
              <a:t> </a:t>
            </a:r>
            <a:r>
              <a:rPr lang="en-US" sz="3600" dirty="0" err="1" smtClean="0"/>
              <a:t>যুদ্ধ</a:t>
            </a:r>
            <a:r>
              <a:rPr lang="en-US" sz="3600" dirty="0" smtClean="0"/>
              <a:t> ও </a:t>
            </a:r>
            <a:r>
              <a:rPr lang="en-US" sz="3600" dirty="0" err="1" smtClean="0"/>
              <a:t>মহাবিপর্যয়</a:t>
            </a:r>
            <a:endParaRPr lang="en-US" sz="3600" dirty="0"/>
          </a:p>
        </p:txBody>
      </p:sp>
      <p:sp>
        <p:nvSpPr>
          <p:cNvPr id="3" name="Rectangle 2"/>
          <p:cNvSpPr/>
          <p:nvPr/>
        </p:nvSpPr>
        <p:spPr>
          <a:xfrm>
            <a:off x="533400" y="1905000"/>
            <a:ext cx="5638800" cy="350520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</a:rPr>
              <a:t>১৫৩৯ </a:t>
            </a:r>
            <a:r>
              <a:rPr lang="en-US" sz="2400" dirty="0" err="1" smtClean="0">
                <a:solidFill>
                  <a:schemeClr val="tx2">
                    <a:lumMod val="75000"/>
                  </a:schemeClr>
                </a:solidFill>
              </a:rPr>
              <a:t>সালের</a:t>
            </a:r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tx2">
                    <a:lumMod val="75000"/>
                  </a:schemeClr>
                </a:solidFill>
              </a:rPr>
              <a:t>রক্তক্ষয়ী</a:t>
            </a:r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</a:rPr>
              <a:t>  </a:t>
            </a:r>
            <a:r>
              <a:rPr lang="en-US" sz="2400" dirty="0" err="1" smtClean="0">
                <a:solidFill>
                  <a:schemeClr val="tx2">
                    <a:lumMod val="75000"/>
                  </a:schemeClr>
                </a:solidFill>
              </a:rPr>
              <a:t>সংঘাত</a:t>
            </a:r>
            <a:endParaRPr lang="en-US" sz="2400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just"/>
            <a:r>
              <a:rPr lang="en-US" dirty="0" err="1" smtClean="0"/>
              <a:t>বিহারও</a:t>
            </a:r>
            <a:r>
              <a:rPr lang="en-US" dirty="0" smtClean="0"/>
              <a:t> </a:t>
            </a:r>
            <a:r>
              <a:rPr lang="en-US" dirty="0" err="1" smtClean="0"/>
              <a:t>বাংলায়</a:t>
            </a:r>
            <a:r>
              <a:rPr lang="en-US" dirty="0" smtClean="0"/>
              <a:t> </a:t>
            </a:r>
            <a:r>
              <a:rPr lang="en-US" dirty="0" err="1" smtClean="0"/>
              <a:t>শের</a:t>
            </a:r>
            <a:r>
              <a:rPr lang="en-US" dirty="0" smtClean="0"/>
              <a:t> </a:t>
            </a:r>
            <a:r>
              <a:rPr lang="en-US" dirty="0" err="1" smtClean="0"/>
              <a:t>শাহ</a:t>
            </a:r>
            <a:r>
              <a:rPr lang="en-US" dirty="0" smtClean="0"/>
              <a:t> </a:t>
            </a:r>
            <a:r>
              <a:rPr lang="en-US" dirty="0" err="1" smtClean="0"/>
              <a:t>সূরির</a:t>
            </a:r>
            <a:r>
              <a:rPr lang="en-US" dirty="0" smtClean="0"/>
              <a:t> </a:t>
            </a:r>
            <a:r>
              <a:rPr lang="en-US" dirty="0" err="1" smtClean="0"/>
              <a:t>ক্রমাগত</a:t>
            </a:r>
            <a:r>
              <a:rPr lang="en-US" dirty="0" smtClean="0"/>
              <a:t> </a:t>
            </a:r>
            <a:r>
              <a:rPr lang="en-US" dirty="0" err="1" smtClean="0"/>
              <a:t>শক্তিবৃদ্ধি</a:t>
            </a:r>
            <a:r>
              <a:rPr lang="en-US" dirty="0" smtClean="0"/>
              <a:t> </a:t>
            </a:r>
            <a:r>
              <a:rPr lang="en-US" dirty="0" err="1" smtClean="0"/>
              <a:t>মোগল</a:t>
            </a:r>
            <a:r>
              <a:rPr lang="en-US" dirty="0" smtClean="0"/>
              <a:t> </a:t>
            </a:r>
            <a:r>
              <a:rPr lang="en-US" dirty="0" err="1" smtClean="0"/>
              <a:t>সাম্রাজ্যের</a:t>
            </a:r>
            <a:r>
              <a:rPr lang="en-US" dirty="0" smtClean="0"/>
              <a:t> </a:t>
            </a:r>
            <a:r>
              <a:rPr lang="en-US" dirty="0" err="1" smtClean="0"/>
              <a:t>সুরক্ষার</a:t>
            </a:r>
            <a:r>
              <a:rPr lang="en-US" dirty="0" smtClean="0"/>
              <a:t> </a:t>
            </a:r>
            <a:r>
              <a:rPr lang="en-US" dirty="0" err="1" smtClean="0"/>
              <a:t>জন্য</a:t>
            </a:r>
            <a:r>
              <a:rPr lang="en-US" dirty="0" smtClean="0"/>
              <a:t> </a:t>
            </a:r>
            <a:r>
              <a:rPr lang="en-US" dirty="0" err="1" smtClean="0"/>
              <a:t>প্রবল</a:t>
            </a:r>
            <a:r>
              <a:rPr lang="en-US" dirty="0" smtClean="0"/>
              <a:t> </a:t>
            </a:r>
            <a:r>
              <a:rPr lang="en-US" dirty="0" err="1" smtClean="0"/>
              <a:t>হুমকিস্বরুপ</a:t>
            </a:r>
            <a:r>
              <a:rPr lang="en-US" dirty="0" smtClean="0"/>
              <a:t> </a:t>
            </a:r>
            <a:r>
              <a:rPr lang="en-US" dirty="0" err="1" smtClean="0"/>
              <a:t>হয়ে</a:t>
            </a:r>
            <a:r>
              <a:rPr lang="en-US" dirty="0" smtClean="0"/>
              <a:t> </a:t>
            </a:r>
            <a:r>
              <a:rPr lang="en-US" dirty="0" err="1" smtClean="0"/>
              <a:t>দাঁড়ায়</a:t>
            </a:r>
            <a:r>
              <a:rPr lang="en-US" dirty="0" smtClean="0"/>
              <a:t>। </a:t>
            </a:r>
            <a:r>
              <a:rPr lang="en-US" dirty="0" err="1" smtClean="0"/>
              <a:t>এর</a:t>
            </a:r>
            <a:r>
              <a:rPr lang="en-US" dirty="0" smtClean="0"/>
              <a:t> </a:t>
            </a:r>
            <a:r>
              <a:rPr lang="en-US" dirty="0" err="1" smtClean="0"/>
              <a:t>পরিপ্রেক্ষিতে</a:t>
            </a:r>
            <a:r>
              <a:rPr lang="en-US" dirty="0" smtClean="0"/>
              <a:t> ১৫৩৯  </a:t>
            </a:r>
            <a:r>
              <a:rPr lang="en-US" dirty="0" err="1" smtClean="0"/>
              <a:t>সালে</a:t>
            </a:r>
            <a:r>
              <a:rPr lang="en-US" dirty="0" smtClean="0"/>
              <a:t> </a:t>
            </a:r>
            <a:r>
              <a:rPr lang="en-US" dirty="0" err="1" smtClean="0"/>
              <a:t>বক্সারের</a:t>
            </a:r>
            <a:r>
              <a:rPr lang="en-US" dirty="0" smtClean="0"/>
              <a:t> </a:t>
            </a:r>
            <a:r>
              <a:rPr lang="en-US" dirty="0" err="1" smtClean="0"/>
              <a:t>কাছে</a:t>
            </a:r>
            <a:r>
              <a:rPr lang="en-US" dirty="0" smtClean="0"/>
              <a:t> </a:t>
            </a:r>
            <a:r>
              <a:rPr lang="en-US" dirty="0" err="1" smtClean="0"/>
              <a:t>চৌসা</a:t>
            </a:r>
            <a:r>
              <a:rPr lang="en-US" dirty="0" smtClean="0"/>
              <a:t> </a:t>
            </a:r>
            <a:r>
              <a:rPr lang="en-US" dirty="0" err="1" smtClean="0"/>
              <a:t>নামক</a:t>
            </a:r>
            <a:r>
              <a:rPr lang="en-US" dirty="0" smtClean="0"/>
              <a:t> </a:t>
            </a:r>
            <a:r>
              <a:rPr lang="en-US" dirty="0" err="1" smtClean="0"/>
              <a:t>স্থানে</a:t>
            </a:r>
            <a:r>
              <a:rPr lang="en-US" dirty="0" smtClean="0"/>
              <a:t> </a:t>
            </a:r>
            <a:r>
              <a:rPr lang="en-US" dirty="0" err="1" smtClean="0"/>
              <a:t>দুই</a:t>
            </a:r>
            <a:r>
              <a:rPr lang="en-US" dirty="0" smtClean="0"/>
              <a:t> </a:t>
            </a:r>
            <a:r>
              <a:rPr lang="en-US" dirty="0" err="1" smtClean="0"/>
              <a:t>সেনাবাহিনী</a:t>
            </a:r>
            <a:r>
              <a:rPr lang="en-US" dirty="0" smtClean="0"/>
              <a:t> </a:t>
            </a:r>
            <a:r>
              <a:rPr lang="en-US" dirty="0" err="1" smtClean="0"/>
              <a:t>মুখোমুখি</a:t>
            </a:r>
            <a:r>
              <a:rPr lang="en-US" dirty="0" smtClean="0"/>
              <a:t> </a:t>
            </a:r>
            <a:r>
              <a:rPr lang="en-US" dirty="0" err="1" smtClean="0"/>
              <a:t>অবস্থানে</a:t>
            </a:r>
            <a:r>
              <a:rPr lang="en-US" dirty="0" smtClean="0"/>
              <a:t> </a:t>
            </a:r>
            <a:r>
              <a:rPr lang="en-US" dirty="0" err="1" smtClean="0"/>
              <a:t>পৌঁছায়</a:t>
            </a:r>
            <a:r>
              <a:rPr lang="en-US" dirty="0" smtClean="0"/>
              <a:t>।</a:t>
            </a:r>
          </a:p>
          <a:p>
            <a:pPr algn="just"/>
            <a:r>
              <a:rPr lang="en-US" dirty="0" err="1" smtClean="0"/>
              <a:t>শেরশাহ</a:t>
            </a:r>
            <a:r>
              <a:rPr lang="en-US" dirty="0" smtClean="0"/>
              <a:t> </a:t>
            </a:r>
            <a:r>
              <a:rPr lang="en-US" dirty="0" err="1" smtClean="0"/>
              <a:t>কূটনৈতিক</a:t>
            </a:r>
            <a:r>
              <a:rPr lang="en-US" dirty="0" smtClean="0"/>
              <a:t> </a:t>
            </a:r>
            <a:r>
              <a:rPr lang="en-US" dirty="0" err="1" smtClean="0"/>
              <a:t>কৌশলে</a:t>
            </a:r>
            <a:r>
              <a:rPr lang="en-US" dirty="0" smtClean="0"/>
              <a:t> </a:t>
            </a:r>
            <a:r>
              <a:rPr lang="en-US" dirty="0" err="1" smtClean="0"/>
              <a:t>হুাময়ুনকে</a:t>
            </a:r>
            <a:r>
              <a:rPr lang="en-US" dirty="0" smtClean="0"/>
              <a:t> </a:t>
            </a:r>
            <a:r>
              <a:rPr lang="en-US" dirty="0" err="1" smtClean="0"/>
              <a:t>সন্ধির</a:t>
            </a:r>
            <a:r>
              <a:rPr lang="en-US" dirty="0" smtClean="0"/>
              <a:t> </a:t>
            </a:r>
            <a:r>
              <a:rPr lang="en-US" dirty="0" err="1" smtClean="0"/>
              <a:t>ফাঁদে</a:t>
            </a:r>
            <a:r>
              <a:rPr lang="en-US" dirty="0" smtClean="0"/>
              <a:t> </a:t>
            </a:r>
            <a:r>
              <a:rPr lang="en-US" dirty="0" err="1" smtClean="0"/>
              <a:t>ফেলেন</a:t>
            </a:r>
            <a:r>
              <a:rPr lang="en-US" dirty="0" smtClean="0"/>
              <a:t>। </a:t>
            </a:r>
            <a:r>
              <a:rPr lang="en-US" dirty="0" err="1" smtClean="0"/>
              <a:t>অতপর</a:t>
            </a:r>
            <a:r>
              <a:rPr lang="en-US" dirty="0" smtClean="0"/>
              <a:t> </a:t>
            </a:r>
            <a:r>
              <a:rPr lang="en-US" dirty="0" err="1" smtClean="0"/>
              <a:t>গভীর</a:t>
            </a:r>
            <a:r>
              <a:rPr lang="en-US" dirty="0" smtClean="0"/>
              <a:t> </a:t>
            </a:r>
            <a:r>
              <a:rPr lang="en-US" dirty="0" err="1" smtClean="0"/>
              <a:t>রাতে</a:t>
            </a:r>
            <a:r>
              <a:rPr lang="en-US" dirty="0" smtClean="0"/>
              <a:t> </a:t>
            </a:r>
            <a:r>
              <a:rPr lang="en-US" dirty="0" err="1" smtClean="0"/>
              <a:t>মোগলরা</a:t>
            </a:r>
            <a:r>
              <a:rPr lang="en-US" dirty="0" smtClean="0"/>
              <a:t> </a:t>
            </a:r>
            <a:r>
              <a:rPr lang="en-US" dirty="0" err="1" smtClean="0"/>
              <a:t>যখন</a:t>
            </a:r>
            <a:r>
              <a:rPr lang="en-US" dirty="0" smtClean="0"/>
              <a:t> </a:t>
            </a:r>
            <a:r>
              <a:rPr lang="en-US" dirty="0" err="1" smtClean="0"/>
              <a:t>সম্পর্ণ</a:t>
            </a:r>
            <a:r>
              <a:rPr lang="en-US" dirty="0" smtClean="0"/>
              <a:t> </a:t>
            </a:r>
            <a:r>
              <a:rPr lang="en-US" dirty="0" err="1" smtClean="0"/>
              <a:t>অপ্রস্তুত</a:t>
            </a:r>
            <a:r>
              <a:rPr lang="en-US" dirty="0" smtClean="0"/>
              <a:t> ও </a:t>
            </a:r>
            <a:r>
              <a:rPr lang="en-US" dirty="0" err="1" smtClean="0"/>
              <a:t>অসতর্ক</a:t>
            </a:r>
            <a:r>
              <a:rPr lang="en-US" dirty="0" smtClean="0"/>
              <a:t> </a:t>
            </a:r>
            <a:r>
              <a:rPr lang="en-US" dirty="0" err="1" smtClean="0"/>
              <a:t>ছিল</a:t>
            </a:r>
            <a:r>
              <a:rPr lang="en-US" dirty="0" smtClean="0"/>
              <a:t>, </a:t>
            </a:r>
            <a:r>
              <a:rPr lang="en-US" dirty="0" err="1" smtClean="0"/>
              <a:t>তখন</a:t>
            </a:r>
            <a:r>
              <a:rPr lang="en-US" dirty="0" smtClean="0"/>
              <a:t> </a:t>
            </a:r>
            <a:r>
              <a:rPr lang="en-US" dirty="0" err="1" smtClean="0"/>
              <a:t>আফগান</a:t>
            </a:r>
            <a:r>
              <a:rPr lang="en-US" dirty="0" smtClean="0"/>
              <a:t> </a:t>
            </a:r>
            <a:r>
              <a:rPr lang="en-US" dirty="0" err="1" smtClean="0"/>
              <a:t>বাহিনী</a:t>
            </a:r>
            <a:r>
              <a:rPr lang="en-US" dirty="0" smtClean="0"/>
              <a:t> </a:t>
            </a:r>
            <a:r>
              <a:rPr lang="en-US" dirty="0" err="1" smtClean="0"/>
              <a:t>আকস্মিক</a:t>
            </a:r>
            <a:r>
              <a:rPr lang="en-US" dirty="0" smtClean="0"/>
              <a:t> ও  </a:t>
            </a:r>
            <a:r>
              <a:rPr lang="en-US" dirty="0" err="1" smtClean="0"/>
              <a:t>তীব্র</a:t>
            </a:r>
            <a:r>
              <a:rPr lang="en-US" dirty="0" smtClean="0"/>
              <a:t> </a:t>
            </a:r>
            <a:r>
              <a:rPr lang="en-US" dirty="0" err="1" smtClean="0"/>
              <a:t>আক্রমণ</a:t>
            </a:r>
            <a:r>
              <a:rPr lang="en-US" dirty="0" smtClean="0"/>
              <a:t> </a:t>
            </a:r>
            <a:r>
              <a:rPr lang="en-US" dirty="0" err="1" smtClean="0"/>
              <a:t>চালায়</a:t>
            </a:r>
            <a:r>
              <a:rPr lang="en-US" dirty="0" smtClean="0"/>
              <a:t>। </a:t>
            </a:r>
            <a:r>
              <a:rPr lang="en-US" dirty="0" err="1" smtClean="0"/>
              <a:t>মোগল</a:t>
            </a:r>
            <a:r>
              <a:rPr lang="en-US" dirty="0" smtClean="0"/>
              <a:t> </a:t>
            </a:r>
            <a:r>
              <a:rPr lang="en-US" dirty="0" err="1" smtClean="0"/>
              <a:t>বাহিনী</a:t>
            </a:r>
            <a:r>
              <a:rPr lang="en-US" dirty="0" smtClean="0"/>
              <a:t> </a:t>
            </a:r>
            <a:r>
              <a:rPr lang="en-US" dirty="0" err="1" smtClean="0"/>
              <a:t>সম্পর্ণরূপে</a:t>
            </a:r>
            <a:r>
              <a:rPr lang="en-US" dirty="0" smtClean="0"/>
              <a:t> </a:t>
            </a:r>
            <a:r>
              <a:rPr lang="en-US" dirty="0" err="1" smtClean="0"/>
              <a:t>পরাজিত</a:t>
            </a:r>
            <a:r>
              <a:rPr lang="en-US" dirty="0" smtClean="0"/>
              <a:t> </a:t>
            </a:r>
            <a:r>
              <a:rPr lang="en-US" dirty="0" err="1" smtClean="0"/>
              <a:t>হয়</a:t>
            </a:r>
            <a:r>
              <a:rPr lang="en-US" dirty="0" smtClean="0"/>
              <a:t> </a:t>
            </a:r>
            <a:r>
              <a:rPr lang="en-US" dirty="0" err="1" smtClean="0"/>
              <a:t>এবং</a:t>
            </a:r>
            <a:r>
              <a:rPr lang="en-US" dirty="0" smtClean="0"/>
              <a:t> </a:t>
            </a:r>
            <a:r>
              <a:rPr lang="en-US" dirty="0" err="1" smtClean="0"/>
              <a:t>হুমায়ন</a:t>
            </a:r>
            <a:r>
              <a:rPr lang="en-US" dirty="0" smtClean="0"/>
              <a:t> </a:t>
            </a:r>
            <a:r>
              <a:rPr lang="en-US" dirty="0" err="1" smtClean="0"/>
              <a:t>কোনোমতে</a:t>
            </a:r>
            <a:r>
              <a:rPr lang="en-US" dirty="0" smtClean="0"/>
              <a:t> </a:t>
            </a:r>
            <a:r>
              <a:rPr lang="en-US" dirty="0" err="1" smtClean="0"/>
              <a:t>গঙ্গা</a:t>
            </a:r>
            <a:r>
              <a:rPr lang="en-US" dirty="0" smtClean="0"/>
              <a:t> </a:t>
            </a:r>
            <a:r>
              <a:rPr lang="en-US" dirty="0" err="1" smtClean="0"/>
              <a:t>নদী</a:t>
            </a:r>
            <a:r>
              <a:rPr lang="en-US" dirty="0" smtClean="0"/>
              <a:t> </a:t>
            </a:r>
            <a:r>
              <a:rPr lang="en-US" dirty="0" err="1" smtClean="0"/>
              <a:t>সাঁতরে</a:t>
            </a:r>
            <a:r>
              <a:rPr lang="en-US" dirty="0" smtClean="0"/>
              <a:t> </a:t>
            </a:r>
            <a:r>
              <a:rPr lang="en-US" dirty="0" err="1" smtClean="0"/>
              <a:t>নিজের</a:t>
            </a:r>
            <a:r>
              <a:rPr lang="en-US" dirty="0" smtClean="0"/>
              <a:t> </a:t>
            </a:r>
            <a:r>
              <a:rPr lang="en-US" dirty="0" err="1" smtClean="0"/>
              <a:t>প্রাণ</a:t>
            </a:r>
            <a:r>
              <a:rPr lang="en-US" dirty="0" smtClean="0"/>
              <a:t> </a:t>
            </a:r>
            <a:r>
              <a:rPr lang="en-US" dirty="0" err="1" smtClean="0"/>
              <a:t>বাঁচাতে</a:t>
            </a:r>
            <a:r>
              <a:rPr lang="en-US" dirty="0" smtClean="0"/>
              <a:t> </a:t>
            </a:r>
            <a:r>
              <a:rPr lang="en-US" dirty="0" err="1" smtClean="0"/>
              <a:t>সক্ষম</a:t>
            </a:r>
            <a:r>
              <a:rPr lang="en-US" dirty="0" smtClean="0"/>
              <a:t> </a:t>
            </a:r>
            <a:r>
              <a:rPr lang="en-US" dirty="0" err="1" smtClean="0"/>
              <a:t>হন</a:t>
            </a:r>
            <a:r>
              <a:rPr lang="en-US" dirty="0" smtClean="0"/>
              <a:t>। </a:t>
            </a:r>
          </a:p>
        </p:txBody>
      </p:sp>
      <p:sp>
        <p:nvSpPr>
          <p:cNvPr id="4" name="Oval 3"/>
          <p:cNvSpPr/>
          <p:nvPr/>
        </p:nvSpPr>
        <p:spPr>
          <a:xfrm>
            <a:off x="6373091" y="2057400"/>
            <a:ext cx="2542309" cy="3124200"/>
          </a:xfrm>
          <a:prstGeom prst="ellips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4582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rizontal Scroll 1"/>
          <p:cNvSpPr/>
          <p:nvPr/>
        </p:nvSpPr>
        <p:spPr>
          <a:xfrm>
            <a:off x="762000" y="228600"/>
            <a:ext cx="7696200" cy="1143000"/>
          </a:xfrm>
          <a:prstGeom prst="horizontalScroll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 smtClean="0"/>
              <a:t>দীর্ঘ</a:t>
            </a:r>
            <a:r>
              <a:rPr lang="en-US" sz="3200" dirty="0" smtClean="0"/>
              <a:t> </a:t>
            </a:r>
            <a:r>
              <a:rPr lang="en-US" sz="3200" dirty="0" err="1" smtClean="0"/>
              <a:t>যাযাবর</a:t>
            </a:r>
            <a:r>
              <a:rPr lang="en-US" sz="3200" dirty="0" smtClean="0"/>
              <a:t> ও </a:t>
            </a:r>
            <a:r>
              <a:rPr lang="en-US" sz="3200" dirty="0" err="1" smtClean="0"/>
              <a:t>নির্বাসিত</a:t>
            </a:r>
            <a:r>
              <a:rPr lang="en-US" sz="3200" dirty="0" smtClean="0"/>
              <a:t> </a:t>
            </a:r>
            <a:r>
              <a:rPr lang="en-US" sz="3200" dirty="0" err="1" smtClean="0"/>
              <a:t>জীবন</a:t>
            </a:r>
            <a:endParaRPr lang="en-US" sz="3200" dirty="0"/>
          </a:p>
        </p:txBody>
      </p:sp>
      <p:sp>
        <p:nvSpPr>
          <p:cNvPr id="3" name="Rectangle 2"/>
          <p:cNvSpPr/>
          <p:nvPr/>
        </p:nvSpPr>
        <p:spPr>
          <a:xfrm>
            <a:off x="304800" y="2743200"/>
            <a:ext cx="2057400" cy="19812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/>
              <a:t>১৫</a:t>
            </a:r>
          </a:p>
          <a:p>
            <a:pPr algn="ctr"/>
            <a:r>
              <a:rPr lang="en-US" dirty="0" err="1" smtClean="0"/>
              <a:t>বছরের</a:t>
            </a:r>
            <a:r>
              <a:rPr lang="en-US" dirty="0" smtClean="0"/>
              <a:t> </a:t>
            </a:r>
            <a:r>
              <a:rPr lang="en-US" dirty="0" err="1" smtClean="0"/>
              <a:t>দীর্ঘ</a:t>
            </a:r>
            <a:r>
              <a:rPr lang="en-US" dirty="0" smtClean="0"/>
              <a:t> </a:t>
            </a:r>
            <a:r>
              <a:rPr lang="en-US" dirty="0" err="1" smtClean="0"/>
              <a:t>নির্বাসন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819400" y="1752600"/>
            <a:ext cx="5638800" cy="434340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solidFill>
                  <a:srgbClr val="002060"/>
                </a:solidFill>
              </a:rPr>
              <a:t>কঠিন</a:t>
            </a:r>
            <a:r>
              <a:rPr lang="en-US" sz="2400" dirty="0" smtClean="0">
                <a:solidFill>
                  <a:srgbClr val="002060"/>
                </a:solidFill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</a:rPr>
              <a:t>সংকট</a:t>
            </a:r>
            <a:r>
              <a:rPr lang="en-US" sz="2400" dirty="0" smtClean="0">
                <a:solidFill>
                  <a:srgbClr val="002060"/>
                </a:solidFill>
              </a:rPr>
              <a:t> ও </a:t>
            </a:r>
            <a:r>
              <a:rPr lang="en-US" sz="2400" dirty="0" err="1" smtClean="0">
                <a:solidFill>
                  <a:srgbClr val="002060"/>
                </a:solidFill>
              </a:rPr>
              <a:t>পুত্র</a:t>
            </a:r>
            <a:r>
              <a:rPr lang="en-US" sz="2400" dirty="0" smtClean="0">
                <a:solidFill>
                  <a:srgbClr val="002060"/>
                </a:solidFill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</a:rPr>
              <a:t>আকবরের</a:t>
            </a:r>
            <a:r>
              <a:rPr lang="en-US" sz="2400" dirty="0" smtClean="0">
                <a:solidFill>
                  <a:srgbClr val="002060"/>
                </a:solidFill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</a:rPr>
              <a:t>জন্ম</a:t>
            </a:r>
            <a:endParaRPr lang="en-US" sz="2400" dirty="0" smtClean="0">
              <a:solidFill>
                <a:srgbClr val="002060"/>
              </a:solidFill>
            </a:endParaRPr>
          </a:p>
          <a:p>
            <a:pPr algn="just"/>
            <a:r>
              <a:rPr lang="en-US" sz="2000" dirty="0" smtClean="0"/>
              <a:t>১৫৪০ </a:t>
            </a:r>
            <a:r>
              <a:rPr lang="en-US" sz="2000" dirty="0" err="1" smtClean="0"/>
              <a:t>সালে</a:t>
            </a:r>
            <a:r>
              <a:rPr lang="en-US" sz="2000" dirty="0" smtClean="0"/>
              <a:t> </a:t>
            </a:r>
            <a:r>
              <a:rPr lang="en-US" sz="2000" dirty="0" err="1" smtClean="0"/>
              <a:t>কনৌজের</a:t>
            </a:r>
            <a:r>
              <a:rPr lang="en-US" sz="2000" dirty="0" smtClean="0"/>
              <a:t> </a:t>
            </a:r>
            <a:r>
              <a:rPr lang="en-US" sz="2000" dirty="0" err="1" smtClean="0"/>
              <a:t>যুদ্ধে</a:t>
            </a:r>
            <a:r>
              <a:rPr lang="en-US" sz="2000" dirty="0" smtClean="0"/>
              <a:t> </a:t>
            </a:r>
            <a:r>
              <a:rPr lang="en-US" sz="2000" dirty="0" err="1" smtClean="0"/>
              <a:t>শের</a:t>
            </a:r>
            <a:r>
              <a:rPr lang="en-US" sz="2000" dirty="0" smtClean="0"/>
              <a:t> </a:t>
            </a:r>
            <a:r>
              <a:rPr lang="en-US" sz="2000" dirty="0" err="1" smtClean="0"/>
              <a:t>শাহ</a:t>
            </a:r>
            <a:r>
              <a:rPr lang="en-US" sz="2000" dirty="0" smtClean="0"/>
              <a:t> </a:t>
            </a:r>
            <a:r>
              <a:rPr lang="en-US" sz="2000" dirty="0" err="1" smtClean="0"/>
              <a:t>সূরির</a:t>
            </a:r>
            <a:r>
              <a:rPr lang="en-US" sz="2000" dirty="0" smtClean="0"/>
              <a:t> </a:t>
            </a:r>
            <a:r>
              <a:rPr lang="en-US" sz="2000" dirty="0" err="1" smtClean="0"/>
              <a:t>কাছে</a:t>
            </a:r>
            <a:r>
              <a:rPr lang="en-US" sz="2000" dirty="0" smtClean="0"/>
              <a:t> </a:t>
            </a:r>
            <a:r>
              <a:rPr lang="en-US" sz="2000" dirty="0" err="1" smtClean="0"/>
              <a:t>চূড়ান্ত</a:t>
            </a:r>
            <a:r>
              <a:rPr lang="en-US" sz="2000" dirty="0" smtClean="0"/>
              <a:t> </a:t>
            </a:r>
            <a:r>
              <a:rPr lang="en-US" sz="2000" dirty="0" err="1" smtClean="0"/>
              <a:t>পরাজয়ের</a:t>
            </a:r>
            <a:r>
              <a:rPr lang="en-US" sz="2000" dirty="0" smtClean="0"/>
              <a:t> </a:t>
            </a:r>
            <a:r>
              <a:rPr lang="en-US" sz="2000" dirty="0" err="1" smtClean="0"/>
              <a:t>পর</a:t>
            </a:r>
            <a:r>
              <a:rPr lang="en-US" sz="2000" dirty="0" smtClean="0"/>
              <a:t> </a:t>
            </a:r>
            <a:r>
              <a:rPr lang="en-US" sz="2000" dirty="0" err="1" smtClean="0"/>
              <a:t>হুমায়ন</a:t>
            </a:r>
            <a:r>
              <a:rPr lang="en-US" sz="2000" dirty="0" smtClean="0"/>
              <a:t> </a:t>
            </a:r>
            <a:r>
              <a:rPr lang="en-US" sz="2000" dirty="0" err="1" smtClean="0"/>
              <a:t>সম্পূর্ণরূপে</a:t>
            </a:r>
            <a:r>
              <a:rPr lang="en-US" sz="2000" dirty="0" smtClean="0"/>
              <a:t> </a:t>
            </a:r>
            <a:r>
              <a:rPr lang="en-US" sz="2000" dirty="0" err="1" smtClean="0"/>
              <a:t>তাঁর</a:t>
            </a:r>
            <a:r>
              <a:rPr lang="en-US" sz="2000" dirty="0" smtClean="0"/>
              <a:t> </a:t>
            </a:r>
            <a:r>
              <a:rPr lang="en-US" sz="2000" dirty="0" err="1" smtClean="0"/>
              <a:t>সিংহাসন</a:t>
            </a:r>
            <a:r>
              <a:rPr lang="en-US" sz="2000" dirty="0" smtClean="0"/>
              <a:t> ও </a:t>
            </a:r>
            <a:r>
              <a:rPr lang="en-US" sz="2000" dirty="0" err="1" smtClean="0"/>
              <a:t>দিল্লির</a:t>
            </a:r>
            <a:r>
              <a:rPr lang="en-US" sz="2000" dirty="0" smtClean="0"/>
              <a:t> ও </a:t>
            </a:r>
            <a:r>
              <a:rPr lang="en-US" sz="2000" dirty="0" err="1" smtClean="0"/>
              <a:t>পর</a:t>
            </a:r>
            <a:r>
              <a:rPr lang="en-US" sz="2000" dirty="0" smtClean="0"/>
              <a:t> </a:t>
            </a:r>
            <a:r>
              <a:rPr lang="en-US" sz="2000" dirty="0" err="1" smtClean="0"/>
              <a:t>নিয়ন্ত্রণ</a:t>
            </a:r>
            <a:r>
              <a:rPr lang="en-US" sz="2000" dirty="0" smtClean="0"/>
              <a:t> </a:t>
            </a:r>
            <a:r>
              <a:rPr lang="en-US" sz="2000" dirty="0" err="1" smtClean="0"/>
              <a:t>হারান</a:t>
            </a:r>
            <a:r>
              <a:rPr lang="en-US" sz="2000" dirty="0" smtClean="0"/>
              <a:t>। </a:t>
            </a:r>
            <a:r>
              <a:rPr lang="en-US" sz="2000" dirty="0" err="1" smtClean="0"/>
              <a:t>এর</a:t>
            </a:r>
            <a:r>
              <a:rPr lang="en-US" sz="2000" dirty="0" smtClean="0"/>
              <a:t> </a:t>
            </a:r>
            <a:r>
              <a:rPr lang="en-US" sz="2000" dirty="0" err="1" smtClean="0"/>
              <a:t>পর</a:t>
            </a:r>
            <a:r>
              <a:rPr lang="en-US" sz="2000" dirty="0" smtClean="0"/>
              <a:t> </a:t>
            </a:r>
            <a:r>
              <a:rPr lang="en-US" sz="2000" dirty="0" err="1" smtClean="0"/>
              <a:t>তাঁর</a:t>
            </a:r>
            <a:r>
              <a:rPr lang="en-US" sz="2000" dirty="0" smtClean="0"/>
              <a:t> </a:t>
            </a:r>
            <a:r>
              <a:rPr lang="en-US" sz="2000" dirty="0" err="1" smtClean="0"/>
              <a:t>জীবনে</a:t>
            </a:r>
            <a:r>
              <a:rPr lang="en-US" sz="2000" dirty="0" smtClean="0"/>
              <a:t> </a:t>
            </a:r>
            <a:r>
              <a:rPr lang="en-US" sz="2000" dirty="0" err="1" smtClean="0"/>
              <a:t>শুরু</a:t>
            </a:r>
            <a:r>
              <a:rPr lang="en-US" sz="2000" dirty="0" smtClean="0"/>
              <a:t> </a:t>
            </a:r>
            <a:r>
              <a:rPr lang="en-US" sz="2000" dirty="0" err="1" smtClean="0"/>
              <a:t>হয়</a:t>
            </a:r>
            <a:r>
              <a:rPr lang="en-US" sz="2000" dirty="0" smtClean="0"/>
              <a:t> </a:t>
            </a:r>
            <a:r>
              <a:rPr lang="en-US" sz="2000" dirty="0" err="1" smtClean="0"/>
              <a:t>এক</a:t>
            </a:r>
            <a:r>
              <a:rPr lang="en-US" sz="2000" dirty="0" smtClean="0"/>
              <a:t> </a:t>
            </a:r>
            <a:r>
              <a:rPr lang="en-US" sz="2000" dirty="0" err="1" smtClean="0"/>
              <a:t>চরম</a:t>
            </a:r>
            <a:r>
              <a:rPr lang="en-US" sz="2000" dirty="0" smtClean="0"/>
              <a:t> </a:t>
            </a:r>
            <a:r>
              <a:rPr lang="en-US" sz="2000" dirty="0" err="1" smtClean="0"/>
              <a:t>কষ্টকর</a:t>
            </a:r>
            <a:r>
              <a:rPr lang="en-US" sz="2000" dirty="0" smtClean="0"/>
              <a:t> </a:t>
            </a:r>
            <a:r>
              <a:rPr lang="en-US" sz="2000" dirty="0" err="1" smtClean="0"/>
              <a:t>দীর্ঘ</a:t>
            </a:r>
            <a:r>
              <a:rPr lang="en-US" sz="2000" dirty="0" smtClean="0"/>
              <a:t> </a:t>
            </a:r>
            <a:r>
              <a:rPr lang="en-US" sz="2000" dirty="0" err="1" smtClean="0"/>
              <a:t>যাযাবর</a:t>
            </a:r>
            <a:r>
              <a:rPr lang="en-US" sz="2000" dirty="0" smtClean="0"/>
              <a:t> </a:t>
            </a:r>
            <a:r>
              <a:rPr lang="en-US" sz="2000" dirty="0" err="1" smtClean="0"/>
              <a:t>অধ্যায়</a:t>
            </a:r>
            <a:r>
              <a:rPr lang="en-US" sz="2000" dirty="0" smtClean="0"/>
              <a:t>।</a:t>
            </a:r>
          </a:p>
          <a:p>
            <a:pPr algn="just"/>
            <a:r>
              <a:rPr lang="en-US" sz="2000" dirty="0" err="1" smtClean="0"/>
              <a:t>তিনি</a:t>
            </a:r>
            <a:r>
              <a:rPr lang="en-US" sz="2000" dirty="0" smtClean="0"/>
              <a:t> </a:t>
            </a:r>
            <a:r>
              <a:rPr lang="en-US" sz="2000" dirty="0" err="1" smtClean="0"/>
              <a:t>নিজের</a:t>
            </a:r>
            <a:r>
              <a:rPr lang="en-US" sz="2000" dirty="0" smtClean="0"/>
              <a:t> </a:t>
            </a:r>
            <a:r>
              <a:rPr lang="en-US" sz="2000" dirty="0" err="1" smtClean="0"/>
              <a:t>মুষ্টিমেয়</a:t>
            </a:r>
            <a:r>
              <a:rPr lang="en-US" sz="2000" dirty="0" smtClean="0"/>
              <a:t> </a:t>
            </a:r>
            <a:r>
              <a:rPr lang="en-US" sz="2000" dirty="0" err="1" smtClean="0"/>
              <a:t>অনুসারী</a:t>
            </a:r>
            <a:r>
              <a:rPr lang="en-US" sz="2000" dirty="0" smtClean="0"/>
              <a:t> </a:t>
            </a:r>
            <a:r>
              <a:rPr lang="en-US" sz="2000" dirty="0" err="1" smtClean="0"/>
              <a:t>নিয়ে</a:t>
            </a:r>
            <a:r>
              <a:rPr lang="en-US" sz="2000" dirty="0" smtClean="0"/>
              <a:t> </a:t>
            </a:r>
            <a:r>
              <a:rPr lang="en-US" sz="2000" dirty="0" err="1" smtClean="0"/>
              <a:t>সিন্ধু</a:t>
            </a:r>
            <a:r>
              <a:rPr lang="en-US" sz="2000" dirty="0" smtClean="0"/>
              <a:t> ও </a:t>
            </a:r>
            <a:r>
              <a:rPr lang="en-US" sz="2000" dirty="0" err="1" smtClean="0"/>
              <a:t>রাজস্থানের</a:t>
            </a:r>
            <a:r>
              <a:rPr lang="en-US" sz="2000" dirty="0" smtClean="0"/>
              <a:t> </a:t>
            </a:r>
            <a:r>
              <a:rPr lang="en-US" sz="2000" dirty="0" err="1" smtClean="0"/>
              <a:t>উত্তপ্ত</a:t>
            </a:r>
            <a:r>
              <a:rPr lang="en-US" sz="2000" dirty="0" smtClean="0"/>
              <a:t> </a:t>
            </a:r>
            <a:r>
              <a:rPr lang="en-US" sz="2000" dirty="0" err="1" smtClean="0"/>
              <a:t>থর</a:t>
            </a:r>
            <a:r>
              <a:rPr lang="en-US" sz="2000" dirty="0" smtClean="0"/>
              <a:t> </a:t>
            </a:r>
            <a:r>
              <a:rPr lang="en-US" sz="2000" dirty="0" err="1" smtClean="0"/>
              <a:t>মরুভূমিতে</a:t>
            </a:r>
            <a:r>
              <a:rPr lang="en-US" sz="2000" dirty="0" smtClean="0"/>
              <a:t> </a:t>
            </a:r>
            <a:r>
              <a:rPr lang="en-US" sz="2000" dirty="0" err="1" smtClean="0"/>
              <a:t>ভবঘুরের</a:t>
            </a:r>
            <a:r>
              <a:rPr lang="en-US" sz="2000" dirty="0" smtClean="0"/>
              <a:t> </a:t>
            </a:r>
            <a:r>
              <a:rPr lang="en-US" sz="2000" dirty="0" err="1" smtClean="0"/>
              <a:t>মতো</a:t>
            </a:r>
            <a:r>
              <a:rPr lang="en-US" sz="2000" dirty="0" smtClean="0"/>
              <a:t> </a:t>
            </a:r>
            <a:r>
              <a:rPr lang="en-US" sz="2000" dirty="0" err="1" smtClean="0"/>
              <a:t>ঘুরতে</a:t>
            </a:r>
            <a:r>
              <a:rPr lang="en-US" sz="2000" dirty="0" smtClean="0"/>
              <a:t> </a:t>
            </a:r>
            <a:r>
              <a:rPr lang="en-US" sz="2000" dirty="0" err="1" smtClean="0"/>
              <a:t>থাকেন</a:t>
            </a:r>
            <a:r>
              <a:rPr lang="en-US" sz="2000" dirty="0" smtClean="0"/>
              <a:t>। </a:t>
            </a:r>
            <a:r>
              <a:rPr lang="en-US" sz="2000" dirty="0" err="1" smtClean="0"/>
              <a:t>এই</a:t>
            </a:r>
            <a:r>
              <a:rPr lang="en-US" sz="2000" dirty="0" smtClean="0"/>
              <a:t> </a:t>
            </a:r>
            <a:r>
              <a:rPr lang="en-US" sz="2000" dirty="0" err="1" smtClean="0"/>
              <a:t>নিদারুণ</a:t>
            </a:r>
            <a:r>
              <a:rPr lang="en-US" sz="2000" dirty="0" smtClean="0"/>
              <a:t> </a:t>
            </a:r>
            <a:r>
              <a:rPr lang="en-US" sz="2000" dirty="0" err="1" smtClean="0"/>
              <a:t>সংকটের</a:t>
            </a:r>
            <a:r>
              <a:rPr lang="en-US" sz="2000" dirty="0" smtClean="0"/>
              <a:t> </a:t>
            </a:r>
            <a:r>
              <a:rPr lang="en-US" sz="2000" dirty="0" err="1" smtClean="0"/>
              <a:t>মাঝেই</a:t>
            </a:r>
            <a:r>
              <a:rPr lang="en-US" sz="2000" dirty="0" smtClean="0"/>
              <a:t>  ১৫৪২ </a:t>
            </a:r>
            <a:r>
              <a:rPr lang="en-US" sz="2000" dirty="0" err="1" smtClean="0"/>
              <a:t>সালের</a:t>
            </a:r>
            <a:r>
              <a:rPr lang="en-US" sz="2000" dirty="0" smtClean="0"/>
              <a:t> ১৫ </a:t>
            </a:r>
            <a:r>
              <a:rPr lang="en-US" sz="2000" dirty="0" err="1" smtClean="0"/>
              <a:t>অক্টোবর</a:t>
            </a:r>
            <a:r>
              <a:rPr lang="en-US" sz="2000" dirty="0" smtClean="0"/>
              <a:t> </a:t>
            </a:r>
            <a:r>
              <a:rPr lang="en-US" sz="2000" dirty="0" err="1" smtClean="0"/>
              <a:t>অমরকোটে</a:t>
            </a:r>
            <a:r>
              <a:rPr lang="en-US" sz="2000" dirty="0" smtClean="0"/>
              <a:t> </a:t>
            </a:r>
            <a:r>
              <a:rPr lang="en-US" sz="2000" dirty="0" err="1" smtClean="0"/>
              <a:t>এক</a:t>
            </a:r>
            <a:r>
              <a:rPr lang="en-US" sz="2000" dirty="0" smtClean="0"/>
              <a:t> </a:t>
            </a:r>
            <a:r>
              <a:rPr lang="en-US" sz="2000" dirty="0" err="1" smtClean="0"/>
              <a:t>রাজপুত</a:t>
            </a:r>
            <a:r>
              <a:rPr lang="en-US" sz="2000" dirty="0" smtClean="0"/>
              <a:t> </a:t>
            </a:r>
            <a:r>
              <a:rPr lang="en-US" sz="2000" dirty="0" err="1" smtClean="0"/>
              <a:t>দূর্গে</a:t>
            </a:r>
            <a:r>
              <a:rPr lang="en-US" sz="2000" dirty="0" smtClean="0"/>
              <a:t> </a:t>
            </a:r>
            <a:r>
              <a:rPr lang="en-US" sz="2000" dirty="0" err="1" smtClean="0"/>
              <a:t>তাঁর</a:t>
            </a:r>
            <a:r>
              <a:rPr lang="en-US" sz="2000" dirty="0" smtClean="0"/>
              <a:t>  </a:t>
            </a:r>
            <a:r>
              <a:rPr lang="en-US" sz="2000" dirty="0" err="1" smtClean="0"/>
              <a:t>পুত্র</a:t>
            </a:r>
            <a:r>
              <a:rPr lang="en-US" sz="2000" dirty="0" smtClean="0"/>
              <a:t> </a:t>
            </a:r>
            <a:r>
              <a:rPr lang="en-US" sz="2000" dirty="0" err="1" smtClean="0"/>
              <a:t>তথা</a:t>
            </a:r>
            <a:r>
              <a:rPr lang="en-US" sz="2000" dirty="0" smtClean="0"/>
              <a:t> </a:t>
            </a:r>
            <a:r>
              <a:rPr lang="en-US" sz="2000" dirty="0" err="1" smtClean="0"/>
              <a:t>ভবিষ্য</a:t>
            </a:r>
            <a:r>
              <a:rPr lang="en-US" sz="2000" dirty="0" smtClean="0"/>
              <a:t>ৎ </a:t>
            </a:r>
            <a:r>
              <a:rPr lang="en-US" sz="2000" dirty="0" err="1" smtClean="0"/>
              <a:t>মহান</a:t>
            </a:r>
            <a:r>
              <a:rPr lang="en-US" sz="2000" dirty="0" smtClean="0"/>
              <a:t> </a:t>
            </a:r>
            <a:r>
              <a:rPr lang="en-US" sz="2000" dirty="0" err="1" smtClean="0"/>
              <a:t>সম্রাট</a:t>
            </a:r>
            <a:r>
              <a:rPr lang="en-US" sz="2000" dirty="0" smtClean="0"/>
              <a:t> </a:t>
            </a:r>
            <a:r>
              <a:rPr lang="en-US" sz="2000" dirty="0" err="1" smtClean="0"/>
              <a:t>আকবরের</a:t>
            </a:r>
            <a:r>
              <a:rPr lang="en-US" sz="2000" dirty="0" smtClean="0"/>
              <a:t> </a:t>
            </a:r>
            <a:r>
              <a:rPr lang="en-US" sz="2000" dirty="0" err="1" smtClean="0"/>
              <a:t>জন্ম</a:t>
            </a:r>
            <a:r>
              <a:rPr lang="en-US" sz="2000" dirty="0" smtClean="0"/>
              <a:t> </a:t>
            </a:r>
            <a:r>
              <a:rPr lang="en-US" sz="2000" dirty="0" err="1" smtClean="0"/>
              <a:t>হয়</a:t>
            </a:r>
            <a:r>
              <a:rPr lang="en-US" sz="2000" dirty="0" smtClean="0"/>
              <a:t>।</a:t>
            </a:r>
          </a:p>
          <a:p>
            <a:pPr algn="just"/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3684582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rizontal Scroll 1"/>
          <p:cNvSpPr/>
          <p:nvPr/>
        </p:nvSpPr>
        <p:spPr>
          <a:xfrm>
            <a:off x="762000" y="228600"/>
            <a:ext cx="7696200" cy="1143000"/>
          </a:xfrm>
          <a:prstGeom prst="horizontalScroll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 smtClean="0"/>
              <a:t>পারস্যে</a:t>
            </a:r>
            <a:r>
              <a:rPr lang="en-US" sz="3600" dirty="0" smtClean="0"/>
              <a:t> </a:t>
            </a:r>
            <a:r>
              <a:rPr lang="en-US" sz="3600" dirty="0" err="1" smtClean="0"/>
              <a:t>আশ্রয়</a:t>
            </a:r>
            <a:r>
              <a:rPr lang="en-US" sz="3600" dirty="0" smtClean="0"/>
              <a:t> ও </a:t>
            </a:r>
            <a:r>
              <a:rPr lang="en-US" sz="3600" dirty="0" err="1" smtClean="0"/>
              <a:t>সামরিক</a:t>
            </a:r>
            <a:r>
              <a:rPr lang="en-US" sz="3600" dirty="0" smtClean="0"/>
              <a:t> </a:t>
            </a:r>
            <a:r>
              <a:rPr lang="en-US" sz="3600" dirty="0" err="1" smtClean="0"/>
              <a:t>জোট</a:t>
            </a:r>
            <a:endParaRPr lang="en-US" sz="3600" dirty="0"/>
          </a:p>
        </p:txBody>
      </p:sp>
      <p:sp>
        <p:nvSpPr>
          <p:cNvPr id="3" name="Rectangle 2"/>
          <p:cNvSpPr/>
          <p:nvPr/>
        </p:nvSpPr>
        <p:spPr>
          <a:xfrm>
            <a:off x="762000" y="1752601"/>
            <a:ext cx="7696200" cy="4662054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400" dirty="0" err="1" smtClean="0">
                <a:solidFill>
                  <a:schemeClr val="bg2">
                    <a:lumMod val="10000"/>
                  </a:schemeClr>
                </a:solidFill>
              </a:rPr>
              <a:t>শাহ</a:t>
            </a:r>
            <a:r>
              <a:rPr lang="en-US" sz="2400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bg2">
                    <a:lumMod val="10000"/>
                  </a:schemeClr>
                </a:solidFill>
              </a:rPr>
              <a:t>তাহমাম্পের</a:t>
            </a:r>
            <a:r>
              <a:rPr lang="en-US" sz="2400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bg2">
                    <a:lumMod val="10000"/>
                  </a:schemeClr>
                </a:solidFill>
              </a:rPr>
              <a:t>ঐতিহাসিক</a:t>
            </a:r>
            <a:r>
              <a:rPr lang="en-US" sz="2400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bg2">
                    <a:lumMod val="10000"/>
                  </a:schemeClr>
                </a:solidFill>
              </a:rPr>
              <a:t>সহযোগিতা</a:t>
            </a:r>
            <a:endParaRPr lang="en-US" sz="2400" dirty="0" smtClean="0">
              <a:solidFill>
                <a:schemeClr val="bg2">
                  <a:lumMod val="10000"/>
                </a:schemeClr>
              </a:solidFill>
            </a:endParaRPr>
          </a:p>
          <a:p>
            <a:pPr algn="just"/>
            <a:r>
              <a:rPr lang="en-US" sz="2400" dirty="0" err="1" smtClean="0"/>
              <a:t>নিজের</a:t>
            </a:r>
            <a:r>
              <a:rPr lang="en-US" sz="2400" dirty="0" smtClean="0"/>
              <a:t> </a:t>
            </a:r>
            <a:r>
              <a:rPr lang="en-US" sz="2400" dirty="0" err="1" smtClean="0"/>
              <a:t>ভাইদের</a:t>
            </a:r>
            <a:r>
              <a:rPr lang="en-US" sz="2400" dirty="0" smtClean="0"/>
              <a:t> </a:t>
            </a:r>
            <a:r>
              <a:rPr lang="en-US" sz="2400" dirty="0" err="1" smtClean="0"/>
              <a:t>দ্বারা</a:t>
            </a:r>
            <a:r>
              <a:rPr lang="en-US" sz="2400" dirty="0" smtClean="0"/>
              <a:t> </a:t>
            </a:r>
            <a:r>
              <a:rPr lang="en-US" sz="2400" dirty="0" err="1" smtClean="0"/>
              <a:t>বারবার</a:t>
            </a:r>
            <a:r>
              <a:rPr lang="en-US" sz="2400" dirty="0" smtClean="0"/>
              <a:t> </a:t>
            </a:r>
            <a:r>
              <a:rPr lang="en-US" sz="2400" dirty="0" err="1" smtClean="0"/>
              <a:t>প্রত্যাখ্যাত</a:t>
            </a:r>
            <a:r>
              <a:rPr lang="en-US" sz="2400" dirty="0" smtClean="0"/>
              <a:t> </a:t>
            </a:r>
            <a:r>
              <a:rPr lang="en-US" sz="2400" dirty="0" smtClean="0"/>
              <a:t>ও </a:t>
            </a:r>
            <a:r>
              <a:rPr lang="en-US" sz="2400" dirty="0" err="1" smtClean="0"/>
              <a:t>বিশ্বাঘাতকতার</a:t>
            </a:r>
            <a:r>
              <a:rPr lang="en-US" sz="2400" dirty="0" smtClean="0"/>
              <a:t> </a:t>
            </a:r>
            <a:r>
              <a:rPr lang="en-US" sz="2400" dirty="0" err="1" smtClean="0"/>
              <a:t>শিকার</a:t>
            </a:r>
            <a:r>
              <a:rPr lang="en-US" sz="2400" dirty="0" smtClean="0"/>
              <a:t> </a:t>
            </a:r>
            <a:r>
              <a:rPr lang="en-US" sz="2400" dirty="0" err="1" smtClean="0"/>
              <a:t>হয়ে</a:t>
            </a:r>
            <a:r>
              <a:rPr lang="en-US" sz="2400" dirty="0" smtClean="0"/>
              <a:t> </a:t>
            </a:r>
            <a:r>
              <a:rPr lang="en-US" sz="2400" dirty="0" err="1" smtClean="0"/>
              <a:t>হুমায়ন</a:t>
            </a:r>
            <a:r>
              <a:rPr lang="en-US" sz="2400" dirty="0" smtClean="0"/>
              <a:t> </a:t>
            </a:r>
            <a:r>
              <a:rPr lang="en-US" sz="2400" dirty="0" err="1" smtClean="0"/>
              <a:t>শেষ</a:t>
            </a:r>
            <a:r>
              <a:rPr lang="en-US" sz="2400" dirty="0" smtClean="0"/>
              <a:t> </a:t>
            </a:r>
            <a:r>
              <a:rPr lang="en-US" sz="2400" dirty="0" err="1" smtClean="0"/>
              <a:t>আশ্রয়</a:t>
            </a:r>
            <a:r>
              <a:rPr lang="en-US" sz="2400" dirty="0" smtClean="0"/>
              <a:t> </a:t>
            </a:r>
            <a:r>
              <a:rPr lang="en-US" sz="2400" dirty="0" err="1" smtClean="0"/>
              <a:t>খোজেন</a:t>
            </a:r>
            <a:r>
              <a:rPr lang="en-US" sz="2400" dirty="0" smtClean="0"/>
              <a:t> </a:t>
            </a:r>
            <a:r>
              <a:rPr lang="en-US" sz="2400" dirty="0" err="1" smtClean="0"/>
              <a:t>পারস্যে</a:t>
            </a:r>
            <a:r>
              <a:rPr lang="en-US" sz="2400" dirty="0" smtClean="0"/>
              <a:t> (</a:t>
            </a:r>
            <a:r>
              <a:rPr lang="en-US" sz="2400" dirty="0" err="1" smtClean="0"/>
              <a:t>বর্তমান</a:t>
            </a:r>
            <a:r>
              <a:rPr lang="en-US" sz="2400" dirty="0" smtClean="0"/>
              <a:t> </a:t>
            </a:r>
            <a:r>
              <a:rPr lang="en-US" sz="2400" dirty="0" err="1" smtClean="0"/>
              <a:t>ইরান</a:t>
            </a:r>
            <a:r>
              <a:rPr lang="en-US" sz="2400" dirty="0" smtClean="0"/>
              <a:t>) </a:t>
            </a:r>
            <a:r>
              <a:rPr lang="en-US" sz="2400" dirty="0" err="1" smtClean="0"/>
              <a:t>পারস্যের</a:t>
            </a:r>
            <a:r>
              <a:rPr lang="en-US" sz="2400" dirty="0" smtClean="0"/>
              <a:t> </a:t>
            </a:r>
            <a:r>
              <a:rPr lang="en-US" sz="2400" dirty="0" err="1" smtClean="0"/>
              <a:t>সাফাভিদ</a:t>
            </a:r>
            <a:r>
              <a:rPr lang="en-US" sz="2400" dirty="0" smtClean="0"/>
              <a:t> </a:t>
            </a:r>
            <a:r>
              <a:rPr lang="en-US" sz="2400" dirty="0" err="1" smtClean="0"/>
              <a:t>রাজবংশের</a:t>
            </a:r>
            <a:r>
              <a:rPr lang="en-US" sz="2400" dirty="0" smtClean="0"/>
              <a:t> </a:t>
            </a:r>
            <a:r>
              <a:rPr lang="en-US" sz="2400" dirty="0" err="1" smtClean="0"/>
              <a:t>মহান</a:t>
            </a:r>
            <a:r>
              <a:rPr lang="en-US" sz="2400" dirty="0" smtClean="0"/>
              <a:t> </a:t>
            </a:r>
            <a:r>
              <a:rPr lang="en-US" sz="2400" dirty="0" err="1" smtClean="0"/>
              <a:t>শাসক</a:t>
            </a:r>
            <a:r>
              <a:rPr lang="en-US" sz="2400" dirty="0" smtClean="0"/>
              <a:t> </a:t>
            </a:r>
            <a:r>
              <a:rPr lang="en-US" sz="2400" dirty="0" err="1" smtClean="0"/>
              <a:t>শাহ</a:t>
            </a:r>
            <a:r>
              <a:rPr lang="en-US" sz="2400" dirty="0" smtClean="0"/>
              <a:t> </a:t>
            </a:r>
            <a:r>
              <a:rPr lang="en-US" sz="2400" dirty="0" err="1" smtClean="0"/>
              <a:t>তাহমাস্প</a:t>
            </a:r>
            <a:r>
              <a:rPr lang="en-US" sz="2400" dirty="0" smtClean="0"/>
              <a:t> </a:t>
            </a:r>
            <a:r>
              <a:rPr lang="en-US" sz="2400" dirty="0" err="1" smtClean="0"/>
              <a:t>তাঁকে</a:t>
            </a:r>
            <a:r>
              <a:rPr lang="en-US" sz="2400" dirty="0" smtClean="0"/>
              <a:t> </a:t>
            </a:r>
            <a:r>
              <a:rPr lang="en-US" sz="2400" dirty="0" err="1" smtClean="0"/>
              <a:t>অত্যন্ত</a:t>
            </a:r>
            <a:r>
              <a:rPr lang="en-US" sz="2400" dirty="0" smtClean="0"/>
              <a:t> </a:t>
            </a:r>
            <a:r>
              <a:rPr lang="en-US" sz="2400" dirty="0" err="1" smtClean="0"/>
              <a:t>সম্মান</a:t>
            </a:r>
            <a:r>
              <a:rPr lang="en-US" sz="2400" dirty="0" smtClean="0"/>
              <a:t> ও </a:t>
            </a:r>
            <a:r>
              <a:rPr lang="en-US" sz="2400" dirty="0" err="1" smtClean="0"/>
              <a:t>মর্যদার</a:t>
            </a:r>
            <a:r>
              <a:rPr lang="en-US" sz="2400" dirty="0" smtClean="0"/>
              <a:t> </a:t>
            </a:r>
            <a:r>
              <a:rPr lang="en-US" sz="2400" dirty="0" err="1" smtClean="0"/>
              <a:t>সাথে</a:t>
            </a:r>
            <a:r>
              <a:rPr lang="en-US" sz="2400" dirty="0" smtClean="0"/>
              <a:t> </a:t>
            </a:r>
            <a:r>
              <a:rPr lang="en-US" sz="2400" dirty="0" err="1" smtClean="0"/>
              <a:t>তাঁর</a:t>
            </a:r>
            <a:r>
              <a:rPr lang="en-US" sz="2400" dirty="0" smtClean="0"/>
              <a:t> </a:t>
            </a:r>
            <a:r>
              <a:rPr lang="en-US" sz="2400" dirty="0" err="1" smtClean="0"/>
              <a:t>রাজদরবারে</a:t>
            </a:r>
            <a:r>
              <a:rPr lang="en-US" sz="2400" dirty="0" smtClean="0"/>
              <a:t> </a:t>
            </a:r>
            <a:r>
              <a:rPr lang="en-US" sz="2400" dirty="0" err="1" smtClean="0"/>
              <a:t>গ্রহণ</a:t>
            </a:r>
            <a:r>
              <a:rPr lang="en-US" sz="2400" dirty="0" smtClean="0"/>
              <a:t> </a:t>
            </a:r>
            <a:r>
              <a:rPr lang="en-US" sz="2400" dirty="0" err="1" smtClean="0"/>
              <a:t>করেন</a:t>
            </a:r>
            <a:r>
              <a:rPr lang="en-US" sz="2400" dirty="0" smtClean="0"/>
              <a:t>। </a:t>
            </a:r>
            <a:r>
              <a:rPr lang="en-US" sz="2400" dirty="0" err="1" smtClean="0"/>
              <a:t>পারস্যের</a:t>
            </a:r>
            <a:r>
              <a:rPr lang="en-US" sz="2400" dirty="0" smtClean="0"/>
              <a:t> </a:t>
            </a:r>
            <a:r>
              <a:rPr lang="en-US" sz="2400" dirty="0" err="1" smtClean="0"/>
              <a:t>শাহের</a:t>
            </a:r>
            <a:r>
              <a:rPr lang="en-US" sz="2400" dirty="0" smtClean="0"/>
              <a:t> </a:t>
            </a:r>
            <a:r>
              <a:rPr lang="en-US" sz="2400" dirty="0" err="1" smtClean="0"/>
              <a:t>সাথে</a:t>
            </a:r>
            <a:r>
              <a:rPr lang="en-US" sz="2400" dirty="0" smtClean="0"/>
              <a:t> </a:t>
            </a:r>
            <a:r>
              <a:rPr lang="en-US" sz="2400" dirty="0" err="1" smtClean="0"/>
              <a:t>হুমায়ুনের</a:t>
            </a:r>
            <a:r>
              <a:rPr lang="en-US" sz="2400" dirty="0" smtClean="0"/>
              <a:t> </a:t>
            </a:r>
            <a:r>
              <a:rPr lang="en-US" sz="2400" dirty="0" err="1" smtClean="0"/>
              <a:t>একটি</a:t>
            </a:r>
            <a:r>
              <a:rPr lang="en-US" sz="2400" dirty="0" smtClean="0"/>
              <a:t> </a:t>
            </a:r>
            <a:r>
              <a:rPr lang="en-US" sz="2400" dirty="0" err="1" smtClean="0"/>
              <a:t>অত্যন্ত</a:t>
            </a:r>
            <a:r>
              <a:rPr lang="en-US" sz="2400" dirty="0" smtClean="0"/>
              <a:t> </a:t>
            </a:r>
            <a:r>
              <a:rPr lang="en-US" sz="2400" dirty="0" err="1" smtClean="0"/>
              <a:t>গুরুত্বপূর্ণ</a:t>
            </a:r>
            <a:r>
              <a:rPr lang="en-US" sz="2400" dirty="0" smtClean="0"/>
              <a:t> </a:t>
            </a:r>
            <a:r>
              <a:rPr lang="en-US" sz="2400" dirty="0" err="1" smtClean="0"/>
              <a:t>ঐতিহাসিক</a:t>
            </a:r>
            <a:r>
              <a:rPr lang="en-US" sz="2400" dirty="0" smtClean="0"/>
              <a:t> </a:t>
            </a:r>
            <a:r>
              <a:rPr lang="en-US" sz="2400" dirty="0" err="1" smtClean="0"/>
              <a:t>চুক্তি</a:t>
            </a:r>
            <a:r>
              <a:rPr lang="en-US" sz="2400" dirty="0" smtClean="0"/>
              <a:t> </a:t>
            </a:r>
            <a:r>
              <a:rPr lang="en-US" sz="2400" dirty="0" err="1" smtClean="0"/>
              <a:t>স্বাক্ষরিত</a:t>
            </a:r>
            <a:r>
              <a:rPr lang="en-US" sz="2400" dirty="0" smtClean="0"/>
              <a:t> </a:t>
            </a:r>
            <a:r>
              <a:rPr lang="en-US" sz="2400" dirty="0" err="1" smtClean="0"/>
              <a:t>হয়</a:t>
            </a:r>
            <a:r>
              <a:rPr lang="en-US" sz="2400" dirty="0" smtClean="0"/>
              <a:t>। </a:t>
            </a:r>
            <a:r>
              <a:rPr lang="en-US" sz="2400" dirty="0" err="1" smtClean="0"/>
              <a:t>শাহের</a:t>
            </a:r>
            <a:r>
              <a:rPr lang="en-US" sz="2400" dirty="0" smtClean="0"/>
              <a:t> </a:t>
            </a:r>
            <a:r>
              <a:rPr lang="en-US" sz="2400" dirty="0" err="1" smtClean="0"/>
              <a:t>দেওয়া</a:t>
            </a:r>
            <a:r>
              <a:rPr lang="en-US" sz="2400" dirty="0" smtClean="0"/>
              <a:t> </a:t>
            </a:r>
            <a:r>
              <a:rPr lang="en-US" sz="2400" dirty="0" err="1" smtClean="0"/>
              <a:t>চৌকস</a:t>
            </a:r>
            <a:r>
              <a:rPr lang="en-US" sz="2400" dirty="0" smtClean="0"/>
              <a:t> </a:t>
            </a:r>
            <a:r>
              <a:rPr lang="en-US" sz="2400" dirty="0" err="1" smtClean="0"/>
              <a:t>পারস্য</a:t>
            </a:r>
            <a:r>
              <a:rPr lang="en-US" sz="2400" dirty="0" smtClean="0"/>
              <a:t> </a:t>
            </a:r>
            <a:r>
              <a:rPr lang="en-US" sz="2400" dirty="0" err="1" smtClean="0"/>
              <a:t>সৈন্যবাহিনীর</a:t>
            </a:r>
            <a:r>
              <a:rPr lang="en-US" sz="2400" dirty="0" smtClean="0"/>
              <a:t> </a:t>
            </a:r>
            <a:r>
              <a:rPr lang="en-US" sz="2400" dirty="0" err="1" smtClean="0"/>
              <a:t>সহায়তায়</a:t>
            </a:r>
            <a:r>
              <a:rPr lang="en-US" sz="2400" dirty="0" smtClean="0"/>
              <a:t> </a:t>
            </a:r>
            <a:r>
              <a:rPr lang="en-US" sz="2400" dirty="0" err="1" smtClean="0"/>
              <a:t>হুমায়ুন</a:t>
            </a:r>
            <a:r>
              <a:rPr lang="en-US" sz="2400" dirty="0" smtClean="0"/>
              <a:t> </a:t>
            </a:r>
            <a:r>
              <a:rPr lang="en-US" sz="2400" dirty="0" err="1" smtClean="0"/>
              <a:t>নিজের</a:t>
            </a:r>
            <a:r>
              <a:rPr lang="en-US" sz="2400" dirty="0" smtClean="0"/>
              <a:t> </a:t>
            </a:r>
            <a:r>
              <a:rPr lang="en-US" sz="2400" dirty="0" err="1" smtClean="0"/>
              <a:t>ভাইদের</a:t>
            </a:r>
            <a:r>
              <a:rPr lang="en-US" sz="2400" dirty="0" smtClean="0"/>
              <a:t> </a:t>
            </a:r>
            <a:r>
              <a:rPr lang="en-US" sz="2400" dirty="0" err="1" smtClean="0"/>
              <a:t>দমন</a:t>
            </a:r>
            <a:r>
              <a:rPr lang="en-US" sz="2400" dirty="0" smtClean="0"/>
              <a:t> </a:t>
            </a:r>
            <a:r>
              <a:rPr lang="en-US" sz="2400" dirty="0" err="1" smtClean="0"/>
              <a:t>করে</a:t>
            </a:r>
            <a:r>
              <a:rPr lang="en-US" sz="2400" dirty="0" smtClean="0"/>
              <a:t> </a:t>
            </a:r>
            <a:r>
              <a:rPr lang="en-US" sz="2400" dirty="0" err="1" smtClean="0"/>
              <a:t>প্রথমে</a:t>
            </a:r>
            <a:r>
              <a:rPr lang="en-US" sz="2400" dirty="0" smtClean="0"/>
              <a:t> </a:t>
            </a:r>
            <a:r>
              <a:rPr lang="en-US" sz="2400" dirty="0" err="1" smtClean="0"/>
              <a:t>কাবুল</a:t>
            </a:r>
            <a:r>
              <a:rPr lang="en-US" sz="2400" dirty="0" smtClean="0"/>
              <a:t> ও </a:t>
            </a:r>
            <a:r>
              <a:rPr lang="en-US" sz="2400" dirty="0" err="1" smtClean="0"/>
              <a:t>কান্দাহার</a:t>
            </a:r>
            <a:r>
              <a:rPr lang="en-US" sz="2400" dirty="0" smtClean="0"/>
              <a:t> </a:t>
            </a:r>
            <a:r>
              <a:rPr lang="en-US" sz="2400" dirty="0" err="1" smtClean="0"/>
              <a:t>জয়</a:t>
            </a:r>
            <a:r>
              <a:rPr lang="en-US" sz="2400" dirty="0" smtClean="0"/>
              <a:t> </a:t>
            </a:r>
            <a:r>
              <a:rPr lang="en-US" sz="2400" dirty="0" err="1" smtClean="0"/>
              <a:t>করেন</a:t>
            </a:r>
            <a:r>
              <a:rPr lang="en-US" sz="2400" dirty="0" smtClean="0"/>
              <a:t>, </a:t>
            </a:r>
            <a:r>
              <a:rPr lang="en-US" sz="2400" dirty="0" err="1" smtClean="0"/>
              <a:t>যা</a:t>
            </a:r>
            <a:r>
              <a:rPr lang="en-US" sz="2400" dirty="0" smtClean="0"/>
              <a:t> </a:t>
            </a:r>
            <a:r>
              <a:rPr lang="en-US" sz="2400" dirty="0" err="1" smtClean="0"/>
              <a:t>পরবর্তীতে</a:t>
            </a:r>
            <a:r>
              <a:rPr lang="en-US" sz="2400" dirty="0" smtClean="0"/>
              <a:t> </a:t>
            </a:r>
            <a:r>
              <a:rPr lang="en-US" sz="2400" dirty="0" err="1" smtClean="0"/>
              <a:t>ভারত</a:t>
            </a:r>
            <a:r>
              <a:rPr lang="en-US" sz="2400" dirty="0" smtClean="0"/>
              <a:t> </a:t>
            </a:r>
            <a:r>
              <a:rPr lang="en-US" sz="2400" dirty="0" err="1" smtClean="0"/>
              <a:t>বিজয়ের</a:t>
            </a:r>
            <a:r>
              <a:rPr lang="en-US" sz="2400" dirty="0" smtClean="0"/>
              <a:t> </a:t>
            </a:r>
            <a:r>
              <a:rPr lang="en-US" sz="2400" dirty="0" err="1" smtClean="0"/>
              <a:t>মঞ্চ</a:t>
            </a:r>
            <a:r>
              <a:rPr lang="en-US" sz="2400" dirty="0" smtClean="0"/>
              <a:t> </a:t>
            </a:r>
            <a:r>
              <a:rPr lang="en-US" sz="2400" dirty="0" err="1" smtClean="0"/>
              <a:t>প্রস্তুত</a:t>
            </a:r>
            <a:r>
              <a:rPr lang="en-US" sz="2400" dirty="0" smtClean="0"/>
              <a:t> </a:t>
            </a:r>
            <a:r>
              <a:rPr lang="en-US" sz="2400" dirty="0" err="1" smtClean="0"/>
              <a:t>করে</a:t>
            </a:r>
            <a:r>
              <a:rPr lang="en-US" sz="2400" dirty="0" smtClean="0"/>
              <a:t>।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684582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rizontal Scroll 1"/>
          <p:cNvSpPr/>
          <p:nvPr/>
        </p:nvSpPr>
        <p:spPr>
          <a:xfrm>
            <a:off x="762000" y="228600"/>
            <a:ext cx="7696200" cy="1143000"/>
          </a:xfrm>
          <a:prstGeom prst="horizontalScroll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 smtClean="0"/>
              <a:t>জীবনীর</a:t>
            </a:r>
            <a:r>
              <a:rPr lang="en-US" sz="3200" dirty="0" smtClean="0"/>
              <a:t> </a:t>
            </a:r>
            <a:r>
              <a:rPr lang="en-US" sz="3200" dirty="0" err="1" smtClean="0"/>
              <a:t>গুরুত্বপূর্ণ</a:t>
            </a:r>
            <a:r>
              <a:rPr lang="en-US" sz="3200" dirty="0" smtClean="0"/>
              <a:t> </a:t>
            </a:r>
            <a:r>
              <a:rPr lang="en-US" sz="3200" dirty="0" err="1" smtClean="0"/>
              <a:t>কালপঞ্জি</a:t>
            </a:r>
            <a:endParaRPr lang="en-US" sz="4400" dirty="0"/>
          </a:p>
        </p:txBody>
      </p:sp>
      <p:sp>
        <p:nvSpPr>
          <p:cNvPr id="3" name="Rectangle 2"/>
          <p:cNvSpPr/>
          <p:nvPr/>
        </p:nvSpPr>
        <p:spPr>
          <a:xfrm>
            <a:off x="457200" y="1990165"/>
            <a:ext cx="3505200" cy="113403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১৫০৮ </a:t>
            </a:r>
            <a:r>
              <a:rPr lang="en-US" dirty="0" err="1" smtClean="0"/>
              <a:t>খ্রি</a:t>
            </a:r>
            <a:r>
              <a:rPr lang="en-US" dirty="0" smtClean="0"/>
              <a:t>.</a:t>
            </a:r>
          </a:p>
          <a:p>
            <a:pPr algn="ctr"/>
            <a:r>
              <a:rPr lang="en-US" dirty="0" err="1" smtClean="0"/>
              <a:t>কাবুলে</a:t>
            </a:r>
            <a:r>
              <a:rPr lang="en-US" dirty="0" smtClean="0"/>
              <a:t> </a:t>
            </a:r>
            <a:r>
              <a:rPr lang="en-US" dirty="0" err="1" smtClean="0"/>
              <a:t>রাজপুত্র</a:t>
            </a:r>
            <a:r>
              <a:rPr lang="en-US" dirty="0" smtClean="0"/>
              <a:t> </a:t>
            </a:r>
            <a:r>
              <a:rPr lang="en-US" dirty="0" err="1" smtClean="0"/>
              <a:t>হিসেবে</a:t>
            </a:r>
            <a:r>
              <a:rPr lang="en-US" dirty="0" smtClean="0"/>
              <a:t> </a:t>
            </a:r>
            <a:r>
              <a:rPr lang="en-US" dirty="0" err="1" smtClean="0"/>
              <a:t>জন্ম</a:t>
            </a:r>
            <a:r>
              <a:rPr lang="en-US" dirty="0" smtClean="0"/>
              <a:t> </a:t>
            </a:r>
            <a:r>
              <a:rPr lang="en-US" dirty="0" err="1" smtClean="0"/>
              <a:t>এবং</a:t>
            </a:r>
            <a:r>
              <a:rPr lang="en-US" dirty="0" smtClean="0"/>
              <a:t> </a:t>
            </a:r>
            <a:r>
              <a:rPr lang="en-US" dirty="0" err="1" smtClean="0"/>
              <a:t>বাবরের</a:t>
            </a:r>
            <a:r>
              <a:rPr lang="en-US" dirty="0" smtClean="0"/>
              <a:t> </a:t>
            </a:r>
            <a:r>
              <a:rPr lang="en-US" dirty="0" err="1" smtClean="0"/>
              <a:t>অধীনে</a:t>
            </a:r>
            <a:r>
              <a:rPr lang="en-US" dirty="0" smtClean="0"/>
              <a:t> </a:t>
            </a:r>
            <a:r>
              <a:rPr lang="en-US" dirty="0" err="1" smtClean="0"/>
              <a:t>শাসনশিক্ষা</a:t>
            </a:r>
            <a:r>
              <a:rPr lang="en-US" dirty="0" smtClean="0"/>
              <a:t> </a:t>
            </a:r>
            <a:r>
              <a:rPr lang="en-US" dirty="0" err="1" smtClean="0"/>
              <a:t>লাভ</a:t>
            </a:r>
            <a:endParaRPr lang="en-US" dirty="0" smtClean="0"/>
          </a:p>
        </p:txBody>
      </p:sp>
      <p:sp>
        <p:nvSpPr>
          <p:cNvPr id="4" name="Rectangle 3"/>
          <p:cNvSpPr/>
          <p:nvPr/>
        </p:nvSpPr>
        <p:spPr>
          <a:xfrm>
            <a:off x="990600" y="3505200"/>
            <a:ext cx="3505200" cy="1134035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১৫৩০খ্রি.</a:t>
            </a:r>
          </a:p>
          <a:p>
            <a:pPr algn="ctr"/>
            <a:r>
              <a:rPr lang="en-US" dirty="0" smtClean="0"/>
              <a:t>২২ </a:t>
            </a:r>
            <a:r>
              <a:rPr lang="en-US" dirty="0" err="1" smtClean="0"/>
              <a:t>বছর</a:t>
            </a:r>
            <a:r>
              <a:rPr lang="en-US" dirty="0" smtClean="0"/>
              <a:t> </a:t>
            </a:r>
            <a:r>
              <a:rPr lang="en-US" dirty="0" err="1" smtClean="0"/>
              <a:t>বয়সে</a:t>
            </a:r>
            <a:r>
              <a:rPr lang="en-US" dirty="0" smtClean="0"/>
              <a:t> </a:t>
            </a:r>
            <a:r>
              <a:rPr lang="en-US" dirty="0" err="1" smtClean="0"/>
              <a:t>দিল্লির</a:t>
            </a:r>
            <a:r>
              <a:rPr lang="en-US" dirty="0" smtClean="0"/>
              <a:t> </a:t>
            </a:r>
            <a:r>
              <a:rPr lang="en-US" dirty="0" err="1" smtClean="0"/>
              <a:t>সিংহাসনে</a:t>
            </a:r>
            <a:r>
              <a:rPr lang="en-US" dirty="0" smtClean="0"/>
              <a:t> </a:t>
            </a:r>
            <a:r>
              <a:rPr lang="en-US" dirty="0" err="1" smtClean="0"/>
              <a:t>আরোহণ</a:t>
            </a:r>
            <a:r>
              <a:rPr lang="en-US" dirty="0" smtClean="0"/>
              <a:t> ও </a:t>
            </a:r>
            <a:r>
              <a:rPr lang="en-US" dirty="0" err="1" smtClean="0"/>
              <a:t>সাম্রাজ্যভার</a:t>
            </a:r>
            <a:r>
              <a:rPr lang="en-US" dirty="0" smtClean="0"/>
              <a:t> </a:t>
            </a:r>
            <a:r>
              <a:rPr lang="en-US" dirty="0" err="1" smtClean="0"/>
              <a:t>গ্রহণ</a:t>
            </a:r>
            <a:endParaRPr lang="en-US" dirty="0" smtClean="0"/>
          </a:p>
        </p:txBody>
      </p:sp>
      <p:sp>
        <p:nvSpPr>
          <p:cNvPr id="5" name="Rectangle 4"/>
          <p:cNvSpPr/>
          <p:nvPr/>
        </p:nvSpPr>
        <p:spPr>
          <a:xfrm>
            <a:off x="4724400" y="1990165"/>
            <a:ext cx="3505200" cy="113403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১৫৩৯-৪০ </a:t>
            </a:r>
            <a:r>
              <a:rPr lang="en-US" dirty="0" err="1" smtClean="0"/>
              <a:t>খ্রি</a:t>
            </a:r>
            <a:r>
              <a:rPr lang="en-US" dirty="0" smtClean="0"/>
              <a:t>.</a:t>
            </a:r>
          </a:p>
          <a:p>
            <a:pPr algn="ctr"/>
            <a:r>
              <a:rPr lang="en-US" dirty="0" err="1" smtClean="0"/>
              <a:t>চৌসা</a:t>
            </a:r>
            <a:r>
              <a:rPr lang="en-US" dirty="0" smtClean="0"/>
              <a:t> ও </a:t>
            </a:r>
            <a:r>
              <a:rPr lang="en-US" dirty="0" err="1" smtClean="0"/>
              <a:t>কনৌজের</a:t>
            </a:r>
            <a:r>
              <a:rPr lang="en-US" dirty="0" smtClean="0"/>
              <a:t> </a:t>
            </a:r>
            <a:r>
              <a:rPr lang="en-US" dirty="0" err="1" smtClean="0"/>
              <a:t>যুদ্ধে</a:t>
            </a:r>
            <a:r>
              <a:rPr lang="en-US" dirty="0" smtClean="0"/>
              <a:t> </a:t>
            </a:r>
            <a:r>
              <a:rPr lang="en-US" dirty="0" err="1" smtClean="0"/>
              <a:t>পরাজয়</a:t>
            </a:r>
            <a:r>
              <a:rPr lang="en-US" dirty="0" smtClean="0"/>
              <a:t> </a:t>
            </a:r>
            <a:r>
              <a:rPr lang="en-US" dirty="0" err="1" smtClean="0"/>
              <a:t>এবং</a:t>
            </a:r>
            <a:r>
              <a:rPr lang="en-US" dirty="0" smtClean="0"/>
              <a:t> </a:t>
            </a:r>
            <a:r>
              <a:rPr lang="en-US" dirty="0" err="1" smtClean="0"/>
              <a:t>দীর্ঘ</a:t>
            </a:r>
            <a:r>
              <a:rPr lang="en-US" dirty="0" smtClean="0"/>
              <a:t> </a:t>
            </a:r>
            <a:r>
              <a:rPr lang="en-US" dirty="0" err="1" smtClean="0"/>
              <a:t>নির্বাসন</a:t>
            </a:r>
            <a:r>
              <a:rPr lang="en-US" dirty="0" smtClean="0"/>
              <a:t> </a:t>
            </a:r>
            <a:r>
              <a:rPr lang="en-US" dirty="0" err="1" smtClean="0"/>
              <a:t>জীবনের</a:t>
            </a:r>
            <a:r>
              <a:rPr lang="en-US" dirty="0" smtClean="0"/>
              <a:t> </a:t>
            </a:r>
            <a:r>
              <a:rPr lang="en-US" dirty="0" err="1" smtClean="0"/>
              <a:t>সুচনা</a:t>
            </a:r>
            <a:r>
              <a:rPr lang="en-US" dirty="0" smtClean="0"/>
              <a:t>।</a:t>
            </a:r>
            <a:endParaRPr lang="en-US" dirty="0" smtClean="0"/>
          </a:p>
        </p:txBody>
      </p:sp>
      <p:sp>
        <p:nvSpPr>
          <p:cNvPr id="6" name="Rectangle 5"/>
          <p:cNvSpPr/>
          <p:nvPr/>
        </p:nvSpPr>
        <p:spPr>
          <a:xfrm>
            <a:off x="5257800" y="3505200"/>
            <a:ext cx="3505200" cy="1134035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১৫৫৫খ্রি.</a:t>
            </a:r>
          </a:p>
          <a:p>
            <a:pPr algn="ctr"/>
            <a:r>
              <a:rPr lang="en-US" dirty="0" err="1" smtClean="0"/>
              <a:t>সরহিন্দের</a:t>
            </a:r>
            <a:r>
              <a:rPr lang="en-US" dirty="0" smtClean="0"/>
              <a:t> </a:t>
            </a:r>
            <a:r>
              <a:rPr lang="en-US" dirty="0" err="1" smtClean="0"/>
              <a:t>যুদ্ধে</a:t>
            </a:r>
            <a:r>
              <a:rPr lang="en-US" dirty="0" smtClean="0"/>
              <a:t> </a:t>
            </a:r>
            <a:r>
              <a:rPr lang="en-US" dirty="0" err="1" smtClean="0"/>
              <a:t>জয়</a:t>
            </a:r>
            <a:r>
              <a:rPr lang="en-US" dirty="0" smtClean="0"/>
              <a:t> </a:t>
            </a:r>
            <a:r>
              <a:rPr lang="en-US" dirty="0" err="1" smtClean="0"/>
              <a:t>এবংদীর্ঘ</a:t>
            </a:r>
            <a:r>
              <a:rPr lang="en-US" dirty="0" smtClean="0"/>
              <a:t> ১৫ </a:t>
            </a:r>
            <a:r>
              <a:rPr lang="en-US" dirty="0" err="1" smtClean="0"/>
              <a:t>বছর</a:t>
            </a:r>
            <a:r>
              <a:rPr lang="en-US" dirty="0" smtClean="0"/>
              <a:t> </a:t>
            </a:r>
            <a:r>
              <a:rPr lang="en-US" dirty="0" err="1" smtClean="0"/>
              <a:t>পর</a:t>
            </a:r>
            <a:r>
              <a:rPr lang="en-US" dirty="0" smtClean="0"/>
              <a:t> </a:t>
            </a:r>
            <a:r>
              <a:rPr lang="en-US" dirty="0" err="1" smtClean="0"/>
              <a:t>পুরনায়</a:t>
            </a:r>
            <a:r>
              <a:rPr lang="en-US" dirty="0" smtClean="0"/>
              <a:t> </a:t>
            </a:r>
            <a:r>
              <a:rPr lang="en-US" dirty="0" err="1" smtClean="0"/>
              <a:t>দিল্লি</a:t>
            </a:r>
            <a:r>
              <a:rPr lang="en-US" dirty="0" smtClean="0"/>
              <a:t> </a:t>
            </a:r>
            <a:r>
              <a:rPr lang="en-US" dirty="0" err="1" smtClean="0"/>
              <a:t>জয়</a:t>
            </a:r>
            <a:r>
              <a:rPr lang="en-US" dirty="0" smtClean="0"/>
              <a:t>।</a:t>
            </a:r>
            <a:endParaRPr lang="en-US" dirty="0" smtClean="0"/>
          </a:p>
        </p:txBody>
      </p:sp>
      <p:cxnSp>
        <p:nvCxnSpPr>
          <p:cNvPr id="8" name="Straight Connector 7"/>
          <p:cNvCxnSpPr/>
          <p:nvPr/>
        </p:nvCxnSpPr>
        <p:spPr>
          <a:xfrm>
            <a:off x="228600" y="3352800"/>
            <a:ext cx="8686800" cy="0"/>
          </a:xfrm>
          <a:prstGeom prst="line">
            <a:avLst/>
          </a:prstGeom>
          <a:ln w="762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4582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rizontal Scroll 1"/>
          <p:cNvSpPr/>
          <p:nvPr/>
        </p:nvSpPr>
        <p:spPr>
          <a:xfrm>
            <a:off x="762000" y="27709"/>
            <a:ext cx="7696200" cy="1143000"/>
          </a:xfrm>
          <a:prstGeom prst="horizontalScroll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 smtClean="0"/>
              <a:t>হুমায়ুনের</a:t>
            </a:r>
            <a:r>
              <a:rPr lang="en-US" sz="3200" dirty="0" smtClean="0"/>
              <a:t> </a:t>
            </a:r>
            <a:r>
              <a:rPr lang="en-US" sz="3200" dirty="0" err="1" smtClean="0"/>
              <a:t>চরিত্র</a:t>
            </a:r>
            <a:r>
              <a:rPr lang="en-US" sz="3200" dirty="0" smtClean="0"/>
              <a:t> ও </a:t>
            </a:r>
            <a:r>
              <a:rPr lang="en-US" sz="3200" dirty="0" err="1" smtClean="0"/>
              <a:t>অনন্য</a:t>
            </a:r>
            <a:r>
              <a:rPr lang="en-US" sz="3200" dirty="0" smtClean="0"/>
              <a:t>  </a:t>
            </a:r>
            <a:r>
              <a:rPr lang="en-US" sz="3200" dirty="0" err="1" smtClean="0"/>
              <a:t>অবদান</a:t>
            </a:r>
            <a:endParaRPr lang="en-US" sz="3200" dirty="0"/>
          </a:p>
        </p:txBody>
      </p:sp>
      <p:sp>
        <p:nvSpPr>
          <p:cNvPr id="3" name="Rectangle 2"/>
          <p:cNvSpPr/>
          <p:nvPr/>
        </p:nvSpPr>
        <p:spPr>
          <a:xfrm>
            <a:off x="914400" y="1295400"/>
            <a:ext cx="5029200" cy="167640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</a:rPr>
              <a:t>সাংস্কৃতিক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</a:rPr>
              <a:t>বন্ধন</a:t>
            </a:r>
            <a:endParaRPr lang="en-US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just"/>
            <a:r>
              <a:rPr lang="en-US" dirty="0" err="1" smtClean="0"/>
              <a:t>পারস্য</a:t>
            </a:r>
            <a:r>
              <a:rPr lang="en-US" dirty="0" smtClean="0"/>
              <a:t> </a:t>
            </a:r>
            <a:r>
              <a:rPr lang="en-US" dirty="0" err="1" smtClean="0"/>
              <a:t>নির্বাসনকালে</a:t>
            </a:r>
            <a:r>
              <a:rPr lang="en-US" dirty="0" smtClean="0"/>
              <a:t> </a:t>
            </a:r>
            <a:r>
              <a:rPr lang="en-US" dirty="0" err="1" smtClean="0"/>
              <a:t>তিনি</a:t>
            </a:r>
            <a:r>
              <a:rPr lang="en-US" dirty="0" smtClean="0"/>
              <a:t> </a:t>
            </a:r>
            <a:r>
              <a:rPr lang="en-US" dirty="0" err="1" smtClean="0"/>
              <a:t>এখানকার</a:t>
            </a:r>
            <a:r>
              <a:rPr lang="en-US" dirty="0" smtClean="0"/>
              <a:t>  </a:t>
            </a:r>
            <a:r>
              <a:rPr lang="en-US" dirty="0" err="1" smtClean="0"/>
              <a:t>ক্যালিগ্রাফি</a:t>
            </a:r>
            <a:r>
              <a:rPr lang="en-US" dirty="0" smtClean="0"/>
              <a:t>, </a:t>
            </a:r>
            <a:r>
              <a:rPr lang="en-US" dirty="0" err="1" smtClean="0"/>
              <a:t>চিত্রকলা</a:t>
            </a:r>
            <a:r>
              <a:rPr lang="en-US" dirty="0" smtClean="0"/>
              <a:t> ও </a:t>
            </a:r>
            <a:r>
              <a:rPr lang="en-US" dirty="0" err="1" smtClean="0"/>
              <a:t>সাহিত্যের</a:t>
            </a:r>
            <a:r>
              <a:rPr lang="en-US" dirty="0" smtClean="0"/>
              <a:t>  </a:t>
            </a:r>
            <a:r>
              <a:rPr lang="en-US" dirty="0" err="1" smtClean="0"/>
              <a:t>অত্যন্ত</a:t>
            </a:r>
            <a:r>
              <a:rPr lang="en-US" dirty="0" smtClean="0"/>
              <a:t> </a:t>
            </a:r>
            <a:r>
              <a:rPr lang="en-US" dirty="0" err="1" smtClean="0"/>
              <a:t>অনুরাগী</a:t>
            </a:r>
            <a:r>
              <a:rPr lang="en-US" dirty="0" smtClean="0"/>
              <a:t> </a:t>
            </a:r>
            <a:r>
              <a:rPr lang="en-US" dirty="0" err="1" smtClean="0"/>
              <a:t>হয়ে</a:t>
            </a:r>
            <a:r>
              <a:rPr lang="en-US" dirty="0" smtClean="0"/>
              <a:t> </a:t>
            </a:r>
            <a:r>
              <a:rPr lang="en-US" dirty="0" err="1" smtClean="0"/>
              <a:t>ওঠেন</a:t>
            </a:r>
            <a:r>
              <a:rPr lang="en-US" dirty="0" smtClean="0"/>
              <a:t>। </a:t>
            </a:r>
            <a:r>
              <a:rPr lang="en-US" dirty="0" err="1" smtClean="0"/>
              <a:t>ফেরার</a:t>
            </a:r>
            <a:r>
              <a:rPr lang="en-US" dirty="0" smtClean="0"/>
              <a:t> </a:t>
            </a:r>
            <a:r>
              <a:rPr lang="en-US" dirty="0" err="1" smtClean="0"/>
              <a:t>পথে</a:t>
            </a:r>
            <a:r>
              <a:rPr lang="en-US" dirty="0" smtClean="0"/>
              <a:t> </a:t>
            </a:r>
            <a:r>
              <a:rPr lang="en-US" dirty="0" err="1" smtClean="0"/>
              <a:t>তিনি</a:t>
            </a:r>
            <a:r>
              <a:rPr lang="en-US" dirty="0" smtClean="0"/>
              <a:t> </a:t>
            </a:r>
            <a:r>
              <a:rPr lang="en-US" dirty="0" err="1" smtClean="0"/>
              <a:t>প্রখ্যাত</a:t>
            </a:r>
            <a:r>
              <a:rPr lang="en-US" dirty="0" smtClean="0"/>
              <a:t> </a:t>
            </a:r>
            <a:r>
              <a:rPr lang="en-US" dirty="0" err="1" smtClean="0"/>
              <a:t>পারস্য</a:t>
            </a:r>
            <a:r>
              <a:rPr lang="en-US" dirty="0" smtClean="0"/>
              <a:t> </a:t>
            </a:r>
            <a:r>
              <a:rPr lang="en-US" dirty="0" err="1" smtClean="0"/>
              <a:t>চিত্রশিল্পীদের</a:t>
            </a:r>
            <a:r>
              <a:rPr lang="en-US" dirty="0" smtClean="0"/>
              <a:t> </a:t>
            </a:r>
            <a:r>
              <a:rPr lang="en-US" dirty="0" err="1" smtClean="0"/>
              <a:t>ভারতে</a:t>
            </a:r>
            <a:r>
              <a:rPr lang="en-US" dirty="0" smtClean="0"/>
              <a:t> </a:t>
            </a:r>
            <a:r>
              <a:rPr lang="en-US" dirty="0" err="1" smtClean="0"/>
              <a:t>আনেন</a:t>
            </a:r>
            <a:r>
              <a:rPr lang="en-US" dirty="0" smtClean="0"/>
              <a:t>, </a:t>
            </a:r>
            <a:r>
              <a:rPr lang="en-US" dirty="0" err="1" smtClean="0"/>
              <a:t>যা</a:t>
            </a:r>
            <a:r>
              <a:rPr lang="en-US" dirty="0" smtClean="0"/>
              <a:t> </a:t>
            </a:r>
            <a:r>
              <a:rPr lang="en-US" dirty="0" err="1" smtClean="0"/>
              <a:t>মোগল</a:t>
            </a:r>
            <a:r>
              <a:rPr lang="en-US" dirty="0" smtClean="0"/>
              <a:t> </a:t>
            </a:r>
            <a:r>
              <a:rPr lang="en-US" dirty="0" err="1" smtClean="0"/>
              <a:t>চিত্রকলার</a:t>
            </a:r>
            <a:r>
              <a:rPr lang="en-US" dirty="0" smtClean="0"/>
              <a:t>  </a:t>
            </a:r>
            <a:r>
              <a:rPr lang="en-US" dirty="0" err="1" smtClean="0"/>
              <a:t>স্বর্ণযুগের</a:t>
            </a:r>
            <a:r>
              <a:rPr lang="en-US" dirty="0" smtClean="0"/>
              <a:t> </a:t>
            </a:r>
            <a:r>
              <a:rPr lang="en-US" dirty="0" err="1" smtClean="0"/>
              <a:t>ভিত্তি</a:t>
            </a:r>
            <a:r>
              <a:rPr lang="en-US" dirty="0" smtClean="0"/>
              <a:t> </a:t>
            </a:r>
            <a:r>
              <a:rPr lang="en-US" dirty="0" err="1" smtClean="0"/>
              <a:t>স্থাপন</a:t>
            </a:r>
            <a:r>
              <a:rPr lang="en-US" dirty="0" smtClean="0"/>
              <a:t> </a:t>
            </a:r>
            <a:r>
              <a:rPr lang="en-US" dirty="0" err="1" smtClean="0"/>
              <a:t>করে</a:t>
            </a:r>
            <a:r>
              <a:rPr lang="en-US" dirty="0" smtClean="0"/>
              <a:t>।</a:t>
            </a:r>
            <a:endParaRPr lang="en-US" dirty="0" smtClean="0"/>
          </a:p>
        </p:txBody>
      </p:sp>
      <p:sp>
        <p:nvSpPr>
          <p:cNvPr id="4" name="Rectangle 3"/>
          <p:cNvSpPr/>
          <p:nvPr/>
        </p:nvSpPr>
        <p:spPr>
          <a:xfrm>
            <a:off x="838200" y="4953000"/>
            <a:ext cx="5029200" cy="16764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</a:rPr>
              <a:t>জ্ঞান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</a:rPr>
              <a:t>চর্চা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 ও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</a:rPr>
              <a:t>প্রজ্ঞা</a:t>
            </a:r>
            <a:endParaRPr lang="en-US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just"/>
            <a:r>
              <a:rPr lang="en-US" dirty="0" err="1" smtClean="0"/>
              <a:t>জ্যোতিবিদ্যা</a:t>
            </a:r>
            <a:r>
              <a:rPr lang="en-US" dirty="0" smtClean="0"/>
              <a:t>, </a:t>
            </a:r>
            <a:r>
              <a:rPr lang="en-US" dirty="0" err="1" smtClean="0"/>
              <a:t>অঙ্ক</a:t>
            </a:r>
            <a:r>
              <a:rPr lang="en-US" dirty="0" smtClean="0"/>
              <a:t>  ও </a:t>
            </a:r>
            <a:r>
              <a:rPr lang="en-US" dirty="0" err="1" smtClean="0"/>
              <a:t>দর্শনে</a:t>
            </a:r>
            <a:r>
              <a:rPr lang="en-US" dirty="0" smtClean="0"/>
              <a:t> </a:t>
            </a:r>
            <a:r>
              <a:rPr lang="en-US" dirty="0" err="1" smtClean="0"/>
              <a:t>ছিল</a:t>
            </a:r>
            <a:r>
              <a:rPr lang="en-US" dirty="0" smtClean="0"/>
              <a:t> </a:t>
            </a:r>
            <a:r>
              <a:rPr lang="en-US" dirty="0" err="1" smtClean="0"/>
              <a:t>তাঁর</a:t>
            </a:r>
            <a:r>
              <a:rPr lang="en-US" dirty="0" smtClean="0"/>
              <a:t> </a:t>
            </a:r>
            <a:r>
              <a:rPr lang="en-US" dirty="0" err="1" smtClean="0"/>
              <a:t>গভীর</a:t>
            </a:r>
            <a:r>
              <a:rPr lang="en-US" dirty="0" smtClean="0"/>
              <a:t> </a:t>
            </a:r>
            <a:r>
              <a:rPr lang="en-US" dirty="0" err="1" smtClean="0"/>
              <a:t>পান্ডিত্য</a:t>
            </a:r>
            <a:r>
              <a:rPr lang="en-US" dirty="0" smtClean="0"/>
              <a:t>। </a:t>
            </a:r>
            <a:r>
              <a:rPr lang="en-US" dirty="0" err="1" smtClean="0"/>
              <a:t>তিনি</a:t>
            </a:r>
            <a:r>
              <a:rPr lang="en-US" dirty="0" smtClean="0"/>
              <a:t> </a:t>
            </a:r>
            <a:r>
              <a:rPr lang="en-US" dirty="0" err="1" smtClean="0"/>
              <a:t>রাত</a:t>
            </a:r>
            <a:r>
              <a:rPr lang="en-US" dirty="0" smtClean="0"/>
              <a:t> </a:t>
            </a:r>
            <a:r>
              <a:rPr lang="en-US" dirty="0" err="1" smtClean="0"/>
              <a:t>জেগে</a:t>
            </a:r>
            <a:r>
              <a:rPr lang="en-US" dirty="0" smtClean="0"/>
              <a:t> </a:t>
            </a:r>
            <a:r>
              <a:rPr lang="en-US" dirty="0" err="1" smtClean="0"/>
              <a:t>আকাশ</a:t>
            </a:r>
            <a:r>
              <a:rPr lang="en-US" dirty="0" smtClean="0"/>
              <a:t> </a:t>
            </a:r>
            <a:r>
              <a:rPr lang="en-US" dirty="0" err="1" smtClean="0"/>
              <a:t>পর্যবেক্ষণ</a:t>
            </a:r>
            <a:r>
              <a:rPr lang="en-US" dirty="0" smtClean="0"/>
              <a:t> </a:t>
            </a:r>
            <a:r>
              <a:rPr lang="en-US" dirty="0" err="1" smtClean="0"/>
              <a:t>করা</a:t>
            </a:r>
            <a:r>
              <a:rPr lang="en-US" dirty="0" smtClean="0"/>
              <a:t> </a:t>
            </a:r>
            <a:r>
              <a:rPr lang="en-US" dirty="0" err="1" smtClean="0"/>
              <a:t>ভালোবাসতেন</a:t>
            </a:r>
            <a:r>
              <a:rPr lang="en-US" dirty="0" smtClean="0"/>
              <a:t>। </a:t>
            </a:r>
            <a:r>
              <a:rPr lang="en-US" dirty="0" err="1" smtClean="0"/>
              <a:t>যেখানে</a:t>
            </a:r>
            <a:r>
              <a:rPr lang="en-US" dirty="0" smtClean="0"/>
              <a:t> </a:t>
            </a:r>
            <a:r>
              <a:rPr lang="en-US" dirty="0" err="1" smtClean="0"/>
              <a:t>যেতেন</a:t>
            </a:r>
            <a:r>
              <a:rPr lang="en-US" dirty="0" smtClean="0"/>
              <a:t> </a:t>
            </a:r>
            <a:r>
              <a:rPr lang="en-US" dirty="0" err="1" smtClean="0"/>
              <a:t>সাথে</a:t>
            </a:r>
            <a:r>
              <a:rPr lang="en-US" dirty="0" smtClean="0"/>
              <a:t> </a:t>
            </a:r>
            <a:r>
              <a:rPr lang="en-US" dirty="0" err="1" smtClean="0"/>
              <a:t>একটি</a:t>
            </a:r>
            <a:r>
              <a:rPr lang="en-US" dirty="0" smtClean="0"/>
              <a:t> </a:t>
            </a:r>
            <a:r>
              <a:rPr lang="en-US" dirty="0" err="1" smtClean="0"/>
              <a:t>সমৃদ্ধ</a:t>
            </a:r>
            <a:r>
              <a:rPr lang="en-US" dirty="0" smtClean="0"/>
              <a:t> </a:t>
            </a:r>
            <a:r>
              <a:rPr lang="en-US" dirty="0" err="1" smtClean="0"/>
              <a:t>ভ্রাম্রমাণ</a:t>
            </a:r>
            <a:r>
              <a:rPr lang="en-US" dirty="0" smtClean="0"/>
              <a:t> </a:t>
            </a:r>
            <a:r>
              <a:rPr lang="en-US" dirty="0" err="1" smtClean="0"/>
              <a:t>রাজকীয়</a:t>
            </a:r>
            <a:r>
              <a:rPr lang="en-US" dirty="0" smtClean="0"/>
              <a:t> </a:t>
            </a:r>
            <a:r>
              <a:rPr lang="en-US" dirty="0" err="1" smtClean="0"/>
              <a:t>লাইব্রেরি</a:t>
            </a:r>
            <a:r>
              <a:rPr lang="en-US" dirty="0" smtClean="0"/>
              <a:t> </a:t>
            </a:r>
            <a:r>
              <a:rPr lang="en-US" dirty="0" err="1" smtClean="0"/>
              <a:t>রাখতেন</a:t>
            </a:r>
            <a:r>
              <a:rPr lang="en-US" dirty="0" smtClean="0"/>
              <a:t>।</a:t>
            </a:r>
          </a:p>
        </p:txBody>
      </p:sp>
      <p:sp>
        <p:nvSpPr>
          <p:cNvPr id="5" name="Rectangle 4"/>
          <p:cNvSpPr/>
          <p:nvPr/>
        </p:nvSpPr>
        <p:spPr>
          <a:xfrm>
            <a:off x="3657600" y="3124200"/>
            <a:ext cx="5029200" cy="16764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ক্ষমাশীল</a:t>
            </a:r>
            <a:r>
              <a:rPr lang="en-US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মনন</a:t>
            </a:r>
            <a:endParaRPr lang="en-US" dirty="0" smtClean="0">
              <a:solidFill>
                <a:schemeClr val="tx2">
                  <a:lumMod val="40000"/>
                  <a:lumOff val="60000"/>
                </a:schemeClr>
              </a:solidFill>
            </a:endParaRPr>
          </a:p>
          <a:p>
            <a:pPr algn="just"/>
            <a:r>
              <a:rPr lang="en-US" dirty="0" err="1" smtClean="0"/>
              <a:t>চরিত্রগতভাবে</a:t>
            </a:r>
            <a:r>
              <a:rPr lang="en-US" dirty="0" smtClean="0"/>
              <a:t> </a:t>
            </a:r>
            <a:r>
              <a:rPr lang="en-US" dirty="0" err="1" smtClean="0"/>
              <a:t>তিনি</a:t>
            </a:r>
            <a:r>
              <a:rPr lang="en-US" dirty="0" smtClean="0"/>
              <a:t> </a:t>
            </a:r>
            <a:r>
              <a:rPr lang="en-US" dirty="0" err="1" smtClean="0"/>
              <a:t>অত্যন্ত</a:t>
            </a:r>
            <a:r>
              <a:rPr lang="en-US" dirty="0" smtClean="0"/>
              <a:t> </a:t>
            </a:r>
            <a:r>
              <a:rPr lang="en-US" dirty="0" err="1" smtClean="0"/>
              <a:t>ভদ্র</a:t>
            </a:r>
            <a:r>
              <a:rPr lang="en-US" dirty="0" smtClean="0"/>
              <a:t> ও </a:t>
            </a:r>
            <a:r>
              <a:rPr lang="en-US" dirty="0" err="1" smtClean="0"/>
              <a:t>দয়ালু</a:t>
            </a:r>
            <a:r>
              <a:rPr lang="en-US" dirty="0" smtClean="0"/>
              <a:t> </a:t>
            </a:r>
            <a:r>
              <a:rPr lang="en-US" dirty="0" err="1" smtClean="0"/>
              <a:t>ছিলেন</a:t>
            </a:r>
            <a:r>
              <a:rPr lang="en-US" dirty="0" smtClean="0"/>
              <a:t>।</a:t>
            </a:r>
          </a:p>
          <a:p>
            <a:pPr algn="just"/>
            <a:r>
              <a:rPr lang="en-US" dirty="0" err="1" smtClean="0"/>
              <a:t>তাঁর</a:t>
            </a:r>
            <a:r>
              <a:rPr lang="en-US" dirty="0" smtClean="0"/>
              <a:t> </a:t>
            </a:r>
            <a:r>
              <a:rPr lang="en-US" dirty="0" err="1" smtClean="0"/>
              <a:t>ভাইয়েরা</a:t>
            </a:r>
            <a:r>
              <a:rPr lang="en-US" dirty="0" smtClean="0"/>
              <a:t> </a:t>
            </a:r>
            <a:r>
              <a:rPr lang="en-US" dirty="0" err="1" smtClean="0"/>
              <a:t>রাষ্ট্রদ্রোহী</a:t>
            </a:r>
            <a:r>
              <a:rPr lang="en-US" dirty="0" smtClean="0"/>
              <a:t> </a:t>
            </a:r>
            <a:r>
              <a:rPr lang="en-US" dirty="0" err="1" smtClean="0"/>
              <a:t>অপরাধ</a:t>
            </a:r>
            <a:r>
              <a:rPr lang="en-US" dirty="0" smtClean="0"/>
              <a:t> </a:t>
            </a:r>
            <a:r>
              <a:rPr lang="en-US" dirty="0" err="1" smtClean="0"/>
              <a:t>করলে</a:t>
            </a:r>
            <a:r>
              <a:rPr lang="en-US" dirty="0" smtClean="0"/>
              <a:t> ও </a:t>
            </a:r>
            <a:r>
              <a:rPr lang="en-US" dirty="0" err="1" smtClean="0"/>
              <a:t>তিনি</a:t>
            </a:r>
            <a:r>
              <a:rPr lang="en-US" dirty="0" smtClean="0"/>
              <a:t> </a:t>
            </a:r>
            <a:r>
              <a:rPr lang="en-US" dirty="0" err="1" smtClean="0"/>
              <a:t>প্রতিবারই</a:t>
            </a:r>
            <a:r>
              <a:rPr lang="en-US" dirty="0" smtClean="0"/>
              <a:t> </a:t>
            </a:r>
            <a:r>
              <a:rPr lang="en-US" dirty="0" err="1" smtClean="0"/>
              <a:t>তাঁদের</a:t>
            </a:r>
            <a:r>
              <a:rPr lang="en-US" dirty="0" smtClean="0"/>
              <a:t> </a:t>
            </a:r>
            <a:r>
              <a:rPr lang="en-US" dirty="0" err="1" smtClean="0"/>
              <a:t>ক্ষমা</a:t>
            </a:r>
            <a:r>
              <a:rPr lang="en-US" dirty="0" smtClean="0"/>
              <a:t> </a:t>
            </a:r>
            <a:r>
              <a:rPr lang="en-US" dirty="0" err="1" smtClean="0"/>
              <a:t>করে</a:t>
            </a:r>
            <a:r>
              <a:rPr lang="en-US" dirty="0" smtClean="0"/>
              <a:t> </a:t>
            </a:r>
            <a:r>
              <a:rPr lang="en-US" dirty="0" err="1" smtClean="0"/>
              <a:t>দেন</a:t>
            </a:r>
            <a:r>
              <a:rPr lang="en-US" dirty="0" smtClean="0"/>
              <a:t>। </a:t>
            </a:r>
            <a:r>
              <a:rPr lang="en-US" dirty="0" err="1" smtClean="0"/>
              <a:t>যা</a:t>
            </a:r>
            <a:r>
              <a:rPr lang="en-US" dirty="0" smtClean="0"/>
              <a:t> </a:t>
            </a:r>
            <a:r>
              <a:rPr lang="en-US" dirty="0" err="1" smtClean="0"/>
              <a:t>ইতিহাসে</a:t>
            </a:r>
            <a:r>
              <a:rPr lang="en-US" dirty="0" smtClean="0"/>
              <a:t> </a:t>
            </a:r>
            <a:r>
              <a:rPr lang="en-US" dirty="0" err="1" smtClean="0"/>
              <a:t>অনন্য</a:t>
            </a:r>
            <a:r>
              <a:rPr lang="en-US" dirty="0" smtClean="0"/>
              <a:t> ও </a:t>
            </a:r>
            <a:r>
              <a:rPr lang="en-US" dirty="0" err="1" smtClean="0"/>
              <a:t>বিরল</a:t>
            </a:r>
            <a:r>
              <a:rPr lang="en-US" dirty="0" smtClean="0"/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3684582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rizontal Scroll 1"/>
          <p:cNvSpPr/>
          <p:nvPr/>
        </p:nvSpPr>
        <p:spPr>
          <a:xfrm>
            <a:off x="762000" y="228600"/>
            <a:ext cx="7696200" cy="1143000"/>
          </a:xfrm>
          <a:prstGeom prst="horizontalScroll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 smtClean="0"/>
              <a:t>মৃত্যু</a:t>
            </a:r>
            <a:r>
              <a:rPr lang="en-US" sz="3200" dirty="0" smtClean="0"/>
              <a:t> ও </a:t>
            </a:r>
            <a:r>
              <a:rPr lang="en-US" sz="3200" dirty="0" err="1" smtClean="0"/>
              <a:t>রাজকীয়</a:t>
            </a:r>
            <a:r>
              <a:rPr lang="en-US" sz="3200" dirty="0" smtClean="0"/>
              <a:t> </a:t>
            </a:r>
            <a:r>
              <a:rPr lang="en-US" sz="3200" dirty="0" err="1" smtClean="0"/>
              <a:t>স্মৃতি</a:t>
            </a:r>
            <a:endParaRPr lang="en-US" sz="3200" dirty="0"/>
          </a:p>
        </p:txBody>
      </p:sp>
      <p:sp>
        <p:nvSpPr>
          <p:cNvPr id="3" name="Rectangle 2"/>
          <p:cNvSpPr/>
          <p:nvPr/>
        </p:nvSpPr>
        <p:spPr>
          <a:xfrm>
            <a:off x="762000" y="1981200"/>
            <a:ext cx="7772400" cy="40386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solidFill>
                  <a:srgbClr val="002060"/>
                </a:solidFill>
              </a:rPr>
              <a:t>লাইব্রেরির</a:t>
            </a:r>
            <a:r>
              <a:rPr lang="en-US" sz="3200" dirty="0" smtClean="0">
                <a:solidFill>
                  <a:srgbClr val="002060"/>
                </a:solidFill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</a:rPr>
              <a:t>সিঁড়িতে</a:t>
            </a:r>
            <a:r>
              <a:rPr lang="en-US" sz="3200" dirty="0" smtClean="0">
                <a:solidFill>
                  <a:srgbClr val="002060"/>
                </a:solidFill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</a:rPr>
              <a:t>ট্র্যাজেডি</a:t>
            </a:r>
            <a:endParaRPr lang="en-US" sz="3200" dirty="0" smtClean="0">
              <a:solidFill>
                <a:srgbClr val="002060"/>
              </a:solidFill>
            </a:endParaRPr>
          </a:p>
          <a:p>
            <a:pPr algn="ctr"/>
            <a:endParaRPr lang="en-US" dirty="0" smtClean="0"/>
          </a:p>
          <a:p>
            <a:pPr algn="just"/>
            <a:r>
              <a:rPr lang="en-US" dirty="0" smtClean="0"/>
              <a:t>১৫৫৬ </a:t>
            </a:r>
            <a:r>
              <a:rPr lang="en-US" dirty="0" err="1" smtClean="0"/>
              <a:t>সালের</a:t>
            </a:r>
            <a:r>
              <a:rPr lang="en-US" dirty="0" smtClean="0"/>
              <a:t> </a:t>
            </a:r>
            <a:r>
              <a:rPr lang="en-US" dirty="0" err="1" smtClean="0"/>
              <a:t>জানুয়ারিতে</a:t>
            </a:r>
            <a:r>
              <a:rPr lang="en-US" dirty="0" smtClean="0"/>
              <a:t> </a:t>
            </a:r>
            <a:r>
              <a:rPr lang="en-US" dirty="0" err="1" smtClean="0"/>
              <a:t>দিল্লির</a:t>
            </a:r>
            <a:r>
              <a:rPr lang="en-US" dirty="0" smtClean="0"/>
              <a:t> </a:t>
            </a:r>
            <a:r>
              <a:rPr lang="en-US" dirty="0" err="1" smtClean="0"/>
              <a:t>নবনির্মিত</a:t>
            </a:r>
            <a:r>
              <a:rPr lang="en-US" dirty="0" smtClean="0"/>
              <a:t> </a:t>
            </a:r>
            <a:r>
              <a:rPr lang="en-US" dirty="0" err="1" smtClean="0"/>
              <a:t>শেরমন্ডল</a:t>
            </a:r>
            <a:r>
              <a:rPr lang="en-US" dirty="0" smtClean="0"/>
              <a:t> </a:t>
            </a:r>
            <a:r>
              <a:rPr lang="en-US" dirty="0" err="1" smtClean="0"/>
              <a:t>লাইব্রেরির</a:t>
            </a:r>
            <a:r>
              <a:rPr lang="en-US" dirty="0" smtClean="0"/>
              <a:t> </a:t>
            </a:r>
            <a:r>
              <a:rPr lang="en-US" dirty="0" err="1" smtClean="0"/>
              <a:t>ছাদ</a:t>
            </a:r>
            <a:r>
              <a:rPr lang="en-US" dirty="0" smtClean="0"/>
              <a:t> </a:t>
            </a:r>
            <a:r>
              <a:rPr lang="en-US" dirty="0" err="1" smtClean="0"/>
              <a:t>থেকে</a:t>
            </a:r>
            <a:r>
              <a:rPr lang="en-US" dirty="0" smtClean="0"/>
              <a:t> </a:t>
            </a:r>
            <a:r>
              <a:rPr lang="en-US" dirty="0" err="1" smtClean="0"/>
              <a:t>নামার</a:t>
            </a:r>
            <a:r>
              <a:rPr lang="en-US" dirty="0" smtClean="0"/>
              <a:t> </a:t>
            </a:r>
            <a:r>
              <a:rPr lang="en-US" dirty="0" err="1" smtClean="0"/>
              <a:t>সময়</a:t>
            </a:r>
            <a:r>
              <a:rPr lang="en-US" dirty="0" smtClean="0"/>
              <a:t> </a:t>
            </a:r>
            <a:r>
              <a:rPr lang="en-US" dirty="0" err="1" smtClean="0"/>
              <a:t>হঠা</a:t>
            </a:r>
            <a:r>
              <a:rPr lang="en-US" dirty="0" smtClean="0"/>
              <a:t>ৎ </a:t>
            </a:r>
            <a:r>
              <a:rPr lang="en-US" dirty="0" err="1" smtClean="0"/>
              <a:t>মাগরিবের</a:t>
            </a:r>
            <a:r>
              <a:rPr lang="en-US" dirty="0" smtClean="0"/>
              <a:t> </a:t>
            </a:r>
            <a:r>
              <a:rPr lang="en-US" dirty="0" err="1" smtClean="0"/>
              <a:t>আজান</a:t>
            </a:r>
            <a:r>
              <a:rPr lang="en-US" dirty="0" smtClean="0"/>
              <a:t> </a:t>
            </a:r>
            <a:r>
              <a:rPr lang="en-US" dirty="0" err="1" smtClean="0"/>
              <a:t>শুনতে</a:t>
            </a:r>
            <a:r>
              <a:rPr lang="en-US" dirty="0" smtClean="0"/>
              <a:t> </a:t>
            </a:r>
            <a:r>
              <a:rPr lang="en-US" dirty="0" err="1" smtClean="0"/>
              <a:t>পেয়ে</a:t>
            </a:r>
            <a:r>
              <a:rPr lang="en-US" dirty="0" smtClean="0"/>
              <a:t> </a:t>
            </a:r>
            <a:r>
              <a:rPr lang="en-US" dirty="0" err="1" smtClean="0"/>
              <a:t>তিনি</a:t>
            </a:r>
            <a:r>
              <a:rPr lang="en-US" dirty="0" smtClean="0"/>
              <a:t> </a:t>
            </a:r>
            <a:r>
              <a:rPr lang="en-US" dirty="0" err="1" smtClean="0"/>
              <a:t>দ্রুত</a:t>
            </a:r>
            <a:r>
              <a:rPr lang="en-US" dirty="0" smtClean="0"/>
              <a:t> </a:t>
            </a:r>
            <a:r>
              <a:rPr lang="en-US" dirty="0" err="1" smtClean="0"/>
              <a:t>সিঁড়ি</a:t>
            </a:r>
            <a:r>
              <a:rPr lang="en-US" dirty="0" smtClean="0"/>
              <a:t> </a:t>
            </a:r>
            <a:r>
              <a:rPr lang="en-US" dirty="0" err="1" smtClean="0"/>
              <a:t>দিয়ে</a:t>
            </a:r>
            <a:r>
              <a:rPr lang="en-US" dirty="0" smtClean="0"/>
              <a:t> </a:t>
            </a:r>
            <a:r>
              <a:rPr lang="en-US" dirty="0" err="1" smtClean="0"/>
              <a:t>নামতে</a:t>
            </a:r>
            <a:r>
              <a:rPr lang="en-US" dirty="0" smtClean="0"/>
              <a:t> </a:t>
            </a:r>
            <a:r>
              <a:rPr lang="en-US" dirty="0" err="1" smtClean="0"/>
              <a:t>যান</a:t>
            </a:r>
            <a:r>
              <a:rPr lang="en-US" dirty="0" smtClean="0"/>
              <a:t>। </a:t>
            </a:r>
            <a:r>
              <a:rPr lang="en-US" dirty="0" err="1" smtClean="0"/>
              <a:t>এতে</a:t>
            </a:r>
            <a:r>
              <a:rPr lang="en-US" dirty="0" smtClean="0"/>
              <a:t> </a:t>
            </a:r>
            <a:r>
              <a:rPr lang="en-US" dirty="0" err="1" smtClean="0"/>
              <a:t>তাঁর</a:t>
            </a:r>
            <a:r>
              <a:rPr lang="en-US" dirty="0" smtClean="0"/>
              <a:t> </a:t>
            </a:r>
            <a:r>
              <a:rPr lang="en-US" dirty="0" err="1" smtClean="0"/>
              <a:t>পা</a:t>
            </a:r>
            <a:r>
              <a:rPr lang="en-US" dirty="0" smtClean="0"/>
              <a:t> </a:t>
            </a:r>
            <a:r>
              <a:rPr lang="en-US" dirty="0" err="1" smtClean="0"/>
              <a:t>পিছলে</a:t>
            </a:r>
            <a:r>
              <a:rPr lang="en-US" dirty="0" smtClean="0"/>
              <a:t> </a:t>
            </a:r>
            <a:r>
              <a:rPr lang="en-US" dirty="0" err="1" smtClean="0"/>
              <a:t>যায়</a:t>
            </a:r>
            <a:r>
              <a:rPr lang="en-US" dirty="0" smtClean="0"/>
              <a:t> </a:t>
            </a:r>
            <a:r>
              <a:rPr lang="en-US" dirty="0" err="1" smtClean="0"/>
              <a:t>এবং</a:t>
            </a:r>
            <a:r>
              <a:rPr lang="en-US" dirty="0" smtClean="0"/>
              <a:t> </a:t>
            </a:r>
            <a:r>
              <a:rPr lang="en-US" dirty="0" err="1" smtClean="0"/>
              <a:t>সিঁড়ি</a:t>
            </a:r>
            <a:r>
              <a:rPr lang="en-US" dirty="0" smtClean="0"/>
              <a:t> </a:t>
            </a:r>
            <a:r>
              <a:rPr lang="en-US" dirty="0" err="1" smtClean="0"/>
              <a:t>থেকে</a:t>
            </a:r>
            <a:r>
              <a:rPr lang="en-US" dirty="0" smtClean="0"/>
              <a:t> </a:t>
            </a:r>
            <a:r>
              <a:rPr lang="en-US" dirty="0" err="1" smtClean="0"/>
              <a:t>সজোরে</a:t>
            </a:r>
            <a:r>
              <a:rPr lang="en-US" dirty="0" smtClean="0"/>
              <a:t> </a:t>
            </a:r>
            <a:r>
              <a:rPr lang="en-US" dirty="0" err="1" smtClean="0"/>
              <a:t>পড়ে</a:t>
            </a:r>
            <a:r>
              <a:rPr lang="en-US" dirty="0" smtClean="0"/>
              <a:t> </a:t>
            </a:r>
            <a:r>
              <a:rPr lang="en-US" dirty="0" err="1" smtClean="0"/>
              <a:t>গিয়ে</a:t>
            </a:r>
            <a:r>
              <a:rPr lang="en-US" dirty="0" smtClean="0"/>
              <a:t> </a:t>
            </a:r>
            <a:r>
              <a:rPr lang="en-US" dirty="0" err="1" smtClean="0"/>
              <a:t>মাথায়</a:t>
            </a:r>
            <a:r>
              <a:rPr lang="en-US" dirty="0" smtClean="0"/>
              <a:t> </a:t>
            </a:r>
            <a:r>
              <a:rPr lang="en-US" dirty="0" err="1" smtClean="0"/>
              <a:t>গুরুতর</a:t>
            </a:r>
            <a:r>
              <a:rPr lang="en-US" dirty="0" smtClean="0"/>
              <a:t> </a:t>
            </a:r>
            <a:r>
              <a:rPr lang="en-US" dirty="0" err="1" smtClean="0"/>
              <a:t>আঘাত</a:t>
            </a:r>
            <a:r>
              <a:rPr lang="en-US" dirty="0" smtClean="0"/>
              <a:t> </a:t>
            </a:r>
            <a:r>
              <a:rPr lang="en-US" dirty="0" err="1" smtClean="0"/>
              <a:t>পান</a:t>
            </a:r>
            <a:r>
              <a:rPr lang="en-US" dirty="0" smtClean="0"/>
              <a:t>। </a:t>
            </a:r>
            <a:r>
              <a:rPr lang="en-US" dirty="0" err="1" smtClean="0"/>
              <a:t>এই</a:t>
            </a:r>
            <a:r>
              <a:rPr lang="en-US" dirty="0" smtClean="0"/>
              <a:t> </a:t>
            </a:r>
            <a:r>
              <a:rPr lang="en-US" dirty="0" err="1" smtClean="0"/>
              <a:t>আকস্মিক</a:t>
            </a:r>
            <a:r>
              <a:rPr lang="en-US" dirty="0" smtClean="0"/>
              <a:t> ও </a:t>
            </a:r>
            <a:r>
              <a:rPr lang="en-US" dirty="0" err="1" smtClean="0"/>
              <a:t>দু:খজনক</a:t>
            </a:r>
            <a:r>
              <a:rPr lang="en-US" dirty="0" smtClean="0"/>
              <a:t> </a:t>
            </a:r>
            <a:r>
              <a:rPr lang="en-US" dirty="0" err="1" smtClean="0"/>
              <a:t>দুঘটনায়</a:t>
            </a:r>
            <a:r>
              <a:rPr lang="en-US" dirty="0" smtClean="0"/>
              <a:t> </a:t>
            </a:r>
            <a:r>
              <a:rPr lang="en-US" dirty="0" err="1" smtClean="0"/>
              <a:t>তিনি</a:t>
            </a:r>
            <a:r>
              <a:rPr lang="en-US" dirty="0" smtClean="0"/>
              <a:t> </a:t>
            </a:r>
            <a:r>
              <a:rPr lang="en-US" dirty="0" err="1" smtClean="0"/>
              <a:t>মাত্র</a:t>
            </a:r>
            <a:r>
              <a:rPr lang="en-US" dirty="0" smtClean="0"/>
              <a:t> ৪৭ </a:t>
            </a:r>
            <a:r>
              <a:rPr lang="en-US" dirty="0" err="1" smtClean="0"/>
              <a:t>বছর</a:t>
            </a:r>
            <a:r>
              <a:rPr lang="en-US" dirty="0" smtClean="0"/>
              <a:t> </a:t>
            </a:r>
            <a:r>
              <a:rPr lang="en-US" dirty="0" err="1" smtClean="0"/>
              <a:t>বয়সে</a:t>
            </a:r>
            <a:r>
              <a:rPr lang="en-US" dirty="0" smtClean="0"/>
              <a:t> </a:t>
            </a:r>
            <a:r>
              <a:rPr lang="en-US" dirty="0" err="1" smtClean="0"/>
              <a:t>মৃত্যুবরণ</a:t>
            </a:r>
            <a:r>
              <a:rPr lang="en-US" dirty="0" smtClean="0"/>
              <a:t> </a:t>
            </a:r>
            <a:r>
              <a:rPr lang="en-US" dirty="0" err="1" smtClean="0"/>
              <a:t>করেন</a:t>
            </a:r>
            <a:r>
              <a:rPr lang="en-US" dirty="0" smtClean="0"/>
              <a:t>।</a:t>
            </a:r>
          </a:p>
          <a:p>
            <a:pPr algn="ctr"/>
            <a:endParaRPr lang="en-US" dirty="0"/>
          </a:p>
          <a:p>
            <a:pPr algn="just"/>
            <a:r>
              <a:rPr lang="en-US" dirty="0" err="1" smtClean="0"/>
              <a:t>তাঁর</a:t>
            </a:r>
            <a:r>
              <a:rPr lang="en-US" dirty="0" smtClean="0"/>
              <a:t> </a:t>
            </a:r>
            <a:r>
              <a:rPr lang="en-US" dirty="0" err="1" smtClean="0"/>
              <a:t>মৃত্যুর</a:t>
            </a:r>
            <a:r>
              <a:rPr lang="en-US" dirty="0" smtClean="0"/>
              <a:t> </a:t>
            </a:r>
            <a:r>
              <a:rPr lang="en-US" dirty="0" err="1" smtClean="0"/>
              <a:t>পর</a:t>
            </a:r>
            <a:r>
              <a:rPr lang="en-US" dirty="0" smtClean="0"/>
              <a:t> </a:t>
            </a:r>
            <a:r>
              <a:rPr lang="en-US" dirty="0" err="1" smtClean="0"/>
              <a:t>তাঁর</a:t>
            </a:r>
            <a:r>
              <a:rPr lang="en-US" dirty="0" smtClean="0"/>
              <a:t> </a:t>
            </a:r>
            <a:r>
              <a:rPr lang="en-US" dirty="0" err="1" smtClean="0"/>
              <a:t>প্রিয়</a:t>
            </a:r>
            <a:r>
              <a:rPr lang="en-US" dirty="0" smtClean="0"/>
              <a:t> </a:t>
            </a:r>
            <a:r>
              <a:rPr lang="en-US" dirty="0" err="1" smtClean="0"/>
              <a:t>প্রথমা</a:t>
            </a:r>
            <a:r>
              <a:rPr lang="en-US" dirty="0" smtClean="0"/>
              <a:t> </a:t>
            </a:r>
            <a:r>
              <a:rPr lang="en-US" dirty="0" err="1" smtClean="0"/>
              <a:t>স্ত্রী</a:t>
            </a:r>
            <a:r>
              <a:rPr lang="en-US" dirty="0" smtClean="0"/>
              <a:t> </a:t>
            </a:r>
            <a:r>
              <a:rPr lang="en-US" dirty="0" err="1" smtClean="0"/>
              <a:t>হাজী</a:t>
            </a:r>
            <a:r>
              <a:rPr lang="en-US" dirty="0" smtClean="0"/>
              <a:t> </a:t>
            </a:r>
            <a:r>
              <a:rPr lang="en-US" dirty="0" err="1" smtClean="0"/>
              <a:t>বেগম</a:t>
            </a:r>
            <a:r>
              <a:rPr lang="en-US" dirty="0" smtClean="0"/>
              <a:t> </a:t>
            </a:r>
            <a:r>
              <a:rPr lang="en-US" dirty="0" err="1" smtClean="0"/>
              <a:t>দিল্লিতে</a:t>
            </a:r>
            <a:r>
              <a:rPr lang="en-US" dirty="0" smtClean="0"/>
              <a:t> </a:t>
            </a:r>
            <a:r>
              <a:rPr lang="en-US" dirty="0" err="1" smtClean="0"/>
              <a:t>তাঁর</a:t>
            </a:r>
            <a:r>
              <a:rPr lang="en-US" dirty="0" smtClean="0"/>
              <a:t> </a:t>
            </a:r>
            <a:r>
              <a:rPr lang="en-US" dirty="0" err="1" smtClean="0"/>
              <a:t>স্মরণে</a:t>
            </a:r>
            <a:r>
              <a:rPr lang="en-US" dirty="0" smtClean="0"/>
              <a:t> </a:t>
            </a:r>
            <a:r>
              <a:rPr lang="en-US" dirty="0" err="1" smtClean="0"/>
              <a:t>এক</a:t>
            </a:r>
            <a:r>
              <a:rPr lang="en-US" dirty="0" smtClean="0"/>
              <a:t>  ‍</a:t>
            </a:r>
            <a:r>
              <a:rPr lang="en-US" dirty="0" err="1" smtClean="0"/>
              <a:t>দৃষ্টিনন্দন</a:t>
            </a:r>
            <a:r>
              <a:rPr lang="en-US" dirty="0" smtClean="0"/>
              <a:t> ও </a:t>
            </a:r>
            <a:r>
              <a:rPr lang="en-US" dirty="0" err="1" smtClean="0"/>
              <a:t>রাজকীয়</a:t>
            </a:r>
            <a:r>
              <a:rPr lang="en-US" dirty="0" smtClean="0"/>
              <a:t> </a:t>
            </a:r>
            <a:r>
              <a:rPr lang="en-US" dirty="0" err="1" smtClean="0"/>
              <a:t>সমাধি</a:t>
            </a:r>
            <a:r>
              <a:rPr lang="en-US" dirty="0" smtClean="0"/>
              <a:t> </a:t>
            </a:r>
            <a:r>
              <a:rPr lang="en-US" dirty="0" err="1" smtClean="0"/>
              <a:t>সৌধ</a:t>
            </a:r>
            <a:r>
              <a:rPr lang="en-US" dirty="0" smtClean="0"/>
              <a:t> </a:t>
            </a:r>
            <a:r>
              <a:rPr lang="en-US" dirty="0" err="1" smtClean="0"/>
              <a:t>নির্মাণ</a:t>
            </a:r>
            <a:r>
              <a:rPr lang="en-US" dirty="0" smtClean="0"/>
              <a:t> </a:t>
            </a:r>
            <a:r>
              <a:rPr lang="en-US" dirty="0" err="1" smtClean="0"/>
              <a:t>করেন</a:t>
            </a:r>
            <a:r>
              <a:rPr lang="en-US" dirty="0" smtClean="0"/>
              <a:t>। </a:t>
            </a:r>
            <a:r>
              <a:rPr lang="en-US" dirty="0" err="1" smtClean="0"/>
              <a:t>মোগল</a:t>
            </a:r>
            <a:r>
              <a:rPr lang="en-US" dirty="0" smtClean="0"/>
              <a:t> </a:t>
            </a:r>
            <a:r>
              <a:rPr lang="en-US" dirty="0" err="1" smtClean="0"/>
              <a:t>লাল</a:t>
            </a:r>
            <a:r>
              <a:rPr lang="en-US" dirty="0" smtClean="0"/>
              <a:t> </a:t>
            </a:r>
            <a:r>
              <a:rPr lang="en-US" dirty="0" err="1" smtClean="0"/>
              <a:t>বেলেপাথরের</a:t>
            </a:r>
            <a:r>
              <a:rPr lang="en-US" dirty="0" smtClean="0"/>
              <a:t> </a:t>
            </a:r>
            <a:r>
              <a:rPr lang="en-US" dirty="0" err="1" smtClean="0"/>
              <a:t>অসাধারণ</a:t>
            </a:r>
            <a:r>
              <a:rPr lang="en-US" dirty="0" smtClean="0"/>
              <a:t> </a:t>
            </a:r>
            <a:r>
              <a:rPr lang="en-US" dirty="0" err="1" smtClean="0"/>
              <a:t>কারুকাজে</a:t>
            </a:r>
            <a:r>
              <a:rPr lang="en-US" dirty="0" smtClean="0"/>
              <a:t> </a:t>
            </a:r>
            <a:r>
              <a:rPr lang="en-US" dirty="0" err="1" smtClean="0"/>
              <a:t>গড়া</a:t>
            </a:r>
            <a:r>
              <a:rPr lang="en-US" dirty="0" smtClean="0"/>
              <a:t> </a:t>
            </a:r>
            <a:r>
              <a:rPr lang="en-US" dirty="0" err="1" smtClean="0"/>
              <a:t>এই</a:t>
            </a:r>
            <a:r>
              <a:rPr lang="en-US" dirty="0" smtClean="0"/>
              <a:t> </a:t>
            </a:r>
            <a:r>
              <a:rPr lang="en-US" dirty="0" err="1" smtClean="0"/>
              <a:t>হুমায়ুনের</a:t>
            </a:r>
            <a:r>
              <a:rPr lang="en-US" dirty="0" smtClean="0"/>
              <a:t> </a:t>
            </a:r>
            <a:r>
              <a:rPr lang="en-US" dirty="0" err="1" smtClean="0"/>
              <a:t>সমাধি</a:t>
            </a:r>
            <a:r>
              <a:rPr lang="en-US" dirty="0" smtClean="0"/>
              <a:t> </a:t>
            </a:r>
            <a:r>
              <a:rPr lang="en-US" dirty="0" err="1" smtClean="0"/>
              <a:t>সৌধ</a:t>
            </a:r>
            <a:r>
              <a:rPr lang="en-US" dirty="0" smtClean="0"/>
              <a:t> </a:t>
            </a:r>
            <a:r>
              <a:rPr lang="en-US" dirty="0" err="1" smtClean="0"/>
              <a:t>পরবতীতে</a:t>
            </a:r>
            <a:r>
              <a:rPr lang="en-US" dirty="0" smtClean="0"/>
              <a:t> </a:t>
            </a:r>
            <a:r>
              <a:rPr lang="en-US" dirty="0" err="1" smtClean="0"/>
              <a:t>তাজমহল</a:t>
            </a:r>
            <a:r>
              <a:rPr lang="en-US" dirty="0" smtClean="0"/>
              <a:t> </a:t>
            </a:r>
            <a:r>
              <a:rPr lang="en-US" dirty="0" err="1" smtClean="0"/>
              <a:t>নির্মাণের</a:t>
            </a:r>
            <a:r>
              <a:rPr lang="en-US" dirty="0" smtClean="0"/>
              <a:t> </a:t>
            </a:r>
            <a:r>
              <a:rPr lang="en-US" dirty="0" err="1" smtClean="0"/>
              <a:t>মূল</a:t>
            </a:r>
            <a:r>
              <a:rPr lang="en-US" dirty="0" smtClean="0"/>
              <a:t> </a:t>
            </a:r>
            <a:r>
              <a:rPr lang="en-US" dirty="0" err="1" smtClean="0"/>
              <a:t>স্থাপত্য</a:t>
            </a:r>
            <a:r>
              <a:rPr lang="en-US" dirty="0" smtClean="0"/>
              <a:t> </a:t>
            </a:r>
            <a:r>
              <a:rPr lang="en-US" dirty="0" err="1" smtClean="0"/>
              <a:t>অনুপ্রেরণ</a:t>
            </a:r>
            <a:r>
              <a:rPr lang="en-US" dirty="0" smtClean="0"/>
              <a:t> </a:t>
            </a:r>
            <a:r>
              <a:rPr lang="en-US" dirty="0" err="1" smtClean="0"/>
              <a:t>হিসেবে</a:t>
            </a:r>
            <a:r>
              <a:rPr lang="en-US" dirty="0" smtClean="0"/>
              <a:t> </a:t>
            </a:r>
            <a:r>
              <a:rPr lang="en-US" dirty="0" err="1" smtClean="0"/>
              <a:t>বিবেচিত</a:t>
            </a:r>
            <a:r>
              <a:rPr lang="en-US" dirty="0" smtClean="0"/>
              <a:t> </a:t>
            </a:r>
            <a:r>
              <a:rPr lang="en-US" dirty="0" err="1" smtClean="0"/>
              <a:t>হয়</a:t>
            </a:r>
            <a:r>
              <a:rPr lang="en-US" dirty="0" smtClean="0"/>
              <a:t>।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4582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rizontal Scroll 1"/>
          <p:cNvSpPr/>
          <p:nvPr/>
        </p:nvSpPr>
        <p:spPr>
          <a:xfrm>
            <a:off x="762000" y="228600"/>
            <a:ext cx="7696200" cy="1143000"/>
          </a:xfrm>
          <a:prstGeom prst="horizontalScroll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err="1" smtClean="0"/>
              <a:t>প্রশ্নোত্তর</a:t>
            </a:r>
            <a:r>
              <a:rPr lang="en-US" sz="4400" dirty="0" smtClean="0"/>
              <a:t> </a:t>
            </a:r>
            <a:r>
              <a:rPr lang="en-US" sz="4400" dirty="0" err="1" smtClean="0"/>
              <a:t>পর্ব</a:t>
            </a:r>
            <a:endParaRPr lang="en-US" sz="4400" dirty="0"/>
          </a:p>
        </p:txBody>
      </p:sp>
      <p:sp>
        <p:nvSpPr>
          <p:cNvPr id="3" name="Rectangle 2"/>
          <p:cNvSpPr/>
          <p:nvPr/>
        </p:nvSpPr>
        <p:spPr>
          <a:xfrm>
            <a:off x="789709" y="1905000"/>
            <a:ext cx="7696200" cy="3581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 smtClean="0">
                <a:solidFill>
                  <a:srgbClr val="C00000"/>
                </a:solidFill>
              </a:rPr>
              <a:t>সম্রাট</a:t>
            </a:r>
            <a:r>
              <a:rPr lang="en-US" sz="2000" dirty="0" smtClean="0">
                <a:solidFill>
                  <a:srgbClr val="C00000"/>
                </a:solidFill>
              </a:rPr>
              <a:t> </a:t>
            </a:r>
            <a:r>
              <a:rPr lang="en-US" sz="2000" dirty="0" err="1" smtClean="0">
                <a:solidFill>
                  <a:srgbClr val="C00000"/>
                </a:solidFill>
              </a:rPr>
              <a:t>হুমায়ুনের</a:t>
            </a:r>
            <a:r>
              <a:rPr lang="en-US" sz="2000" dirty="0" smtClean="0">
                <a:solidFill>
                  <a:srgbClr val="C00000"/>
                </a:solidFill>
              </a:rPr>
              <a:t> </a:t>
            </a:r>
            <a:r>
              <a:rPr lang="en-US" sz="2000" dirty="0" err="1" smtClean="0">
                <a:solidFill>
                  <a:srgbClr val="C00000"/>
                </a:solidFill>
              </a:rPr>
              <a:t>জীবন</a:t>
            </a:r>
            <a:r>
              <a:rPr lang="en-US" sz="2000" dirty="0" smtClean="0">
                <a:solidFill>
                  <a:srgbClr val="C00000"/>
                </a:solidFill>
              </a:rPr>
              <a:t>, </a:t>
            </a:r>
            <a:r>
              <a:rPr lang="en-US" sz="2000" dirty="0" err="1" smtClean="0">
                <a:solidFill>
                  <a:srgbClr val="C00000"/>
                </a:solidFill>
              </a:rPr>
              <a:t>মোগল</a:t>
            </a:r>
            <a:r>
              <a:rPr lang="en-US" sz="2000" dirty="0" smtClean="0">
                <a:solidFill>
                  <a:srgbClr val="C00000"/>
                </a:solidFill>
              </a:rPr>
              <a:t> </a:t>
            </a:r>
            <a:r>
              <a:rPr lang="en-US" sz="2000" dirty="0" err="1" smtClean="0">
                <a:solidFill>
                  <a:srgbClr val="C00000"/>
                </a:solidFill>
              </a:rPr>
              <a:t>সাম্রাজ্য</a:t>
            </a:r>
            <a:r>
              <a:rPr lang="en-US" sz="2000" dirty="0" smtClean="0">
                <a:solidFill>
                  <a:srgbClr val="C00000"/>
                </a:solidFill>
              </a:rPr>
              <a:t> </a:t>
            </a:r>
            <a:r>
              <a:rPr lang="en-US" sz="2000" dirty="0" err="1" smtClean="0">
                <a:solidFill>
                  <a:srgbClr val="C00000"/>
                </a:solidFill>
              </a:rPr>
              <a:t>বা</a:t>
            </a:r>
            <a:r>
              <a:rPr lang="en-US" sz="2000" dirty="0" smtClean="0">
                <a:solidFill>
                  <a:srgbClr val="C00000"/>
                </a:solidFill>
              </a:rPr>
              <a:t> </a:t>
            </a:r>
            <a:r>
              <a:rPr lang="en-US" sz="2000" dirty="0" err="1" smtClean="0">
                <a:solidFill>
                  <a:srgbClr val="C00000"/>
                </a:solidFill>
              </a:rPr>
              <a:t>ঐতিহাসিক</a:t>
            </a:r>
            <a:r>
              <a:rPr lang="en-US" sz="2000" dirty="0" smtClean="0">
                <a:solidFill>
                  <a:srgbClr val="C00000"/>
                </a:solidFill>
              </a:rPr>
              <a:t> </a:t>
            </a:r>
            <a:r>
              <a:rPr lang="en-US" sz="2000" dirty="0" err="1" smtClean="0">
                <a:solidFill>
                  <a:srgbClr val="C00000"/>
                </a:solidFill>
              </a:rPr>
              <a:t>প্রেক্ষাপট</a:t>
            </a:r>
            <a:r>
              <a:rPr lang="en-US" sz="2000" dirty="0" smtClean="0">
                <a:solidFill>
                  <a:srgbClr val="C00000"/>
                </a:solidFill>
              </a:rPr>
              <a:t> </a:t>
            </a:r>
            <a:r>
              <a:rPr lang="en-US" sz="2000" dirty="0" err="1" smtClean="0">
                <a:solidFill>
                  <a:srgbClr val="C00000"/>
                </a:solidFill>
              </a:rPr>
              <a:t>সম্পর্কে</a:t>
            </a:r>
            <a:r>
              <a:rPr lang="en-US" sz="2000" dirty="0" smtClean="0">
                <a:solidFill>
                  <a:srgbClr val="C00000"/>
                </a:solidFill>
              </a:rPr>
              <a:t> </a:t>
            </a:r>
            <a:r>
              <a:rPr lang="en-US" sz="2000" dirty="0" err="1" smtClean="0">
                <a:solidFill>
                  <a:srgbClr val="C00000"/>
                </a:solidFill>
              </a:rPr>
              <a:t>আপনার</a:t>
            </a:r>
            <a:r>
              <a:rPr lang="en-US" sz="2000" dirty="0" smtClean="0">
                <a:solidFill>
                  <a:srgbClr val="C00000"/>
                </a:solidFill>
              </a:rPr>
              <a:t> </a:t>
            </a:r>
            <a:r>
              <a:rPr lang="en-US" sz="2000" dirty="0" err="1" smtClean="0">
                <a:solidFill>
                  <a:srgbClr val="C00000"/>
                </a:solidFill>
              </a:rPr>
              <a:t>কোনো</a:t>
            </a:r>
            <a:r>
              <a:rPr lang="en-US" sz="2000" dirty="0" smtClean="0">
                <a:solidFill>
                  <a:srgbClr val="C00000"/>
                </a:solidFill>
              </a:rPr>
              <a:t> </a:t>
            </a:r>
            <a:r>
              <a:rPr lang="en-US" sz="2000" dirty="0" err="1" smtClean="0">
                <a:solidFill>
                  <a:srgbClr val="C00000"/>
                </a:solidFill>
              </a:rPr>
              <a:t>প্রশ্ন</a:t>
            </a:r>
            <a:r>
              <a:rPr lang="en-US" sz="2000" dirty="0" smtClean="0">
                <a:solidFill>
                  <a:srgbClr val="C00000"/>
                </a:solidFill>
              </a:rPr>
              <a:t> </a:t>
            </a:r>
            <a:r>
              <a:rPr lang="en-US" sz="2000" dirty="0" err="1" smtClean="0">
                <a:solidFill>
                  <a:srgbClr val="C00000"/>
                </a:solidFill>
              </a:rPr>
              <a:t>আছে</a:t>
            </a:r>
            <a:r>
              <a:rPr lang="en-US" sz="2000" dirty="0" smtClean="0">
                <a:solidFill>
                  <a:srgbClr val="C00000"/>
                </a:solidFill>
              </a:rPr>
              <a:t> </a:t>
            </a:r>
            <a:r>
              <a:rPr lang="en-US" sz="2000" dirty="0" err="1" smtClean="0">
                <a:solidFill>
                  <a:srgbClr val="C00000"/>
                </a:solidFill>
              </a:rPr>
              <a:t>কি</a:t>
            </a:r>
            <a:r>
              <a:rPr lang="en-US" sz="2000" dirty="0" smtClean="0">
                <a:solidFill>
                  <a:srgbClr val="C00000"/>
                </a:solidFill>
              </a:rPr>
              <a:t> ?</a:t>
            </a:r>
          </a:p>
          <a:p>
            <a:pPr algn="ctr"/>
            <a:endParaRPr lang="en-US" sz="2800" dirty="0"/>
          </a:p>
          <a:p>
            <a:pPr algn="ctr"/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মোগল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ইতিহাসেরে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এক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অবিস্মরণীয়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অধ্যায়ের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অংশ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হওয়ার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জন্য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আপনাদের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আন্তুরিক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ধন্যবাদ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।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4582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160</TotalTime>
  <Words>800</Words>
  <Application>Microsoft Office PowerPoint</Application>
  <PresentationFormat>On-screen Show (4:3)</PresentationFormat>
  <Paragraphs>72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Mizan</dc:creator>
  <cp:lastModifiedBy>Mizan</cp:lastModifiedBy>
  <cp:revision>26</cp:revision>
  <dcterms:created xsi:type="dcterms:W3CDTF">2026-06-21T02:58:14Z</dcterms:created>
  <dcterms:modified xsi:type="dcterms:W3CDTF">2026-06-21T11:29:01Z</dcterms:modified>
</cp:coreProperties>
</file>