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77" r:id="rId3"/>
    <p:sldId id="265" r:id="rId4"/>
    <p:sldId id="276" r:id="rId5"/>
    <p:sldId id="267" r:id="rId6"/>
    <p:sldId id="268" r:id="rId7"/>
    <p:sldId id="260" r:id="rId8"/>
    <p:sldId id="274" r:id="rId9"/>
    <p:sldId id="275" r:id="rId10"/>
    <p:sldId id="269" r:id="rId11"/>
    <p:sldId id="278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24" autoAdjust="0"/>
    <p:restoredTop sz="94660"/>
  </p:normalViewPr>
  <p:slideViewPr>
    <p:cSldViewPr snapToGrid="0">
      <p:cViewPr>
        <p:scale>
          <a:sx n="71" d="100"/>
          <a:sy n="71" d="100"/>
        </p:scale>
        <p:origin x="-342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ACE44-7EBC-4FD4-903D-62B82758919F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63790-8C45-43B5-BA31-70C77922C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5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88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8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5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2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5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9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0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05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12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086AE-DE13-42C5-9988-E39F0F55128E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3CB7C-A68C-4897-A220-3B2A19198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2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Horizontal Scroll 10"/>
          <p:cNvSpPr/>
          <p:nvPr/>
        </p:nvSpPr>
        <p:spPr>
          <a:xfrm>
            <a:off x="5002306" y="0"/>
            <a:ext cx="7189693" cy="3671047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err="1" smtClean="0">
                <a:solidFill>
                  <a:srgbClr val="FFFF00"/>
                </a:solidFill>
              </a:rPr>
              <a:t>রসায়ন</a:t>
            </a:r>
            <a:r>
              <a:rPr lang="en-US" sz="4800" b="1" dirty="0" smtClean="0">
                <a:solidFill>
                  <a:srgbClr val="FFFF00"/>
                </a:solidFill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</a:rPr>
              <a:t>ক্লাসে</a:t>
            </a:r>
            <a:r>
              <a:rPr lang="en-US" sz="4800" b="1" dirty="0" smtClean="0">
                <a:solidFill>
                  <a:srgbClr val="FFFF00"/>
                </a:solidFill>
              </a:rPr>
              <a:t> </a:t>
            </a:r>
            <a:r>
              <a:rPr lang="bn-IN" sz="4800" b="1" dirty="0" smtClean="0">
                <a:solidFill>
                  <a:srgbClr val="FFFF00"/>
                </a:solidFill>
              </a:rPr>
              <a:t>স্বাগতম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repeatCount="indefinite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760365" cy="861770"/>
          </a:xfrm>
          <a:prstGeom prst="rect">
            <a:avLst/>
          </a:prstGeom>
        </p:spPr>
        <p:txBody>
          <a:bodyPr wrap="non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1662545"/>
            <a:ext cx="3532908" cy="387661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3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1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375853" y="2798175"/>
            <a:ext cx="5816960" cy="707886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দ্বা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দশ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25542" y="3670135"/>
            <a:ext cx="4465749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রসায়ন </a:t>
            </a:r>
            <a:r>
              <a:rPr lang="bn-IN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দ্বিতীয় পত্র</a:t>
            </a:r>
            <a:endParaRPr lang="en-US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1" y="325213"/>
            <a:ext cx="3959571" cy="6067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47619" y="4428083"/>
            <a:ext cx="5021594" cy="95410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ধ্যায়ঃ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২ (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পরিমানগত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 রসায়ন)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05140" cy="68579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538414">
            <a:off x="7931228" y="915368"/>
            <a:ext cx="2921283" cy="15696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</a:p>
          <a:p>
            <a:pPr algn="ctr"/>
            <a:r>
              <a:rPr lang="bn-BD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28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79" y="927847"/>
            <a:ext cx="10489842" cy="5614621"/>
          </a:xfrm>
          <a:prstGeom prst="rect">
            <a:avLst/>
          </a:prstGeom>
          <a:effectLst>
            <a:outerShdw blurRad="152400" dist="114300" dir="18900000" algn="b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90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" y="34119"/>
            <a:ext cx="12170391" cy="68238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95081" y="1327625"/>
            <a:ext cx="10431888" cy="923330"/>
          </a:xfrm>
          <a:prstGeom prst="rect">
            <a:avLst/>
          </a:prstGeom>
          <a:solidFill>
            <a:srgbClr val="0070C0"/>
          </a:solidFill>
          <a:ln w="12700">
            <a:solidFill>
              <a:srgbClr val="0033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আজকের পাঠ</a:t>
            </a:r>
            <a:endParaRPr lang="en-US" sz="5400" dirty="0"/>
          </a:p>
        </p:txBody>
      </p:sp>
      <p:sp>
        <p:nvSpPr>
          <p:cNvPr id="7" name="Diamond 6"/>
          <p:cNvSpPr/>
          <p:nvPr/>
        </p:nvSpPr>
        <p:spPr>
          <a:xfrm>
            <a:off x="2027540" y="3889231"/>
            <a:ext cx="8115305" cy="2433718"/>
          </a:xfrm>
          <a:prstGeom prst="diamond">
            <a:avLst/>
          </a:prstGeom>
          <a:solidFill>
            <a:srgbClr val="6FF53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8" name="Diamond 7"/>
          <p:cNvSpPr/>
          <p:nvPr/>
        </p:nvSpPr>
        <p:spPr>
          <a:xfrm>
            <a:off x="283335" y="2343577"/>
            <a:ext cx="11655380" cy="3091308"/>
          </a:xfrm>
          <a:prstGeom prst="diamond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</a:rPr>
              <a:t>অনুমাপন</a:t>
            </a:r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57496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08" y="34118"/>
            <a:ext cx="12170391" cy="68238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82650" y="228600"/>
            <a:ext cx="8915400" cy="923330"/>
          </a:xfrm>
          <a:prstGeom prst="rect">
            <a:avLst/>
          </a:prstGeom>
          <a:solidFill>
            <a:srgbClr val="00B050"/>
          </a:solidFill>
          <a:ln w="12700">
            <a:solidFill>
              <a:srgbClr val="0033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158" y="1440619"/>
            <a:ext cx="11771290" cy="369332"/>
          </a:xfrm>
          <a:prstGeom prst="rect">
            <a:avLst/>
          </a:prstGeom>
          <a:solidFill>
            <a:srgbClr val="00B0F0"/>
          </a:solidFill>
          <a:ln w="12700">
            <a:solidFill>
              <a:srgbClr val="0033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31445" y="228600"/>
            <a:ext cx="2129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354" y="1835139"/>
            <a:ext cx="11771290" cy="3724096"/>
          </a:xfrm>
          <a:prstGeom prst="rect">
            <a:avLst/>
          </a:prstGeom>
          <a:solidFill>
            <a:srgbClr val="002060"/>
          </a:solidFill>
          <a:ln w="12700">
            <a:solidFill>
              <a:srgbClr val="003300"/>
            </a:solidFill>
          </a:ln>
        </p:spPr>
        <p:txBody>
          <a:bodyPr wrap="square" rtlCol="0">
            <a:spAutoFit/>
          </a:bodyPr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পাঠশেষে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রা...............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অনুমাপনের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 </a:t>
            </a:r>
            <a:r>
              <a:rPr lang="bn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এসিড</a:t>
            </a:r>
            <a:r>
              <a:rPr lang="en-US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2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ক্ষারের</a:t>
            </a:r>
            <a:r>
              <a:rPr lang="en-US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প্রশমন</a:t>
            </a:r>
            <a:r>
              <a:rPr lang="en-US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 ব্যাখ্যা করতে পারবে</a:t>
            </a:r>
            <a:r>
              <a:rPr lang="en-US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এসিড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ক্ষারের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প্রশমন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বিক্রিয়ায়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নির্দেশকের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 </a:t>
            </a:r>
            <a:r>
              <a:rPr lang="bn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72208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1954613" y="1331691"/>
            <a:ext cx="618291" cy="535607"/>
            <a:chOff x="4240850" y="1316974"/>
            <a:chExt cx="618291" cy="535607"/>
          </a:xfrm>
        </p:grpSpPr>
        <p:sp>
          <p:nvSpPr>
            <p:cNvPr id="62" name="TextBox 61"/>
            <p:cNvSpPr txBox="1"/>
            <p:nvPr/>
          </p:nvSpPr>
          <p:spPr>
            <a:xfrm>
              <a:off x="4240850" y="1390916"/>
              <a:ext cx="55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∂ </a:t>
              </a:r>
              <a:r>
                <a:rPr lang="en-US" sz="2400" b="1" dirty="0" smtClean="0"/>
                <a:t>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552369" y="1316974"/>
              <a:ext cx="306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–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773025" y="1352422"/>
            <a:ext cx="618291" cy="535607"/>
            <a:chOff x="4240850" y="1316974"/>
            <a:chExt cx="618291" cy="535607"/>
          </a:xfrm>
        </p:grpSpPr>
        <p:sp>
          <p:nvSpPr>
            <p:cNvPr id="67" name="TextBox 66"/>
            <p:cNvSpPr txBox="1"/>
            <p:nvPr/>
          </p:nvSpPr>
          <p:spPr>
            <a:xfrm>
              <a:off x="4240850" y="1390916"/>
              <a:ext cx="55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∂ </a:t>
              </a:r>
              <a:r>
                <a:rPr lang="en-US" sz="2400" b="1" dirty="0" smtClean="0"/>
                <a:t>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552369" y="1316974"/>
              <a:ext cx="306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–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680384" y="1327323"/>
            <a:ext cx="618291" cy="535607"/>
            <a:chOff x="4240850" y="1316974"/>
            <a:chExt cx="618291" cy="535607"/>
          </a:xfrm>
        </p:grpSpPr>
        <p:sp>
          <p:nvSpPr>
            <p:cNvPr id="70" name="TextBox 69"/>
            <p:cNvSpPr txBox="1"/>
            <p:nvPr/>
          </p:nvSpPr>
          <p:spPr>
            <a:xfrm>
              <a:off x="4240850" y="1390916"/>
              <a:ext cx="55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 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∂ </a:t>
              </a:r>
              <a:r>
                <a:rPr lang="en-US" sz="2400" b="1" dirty="0" smtClean="0"/>
                <a:t>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552369" y="1316974"/>
              <a:ext cx="306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–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383157" y="922096"/>
            <a:ext cx="10567367" cy="138499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অনুমাপন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ঃউপযুক্ত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উপস্থিতিতে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জানা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ঘনমাত্রার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সাহায্যে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অজানা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দ্রবনের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ঘনমাত্রা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নির্নয়ের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পদ্ধতিকে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অনুমাপন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বলে</a:t>
            </a:r>
            <a:r>
              <a:rPr lang="en-US" sz="2800" b="1" dirty="0" smtClean="0"/>
              <a:t>।  </a:t>
            </a:r>
            <a:endParaRPr lang="en-US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383157" y="2608730"/>
            <a:ext cx="10567367" cy="138499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ঃ </a:t>
            </a:r>
            <a:r>
              <a:rPr lang="en-US" sz="2800" b="1" dirty="0" err="1" smtClean="0"/>
              <a:t>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জৈব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যৌগ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অম্লীয়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মাধ্যমে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ধরনের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এবং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ক্ষারীয়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মাধ্যমে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অন্য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ধরনের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প্রদশর্ন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তাকে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বলে</a:t>
            </a:r>
            <a:r>
              <a:rPr lang="en-US" sz="2800" b="1" dirty="0" smtClean="0"/>
              <a:t>।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571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9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228601" y="416860"/>
            <a:ext cx="10721924" cy="95410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এসিড</a:t>
            </a:r>
            <a:r>
              <a:rPr lang="en-US" sz="2800" b="1" dirty="0" smtClean="0"/>
              <a:t> ও </a:t>
            </a:r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ক্ষারের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টাইট্রেশনে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কোন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ব্যবহার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কেন</a:t>
            </a:r>
            <a:r>
              <a:rPr lang="en-US" sz="2800" b="1" dirty="0" smtClean="0"/>
              <a:t>?  </a:t>
            </a:r>
            <a:endParaRPr lang="en-US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228601" y="1753300"/>
            <a:ext cx="10721924" cy="397031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এসিড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ক্ষার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ফোটায়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ফোটায়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যোগ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করলে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দ্রবনের</a:t>
            </a:r>
            <a:r>
              <a:rPr lang="en-US" sz="2800" b="1" dirty="0" smtClean="0"/>
              <a:t> P</a:t>
            </a:r>
            <a:r>
              <a:rPr lang="en-US" sz="2800" b="1" baseline="30000" dirty="0" smtClean="0"/>
              <a:t>H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এর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মান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ধীরে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ধীরে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বৃদ্ধি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পায়</a:t>
            </a:r>
            <a:r>
              <a:rPr lang="en-US" sz="2800" b="1" dirty="0" smtClean="0"/>
              <a:t>। </a:t>
            </a:r>
            <a:r>
              <a:rPr lang="en-US" sz="2800" b="1" dirty="0" err="1" smtClean="0"/>
              <a:t>কিন্তু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সমাপ্তি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বিন্দুতে</a:t>
            </a:r>
            <a:r>
              <a:rPr lang="en-US" sz="2800" b="1" dirty="0"/>
              <a:t> P</a:t>
            </a:r>
            <a:r>
              <a:rPr lang="en-US" sz="2800" b="1" baseline="30000" dirty="0"/>
              <a:t>H</a:t>
            </a:r>
            <a:r>
              <a:rPr lang="en-US" sz="2800" b="1" dirty="0"/>
              <a:t> </a:t>
            </a:r>
            <a:r>
              <a:rPr lang="en-US" sz="2800" b="1" dirty="0" err="1"/>
              <a:t>এর</a:t>
            </a:r>
            <a:r>
              <a:rPr lang="en-US" sz="2800" b="1" dirty="0"/>
              <a:t> </a:t>
            </a:r>
            <a:r>
              <a:rPr lang="en-US" sz="2800" b="1" dirty="0" err="1" smtClean="0"/>
              <a:t>মান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আকস্মিকভাবে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বৃদ্ধি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পেয়ে</a:t>
            </a:r>
            <a:r>
              <a:rPr lang="en-US" sz="2800" b="1" dirty="0" smtClean="0"/>
              <a:t>  4  </a:t>
            </a:r>
            <a:r>
              <a:rPr lang="en-US" sz="2800" b="1" dirty="0" err="1" smtClean="0"/>
              <a:t>থেকে</a:t>
            </a:r>
            <a:r>
              <a:rPr lang="en-US" sz="2800" b="1" dirty="0" smtClean="0"/>
              <a:t>  10  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। </a:t>
            </a:r>
            <a:r>
              <a:rPr lang="en-US" sz="2800" b="1" dirty="0" err="1" smtClean="0"/>
              <a:t>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সকল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পরিবর্তনের</a:t>
            </a:r>
            <a:r>
              <a:rPr lang="en-US" sz="2800" b="1" dirty="0"/>
              <a:t> P</a:t>
            </a:r>
            <a:r>
              <a:rPr lang="en-US" sz="2800" b="1" baseline="30000" dirty="0"/>
              <a:t>H</a:t>
            </a:r>
            <a:r>
              <a:rPr lang="en-US" sz="2800" b="1" dirty="0"/>
              <a:t> </a:t>
            </a:r>
            <a:r>
              <a:rPr lang="en-US" sz="2800" b="1" dirty="0" err="1"/>
              <a:t>সীমা</a:t>
            </a:r>
            <a:r>
              <a:rPr lang="en-US" sz="2800" b="1" dirty="0"/>
              <a:t> </a:t>
            </a:r>
            <a:r>
              <a:rPr lang="en-US" sz="2800" b="1" dirty="0" smtClean="0"/>
              <a:t>4 </a:t>
            </a:r>
            <a:r>
              <a:rPr lang="en-US" sz="2800" b="1" dirty="0" err="1" smtClean="0"/>
              <a:t>থেকে</a:t>
            </a:r>
            <a:r>
              <a:rPr lang="en-US" sz="2800" b="1" dirty="0" smtClean="0"/>
              <a:t> 10 </a:t>
            </a:r>
            <a:r>
              <a:rPr lang="en-US" sz="2800" b="1" dirty="0" err="1" smtClean="0"/>
              <a:t>থাকে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সে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সকল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নির্দেশককে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এসিড</a:t>
            </a:r>
            <a:r>
              <a:rPr lang="en-US" sz="2800" b="1" dirty="0" smtClean="0"/>
              <a:t> ও </a:t>
            </a:r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ক্ষারের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টাইট্রেশনে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হিসেবে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ব্যবহার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। </a:t>
            </a:r>
            <a:r>
              <a:rPr lang="en-US" sz="2800" b="1" dirty="0" err="1" smtClean="0"/>
              <a:t>যেহেতু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অধিকাংশ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পরিবর্তনের</a:t>
            </a:r>
            <a:r>
              <a:rPr lang="en-US" sz="2800" b="1" dirty="0" smtClean="0"/>
              <a:t> P</a:t>
            </a:r>
            <a:r>
              <a:rPr lang="en-US" sz="2800" b="1" baseline="30000" dirty="0" smtClean="0"/>
              <a:t>H 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সীমা</a:t>
            </a:r>
            <a:r>
              <a:rPr lang="en-US" sz="2800" b="1" dirty="0" smtClean="0"/>
              <a:t> 4 </a:t>
            </a:r>
            <a:r>
              <a:rPr lang="en-US" sz="2800" b="1" dirty="0" err="1" smtClean="0"/>
              <a:t>থেকে</a:t>
            </a:r>
            <a:r>
              <a:rPr lang="en-US" sz="2800" b="1" dirty="0" smtClean="0"/>
              <a:t> 10 </a:t>
            </a:r>
            <a:r>
              <a:rPr lang="en-US" sz="2800" b="1" dirty="0" err="1" smtClean="0"/>
              <a:t>এর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মধ্যে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থাকে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এইজন্য</a:t>
            </a:r>
            <a:r>
              <a:rPr lang="en-US" sz="2800" b="1" dirty="0" smtClean="0"/>
              <a:t> </a:t>
            </a:r>
            <a:r>
              <a:rPr lang="en-US" sz="2800" b="1" dirty="0" err="1"/>
              <a:t>তীব্র</a:t>
            </a:r>
            <a:r>
              <a:rPr lang="en-US" sz="2800" b="1" dirty="0"/>
              <a:t> </a:t>
            </a:r>
            <a:r>
              <a:rPr lang="en-US" sz="2800" b="1" dirty="0" err="1"/>
              <a:t>এসিড</a:t>
            </a:r>
            <a:r>
              <a:rPr lang="en-US" sz="2800" b="1" dirty="0"/>
              <a:t> ও </a:t>
            </a:r>
            <a:r>
              <a:rPr lang="en-US" sz="2800" b="1" dirty="0" err="1"/>
              <a:t>তীব্র</a:t>
            </a:r>
            <a:r>
              <a:rPr lang="en-US" sz="2800" b="1" dirty="0"/>
              <a:t> </a:t>
            </a:r>
            <a:r>
              <a:rPr lang="en-US" sz="2800" b="1" dirty="0" err="1"/>
              <a:t>ক্ষারের</a:t>
            </a:r>
            <a:r>
              <a:rPr lang="en-US" sz="2800" b="1" dirty="0"/>
              <a:t> </a:t>
            </a:r>
            <a:r>
              <a:rPr lang="en-US" sz="2800" b="1" dirty="0" err="1"/>
              <a:t>টাইট্রেশনে</a:t>
            </a:r>
            <a:r>
              <a:rPr lang="en-US" sz="2800" b="1" dirty="0"/>
              <a:t> </a:t>
            </a:r>
            <a:r>
              <a:rPr lang="en-US" sz="2800" b="1" dirty="0" err="1"/>
              <a:t>যে</a:t>
            </a:r>
            <a:r>
              <a:rPr lang="en-US" sz="2800" b="1" dirty="0"/>
              <a:t> </a:t>
            </a:r>
            <a:r>
              <a:rPr lang="en-US" sz="2800" b="1" dirty="0" err="1"/>
              <a:t>কোন</a:t>
            </a:r>
            <a:r>
              <a:rPr lang="en-US" sz="2800" b="1" dirty="0"/>
              <a:t> </a:t>
            </a:r>
            <a:r>
              <a:rPr lang="en-US" sz="2800" b="1" dirty="0" err="1"/>
              <a:t>নির্দেশক</a:t>
            </a:r>
            <a:r>
              <a:rPr lang="en-US" sz="2800" b="1" dirty="0"/>
              <a:t> </a:t>
            </a:r>
            <a:r>
              <a:rPr lang="en-US" sz="2800" b="1" dirty="0" err="1"/>
              <a:t>ব্যবহার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।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661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228601" y="416860"/>
            <a:ext cx="10721924" cy="95410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এসিড</a:t>
            </a:r>
            <a:r>
              <a:rPr lang="en-US" sz="2800" b="1" dirty="0" smtClean="0"/>
              <a:t> ও </a:t>
            </a:r>
            <a:r>
              <a:rPr lang="en-US" sz="2800" b="1" dirty="0" err="1" smtClean="0"/>
              <a:t>মৃদু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ক্ষারের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টাইট্রেশনে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মিথাইল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অরেঞ্জ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মিথাইল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রেড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ইত্যাদি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ব্যবহার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কেন</a:t>
            </a:r>
            <a:r>
              <a:rPr lang="en-US" sz="2800" b="1" dirty="0" smtClean="0"/>
              <a:t>?  </a:t>
            </a:r>
            <a:endParaRPr lang="en-US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228601" y="1753300"/>
            <a:ext cx="10721924" cy="397031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মৃদু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ক্ষার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দ্রবনে</a:t>
            </a:r>
            <a:r>
              <a:rPr lang="en-US" sz="2800" b="1" dirty="0"/>
              <a:t> </a:t>
            </a:r>
            <a:r>
              <a:rPr lang="en-US" sz="2800" b="1" dirty="0" err="1"/>
              <a:t>তীব্র</a:t>
            </a:r>
            <a:r>
              <a:rPr lang="en-US" sz="2800" b="1" dirty="0"/>
              <a:t> </a:t>
            </a:r>
            <a:r>
              <a:rPr lang="en-US" sz="2800" b="1" dirty="0" err="1"/>
              <a:t>এসিড</a:t>
            </a:r>
            <a:r>
              <a:rPr lang="en-US" sz="2800" b="1" dirty="0"/>
              <a:t> </a:t>
            </a:r>
            <a:r>
              <a:rPr lang="en-US" sz="2800" b="1" dirty="0" err="1" smtClean="0"/>
              <a:t>দ্রবন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ফোটায়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ফোটায়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যোগ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করলে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দ্রবনের</a:t>
            </a:r>
            <a:r>
              <a:rPr lang="en-US" sz="2800" b="1" dirty="0" smtClean="0"/>
              <a:t> P</a:t>
            </a:r>
            <a:r>
              <a:rPr lang="en-US" sz="2800" b="1" baseline="30000" dirty="0" smtClean="0"/>
              <a:t>H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এর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মান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ধীরে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ধীরে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হ্রাস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পায়</a:t>
            </a:r>
            <a:r>
              <a:rPr lang="en-US" sz="2800" b="1" dirty="0" smtClean="0"/>
              <a:t>। </a:t>
            </a:r>
            <a:r>
              <a:rPr lang="en-US" sz="2800" b="1" dirty="0" err="1" smtClean="0"/>
              <a:t>কিন্তু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সমাপ্তি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বিন্দুতে</a:t>
            </a:r>
            <a:r>
              <a:rPr lang="en-US" sz="2800" b="1" dirty="0"/>
              <a:t> P</a:t>
            </a:r>
            <a:r>
              <a:rPr lang="en-US" sz="2800" b="1" baseline="30000" dirty="0"/>
              <a:t>H</a:t>
            </a:r>
            <a:r>
              <a:rPr lang="en-US" sz="2800" b="1" dirty="0"/>
              <a:t> </a:t>
            </a:r>
            <a:r>
              <a:rPr lang="en-US" sz="2800" b="1" dirty="0" err="1"/>
              <a:t>এর</a:t>
            </a:r>
            <a:r>
              <a:rPr lang="en-US" sz="2800" b="1" dirty="0"/>
              <a:t> </a:t>
            </a:r>
            <a:r>
              <a:rPr lang="en-US" sz="2800" b="1" dirty="0" err="1" smtClean="0"/>
              <a:t>মান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আকস্মিকভাবে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হ্রাস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পেয়ে</a:t>
            </a:r>
            <a:r>
              <a:rPr lang="en-US" sz="2800" b="1" dirty="0" smtClean="0"/>
              <a:t>  7  </a:t>
            </a:r>
            <a:r>
              <a:rPr lang="en-US" sz="2800" b="1" dirty="0" err="1" smtClean="0"/>
              <a:t>থেকে</a:t>
            </a:r>
            <a:r>
              <a:rPr lang="en-US" sz="2800" b="1" dirty="0" smtClean="0"/>
              <a:t>  4  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। </a:t>
            </a:r>
            <a:r>
              <a:rPr lang="en-US" sz="2800" b="1" dirty="0" err="1" smtClean="0"/>
              <a:t>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সকল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পরিবর্তনের</a:t>
            </a:r>
            <a:r>
              <a:rPr lang="en-US" sz="2800" b="1" dirty="0"/>
              <a:t> P</a:t>
            </a:r>
            <a:r>
              <a:rPr lang="en-US" sz="2800" b="1" baseline="30000" dirty="0"/>
              <a:t>H</a:t>
            </a:r>
            <a:r>
              <a:rPr lang="en-US" sz="2800" b="1" dirty="0"/>
              <a:t> </a:t>
            </a:r>
            <a:r>
              <a:rPr lang="en-US" sz="2800" b="1" dirty="0" err="1"/>
              <a:t>সীমা</a:t>
            </a:r>
            <a:r>
              <a:rPr lang="en-US" sz="2800" b="1" dirty="0"/>
              <a:t> </a:t>
            </a:r>
            <a:r>
              <a:rPr lang="en-US" sz="2800" b="1" dirty="0" smtClean="0"/>
              <a:t>4 </a:t>
            </a:r>
            <a:r>
              <a:rPr lang="en-US" sz="2800" b="1" dirty="0" err="1" smtClean="0"/>
              <a:t>থেকে</a:t>
            </a:r>
            <a:r>
              <a:rPr lang="en-US" sz="2800" b="1" dirty="0" smtClean="0"/>
              <a:t> 7  </a:t>
            </a:r>
            <a:r>
              <a:rPr lang="en-US" sz="2800" b="1" dirty="0" err="1" smtClean="0"/>
              <a:t>থাকে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সে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সকল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নির্দেশককে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তীব্র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এসিড</a:t>
            </a:r>
            <a:r>
              <a:rPr lang="en-US" sz="2800" b="1" dirty="0" smtClean="0"/>
              <a:t> ও </a:t>
            </a:r>
            <a:r>
              <a:rPr lang="en-US" sz="2800" b="1" dirty="0" err="1" smtClean="0"/>
              <a:t>মৃদু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ক্ষারের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টাইট্রেশনে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হিসেবে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ব্যবহার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। </a:t>
            </a:r>
            <a:r>
              <a:rPr lang="en-US" sz="2800" b="1" dirty="0" err="1" smtClean="0"/>
              <a:t>যেহেতু</a:t>
            </a:r>
            <a:r>
              <a:rPr lang="en-US" sz="2800" b="1" dirty="0" smtClean="0"/>
              <a:t> </a:t>
            </a:r>
            <a:r>
              <a:rPr lang="en-US" sz="2800" b="1" dirty="0" err="1"/>
              <a:t>মিথাইল</a:t>
            </a:r>
            <a:r>
              <a:rPr lang="en-US" sz="2800" b="1" dirty="0"/>
              <a:t> </a:t>
            </a:r>
            <a:r>
              <a:rPr lang="en-US" sz="2800" b="1" dirty="0" err="1"/>
              <a:t>অরেঞ্জ</a:t>
            </a:r>
            <a:r>
              <a:rPr lang="en-US" sz="2800" b="1" dirty="0"/>
              <a:t>, </a:t>
            </a:r>
            <a:r>
              <a:rPr lang="en-US" sz="2800" b="1" dirty="0" err="1"/>
              <a:t>মিথাইল</a:t>
            </a:r>
            <a:r>
              <a:rPr lang="en-US" sz="2800" b="1" dirty="0"/>
              <a:t> </a:t>
            </a:r>
            <a:r>
              <a:rPr lang="en-US" sz="2800" b="1" dirty="0" err="1"/>
              <a:t>রেড</a:t>
            </a:r>
            <a:r>
              <a:rPr lang="en-US" sz="2800" b="1" dirty="0"/>
              <a:t> </a:t>
            </a:r>
            <a:r>
              <a:rPr lang="en-US" sz="2800" b="1" dirty="0" err="1"/>
              <a:t>ইত্যাদি</a:t>
            </a: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নির্দেশকের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বর্ন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পরিবর্তনের</a:t>
            </a:r>
            <a:r>
              <a:rPr lang="en-US" sz="2800" b="1" dirty="0" smtClean="0"/>
              <a:t> P</a:t>
            </a:r>
            <a:r>
              <a:rPr lang="en-US" sz="2800" b="1" baseline="30000" dirty="0" smtClean="0"/>
              <a:t>H 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সীমা</a:t>
            </a:r>
            <a:r>
              <a:rPr lang="en-US" sz="2800" b="1" dirty="0" smtClean="0"/>
              <a:t> 4 </a:t>
            </a:r>
            <a:r>
              <a:rPr lang="en-US" sz="2800" b="1" dirty="0" err="1" smtClean="0"/>
              <a:t>থেকে</a:t>
            </a:r>
            <a:r>
              <a:rPr lang="en-US" sz="2800" b="1" dirty="0" smtClean="0"/>
              <a:t> 7 </a:t>
            </a:r>
            <a:r>
              <a:rPr lang="en-US" sz="2800" b="1" dirty="0" err="1" smtClean="0"/>
              <a:t>এর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মধ্যে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থাকে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এইজন্য</a:t>
            </a:r>
            <a:r>
              <a:rPr lang="en-US" sz="2800" b="1" dirty="0" smtClean="0"/>
              <a:t> </a:t>
            </a:r>
            <a:r>
              <a:rPr lang="en-US" sz="2800" b="1" dirty="0" err="1"/>
              <a:t>তীব্র</a:t>
            </a:r>
            <a:r>
              <a:rPr lang="en-US" sz="2800" b="1" dirty="0"/>
              <a:t> </a:t>
            </a:r>
            <a:r>
              <a:rPr lang="en-US" sz="2800" b="1" dirty="0" err="1"/>
              <a:t>এসিড</a:t>
            </a:r>
            <a:r>
              <a:rPr lang="en-US" sz="2800" b="1" dirty="0"/>
              <a:t> ও </a:t>
            </a:r>
            <a:r>
              <a:rPr lang="en-US" sz="2800" b="1" dirty="0" err="1" smtClean="0"/>
              <a:t>মৃদু</a:t>
            </a:r>
            <a:r>
              <a:rPr lang="en-US" sz="2800" b="1" dirty="0" smtClean="0"/>
              <a:t>  </a:t>
            </a:r>
            <a:r>
              <a:rPr lang="en-US" sz="2800" b="1" dirty="0" err="1"/>
              <a:t>ক্ষারের</a:t>
            </a:r>
            <a:r>
              <a:rPr lang="en-US" sz="2800" b="1" dirty="0"/>
              <a:t> </a:t>
            </a:r>
            <a:r>
              <a:rPr lang="en-US" sz="2800" b="1" dirty="0" err="1"/>
              <a:t>টাইট্রেশনে</a:t>
            </a:r>
            <a:r>
              <a:rPr lang="en-US" sz="2800" b="1" dirty="0"/>
              <a:t> </a:t>
            </a:r>
            <a:r>
              <a:rPr lang="en-US" sz="2800" b="1" dirty="0" err="1"/>
              <a:t>মিথাইল</a:t>
            </a:r>
            <a:r>
              <a:rPr lang="en-US" sz="2800" b="1" dirty="0"/>
              <a:t> </a:t>
            </a:r>
            <a:r>
              <a:rPr lang="en-US" sz="2800" b="1" dirty="0" err="1"/>
              <a:t>অরেঞ্জ</a:t>
            </a:r>
            <a:r>
              <a:rPr lang="en-US" sz="2800" b="1" dirty="0"/>
              <a:t>, </a:t>
            </a:r>
            <a:r>
              <a:rPr lang="en-US" sz="2800" b="1" dirty="0" err="1"/>
              <a:t>মিথাইল</a:t>
            </a:r>
            <a:r>
              <a:rPr lang="en-US" sz="2800" b="1" dirty="0"/>
              <a:t> </a:t>
            </a:r>
            <a:r>
              <a:rPr lang="en-US" sz="2800" b="1" dirty="0" err="1"/>
              <a:t>রেড</a:t>
            </a:r>
            <a:r>
              <a:rPr lang="en-US" sz="2800" b="1" dirty="0"/>
              <a:t> </a:t>
            </a:r>
            <a:r>
              <a:rPr lang="en-US" sz="2800" b="1" dirty="0" err="1"/>
              <a:t>ইত্যাদি</a:t>
            </a:r>
            <a:r>
              <a:rPr lang="en-US" sz="2800" b="1" dirty="0"/>
              <a:t> </a:t>
            </a:r>
            <a:r>
              <a:rPr lang="en-US" sz="2800" b="1" dirty="0" err="1" smtClean="0"/>
              <a:t>নির্দেশক</a:t>
            </a:r>
            <a:r>
              <a:rPr lang="en-US" sz="2800" b="1" dirty="0" smtClean="0"/>
              <a:t> </a:t>
            </a:r>
            <a:r>
              <a:rPr lang="en-US" sz="2800" b="1" dirty="0" err="1"/>
              <a:t>ব্যবহার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।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169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326205"/>
            <a:ext cx="12192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83588" y="247650"/>
            <a:ext cx="11279787" cy="1015663"/>
          </a:xfrm>
          <a:prstGeom prst="rect">
            <a:avLst/>
          </a:prstGeom>
          <a:ln w="12700">
            <a:solidFill>
              <a:srgbClr val="0033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0263" y="2261347"/>
            <a:ext cx="11213112" cy="3416320"/>
          </a:xfrm>
          <a:prstGeom prst="rect">
            <a:avLst/>
          </a:prstGeom>
          <a:solidFill>
            <a:srgbClr val="002060"/>
          </a:solidFill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3600" dirty="0" smtClean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ক 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)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সমাপ্তি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বিন্দু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কী ?    </a:t>
            </a:r>
          </a:p>
          <a:p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খ )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নির্দেশকের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কয়েকটি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উদাহরন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দাও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।</a:t>
            </a:r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</a:p>
          <a:p>
            <a:r>
              <a:rPr lang="bn-IN" sz="3600" dirty="0">
                <a:latin typeface="SutonnyOMJ" panose="01010600010101010101" pitchFamily="2" charset="0"/>
                <a:cs typeface="SutonnyOMJ" panose="01010600010101010101" pitchFamily="2" charset="0"/>
              </a:rPr>
              <a:t>গ </a:t>
            </a:r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)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এসিড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হ্রাস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পেলে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 P</a:t>
            </a:r>
            <a:r>
              <a:rPr lang="en-US" sz="3600" baseline="30000" dirty="0">
                <a:latin typeface="SutonnyOMJ" panose="01010600010101010101" pitchFamily="2" charset="0"/>
                <a:cs typeface="SutonnyOMJ" panose="01010600010101010101" pitchFamily="2" charset="0"/>
              </a:rPr>
              <a:t>H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মান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বৃদ্ধি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পায়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কারণ ব্যাখ্যা কর।</a:t>
            </a:r>
          </a:p>
          <a:p>
            <a:endParaRPr lang="bn-IN" sz="3600" dirty="0" smtClean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83588" y="1524000"/>
            <a:ext cx="11279787" cy="590863"/>
            <a:chOff x="483589" y="2082826"/>
            <a:chExt cx="10927093" cy="475200"/>
          </a:xfrm>
          <a:solidFill>
            <a:srgbClr val="00B050"/>
          </a:solidFill>
        </p:grpSpPr>
        <p:sp>
          <p:nvSpPr>
            <p:cNvPr id="4" name="Can 3"/>
            <p:cNvSpPr/>
            <p:nvPr/>
          </p:nvSpPr>
          <p:spPr>
            <a:xfrm rot="5400000">
              <a:off x="7195346" y="-1657310"/>
              <a:ext cx="475199" cy="7955472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an 5"/>
            <p:cNvSpPr/>
            <p:nvPr/>
          </p:nvSpPr>
          <p:spPr>
            <a:xfrm rot="16200000">
              <a:off x="2016072" y="550343"/>
              <a:ext cx="475200" cy="3540165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4833755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28" y="0"/>
            <a:ext cx="12135893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46400" y="304801"/>
            <a:ext cx="7186256" cy="132343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862" y="2133113"/>
            <a:ext cx="11480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HCl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NaOH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টাইট্রেশনে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নির্দেশক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২।HCl ও Na</a:t>
            </a:r>
            <a:r>
              <a:rPr lang="en-US" sz="4400" baseline="-2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sz="4400" baseline="-2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টাইট্রেশনে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নির্দেশক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749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799" y="64370"/>
            <a:ext cx="12192000" cy="685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364"/>
            <a:ext cx="12265799" cy="70837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40941" y="3778624"/>
            <a:ext cx="46930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FF0000"/>
                </a:solidFill>
                <a:latin typeface="NikoshBAN"/>
              </a:rPr>
              <a:t>ধন্যবাদ</a:t>
            </a:r>
            <a:endParaRPr lang="en-US" sz="2800" b="1" dirty="0">
              <a:solidFill>
                <a:srgbClr val="FF00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34567467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5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69" fill="hold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95" decel="50000" autoRev="1" fill="hold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0" fill="hold">
                                          <p:stCondLst>
                                            <p:cond delay="108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438</Words>
  <Application>Microsoft Office PowerPoint</Application>
  <PresentationFormat>Custom</PresentationFormat>
  <Paragraphs>42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79</cp:revision>
  <dcterms:created xsi:type="dcterms:W3CDTF">2021-06-14T13:17:35Z</dcterms:created>
  <dcterms:modified xsi:type="dcterms:W3CDTF">2026-06-21T00:42:44Z</dcterms:modified>
</cp:coreProperties>
</file>