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308" r:id="rId3"/>
    <p:sldId id="305" r:id="rId4"/>
    <p:sldId id="258" r:id="rId5"/>
    <p:sldId id="294" r:id="rId6"/>
    <p:sldId id="291" r:id="rId7"/>
    <p:sldId id="292" r:id="rId8"/>
    <p:sldId id="293" r:id="rId9"/>
    <p:sldId id="295" r:id="rId10"/>
    <p:sldId id="260" r:id="rId11"/>
    <p:sldId id="272" r:id="rId12"/>
    <p:sldId id="301" r:id="rId13"/>
    <p:sldId id="302" r:id="rId14"/>
    <p:sldId id="303" r:id="rId15"/>
    <p:sldId id="306" r:id="rId16"/>
    <p:sldId id="304" r:id="rId17"/>
    <p:sldId id="281" r:id="rId18"/>
    <p:sldId id="307" r:id="rId19"/>
    <p:sldId id="282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62" autoAdjust="0"/>
    <p:restoredTop sz="94660"/>
  </p:normalViewPr>
  <p:slideViewPr>
    <p:cSldViewPr>
      <p:cViewPr varScale="1">
        <p:scale>
          <a:sx n="70" d="100"/>
          <a:sy n="70" d="100"/>
        </p:scale>
        <p:origin x="130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5B35F5-58D9-46B7-AB2D-8E51F0EF80FB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C430D868-871F-4CDB-A522-1F552F500BBD}">
      <dgm:prSet phldrT="[Text]"/>
      <dgm:spPr/>
      <dgm:t>
        <a:bodyPr/>
        <a:lstStyle/>
        <a:p>
          <a:r>
            <a:rPr lang="en-US" dirty="0" err="1" smtClean="0">
              <a:latin typeface="NikoshBAN" panose="02000000000000000000" pitchFamily="2" charset="0"/>
              <a:cs typeface="NikoshBAN" panose="02000000000000000000" pitchFamily="2" charset="0"/>
            </a:rPr>
            <a:t>প্লেসমেন্ট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EEE8F26-CD21-4471-8FF8-E48780831247}" type="parTrans" cxnId="{399C0285-4D8B-4929-B1CE-1AD2CA6475C9}">
      <dgm:prSet/>
      <dgm:spPr/>
      <dgm:t>
        <a:bodyPr/>
        <a:lstStyle/>
        <a:p>
          <a:endParaRPr lang="en-US"/>
        </a:p>
      </dgm:t>
    </dgm:pt>
    <dgm:pt modelId="{C38DB583-7592-414D-A16F-0B8E9EDA5C51}" type="sibTrans" cxnId="{399C0285-4D8B-4929-B1CE-1AD2CA6475C9}">
      <dgm:prSet/>
      <dgm:spPr/>
      <dgm:t>
        <a:bodyPr/>
        <a:lstStyle/>
        <a:p>
          <a:endParaRPr lang="en-US"/>
        </a:p>
      </dgm:t>
    </dgm:pt>
    <dgm:pt modelId="{107F5580-B835-4450-B749-301EDFEC10E3}">
      <dgm:prSet phldrT="[Text]"/>
      <dgm:spPr/>
      <dgm:t>
        <a:bodyPr/>
        <a:lstStyle/>
        <a:p>
          <a:r>
            <a:rPr lang="en-US" dirty="0" err="1" smtClean="0">
              <a:latin typeface="NikoshBAN" panose="02000000000000000000" pitchFamily="2" charset="0"/>
              <a:cs typeface="NikoshBAN" panose="02000000000000000000" pitchFamily="2" charset="0"/>
            </a:rPr>
            <a:t>লেয়ারিং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A168CE3-5FBA-40C1-BC94-28AC4C22958A}" type="parTrans" cxnId="{F71D9DF1-C0B4-4D56-8298-4D8BDE87013F}">
      <dgm:prSet/>
      <dgm:spPr/>
      <dgm:t>
        <a:bodyPr/>
        <a:lstStyle/>
        <a:p>
          <a:endParaRPr lang="en-US"/>
        </a:p>
      </dgm:t>
    </dgm:pt>
    <dgm:pt modelId="{295A0BA8-A820-4122-B59A-E2A18A5DF81C}" type="sibTrans" cxnId="{F71D9DF1-C0B4-4D56-8298-4D8BDE87013F}">
      <dgm:prSet/>
      <dgm:spPr/>
      <dgm:t>
        <a:bodyPr/>
        <a:lstStyle/>
        <a:p>
          <a:endParaRPr lang="en-US"/>
        </a:p>
      </dgm:t>
    </dgm:pt>
    <dgm:pt modelId="{50521A4E-6232-4C8E-B735-D93FA3956292}">
      <dgm:prSet phldrT="[Text]"/>
      <dgm:spPr/>
      <dgm:t>
        <a:bodyPr/>
        <a:lstStyle/>
        <a:p>
          <a:r>
            <a:rPr lang="en-US" dirty="0" err="1" smtClean="0">
              <a:latin typeface="NikoshBAN" panose="02000000000000000000" pitchFamily="2" charset="0"/>
              <a:cs typeface="NikoshBAN" panose="02000000000000000000" pitchFamily="2" charset="0"/>
            </a:rPr>
            <a:t>ইন্টিগেশন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A4DFA19-0BC2-44DB-8541-E7A7B0437ADA}" type="parTrans" cxnId="{CFDADB76-7C4A-40BB-BCDE-55DB5E0385C4}">
      <dgm:prSet/>
      <dgm:spPr/>
      <dgm:t>
        <a:bodyPr/>
        <a:lstStyle/>
        <a:p>
          <a:endParaRPr lang="en-US"/>
        </a:p>
      </dgm:t>
    </dgm:pt>
    <dgm:pt modelId="{D015F40C-55D7-4BDB-AA25-985A8323338E}" type="sibTrans" cxnId="{CFDADB76-7C4A-40BB-BCDE-55DB5E0385C4}">
      <dgm:prSet/>
      <dgm:spPr/>
      <dgm:t>
        <a:bodyPr/>
        <a:lstStyle/>
        <a:p>
          <a:endParaRPr lang="en-US"/>
        </a:p>
      </dgm:t>
    </dgm:pt>
    <dgm:pt modelId="{E41FE557-2AD3-42B6-A379-38810D32725A}" type="pres">
      <dgm:prSet presAssocID="{7A5B35F5-58D9-46B7-AB2D-8E51F0EF80FB}" presName="linearFlow" presStyleCnt="0">
        <dgm:presLayoutVars>
          <dgm:resizeHandles val="exact"/>
        </dgm:presLayoutVars>
      </dgm:prSet>
      <dgm:spPr/>
    </dgm:pt>
    <dgm:pt modelId="{B822C88C-7A71-497F-AF8B-E80A43CD5E60}" type="pres">
      <dgm:prSet presAssocID="{C430D868-871F-4CDB-A522-1F552F500BB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9A15A0-8097-4341-8620-2F70570A82C7}" type="pres">
      <dgm:prSet presAssocID="{C38DB583-7592-414D-A16F-0B8E9EDA5C51}" presName="sibTrans" presStyleLbl="sibTrans2D1" presStyleIdx="0" presStyleCnt="2"/>
      <dgm:spPr/>
      <dgm:t>
        <a:bodyPr/>
        <a:lstStyle/>
        <a:p>
          <a:endParaRPr lang="en-US"/>
        </a:p>
      </dgm:t>
    </dgm:pt>
    <dgm:pt modelId="{66A5870D-2CB1-4393-94E8-9AF0D330E757}" type="pres">
      <dgm:prSet presAssocID="{C38DB583-7592-414D-A16F-0B8E9EDA5C51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B01DC938-6983-4741-BC2C-2AE8BF929DEE}" type="pres">
      <dgm:prSet presAssocID="{107F5580-B835-4450-B749-301EDFEC10E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8C76D6-66CE-44D2-A863-F6C2287F4CCD}" type="pres">
      <dgm:prSet presAssocID="{295A0BA8-A820-4122-B59A-E2A18A5DF81C}" presName="sibTrans" presStyleLbl="sibTrans2D1" presStyleIdx="1" presStyleCnt="2"/>
      <dgm:spPr/>
      <dgm:t>
        <a:bodyPr/>
        <a:lstStyle/>
        <a:p>
          <a:endParaRPr lang="en-US"/>
        </a:p>
      </dgm:t>
    </dgm:pt>
    <dgm:pt modelId="{D380B5C7-1299-475A-9838-982FCEA1323B}" type="pres">
      <dgm:prSet presAssocID="{295A0BA8-A820-4122-B59A-E2A18A5DF81C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93AB769C-3845-4431-92A6-A895AE7F1BCF}" type="pres">
      <dgm:prSet presAssocID="{50521A4E-6232-4C8E-B735-D93FA3956292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82AB9A9-C985-42B7-82A5-09EE23EDA1AE}" type="presOf" srcId="{C430D868-871F-4CDB-A522-1F552F500BBD}" destId="{B822C88C-7A71-497F-AF8B-E80A43CD5E60}" srcOrd="0" destOrd="0" presId="urn:microsoft.com/office/officeart/2005/8/layout/process2"/>
    <dgm:cxn modelId="{F71D9DF1-C0B4-4D56-8298-4D8BDE87013F}" srcId="{7A5B35F5-58D9-46B7-AB2D-8E51F0EF80FB}" destId="{107F5580-B835-4450-B749-301EDFEC10E3}" srcOrd="1" destOrd="0" parTransId="{FA168CE3-5FBA-40C1-BC94-28AC4C22958A}" sibTransId="{295A0BA8-A820-4122-B59A-E2A18A5DF81C}"/>
    <dgm:cxn modelId="{94CA6ACD-ED4A-4CC7-9B25-54A58FB8F82F}" type="presOf" srcId="{50521A4E-6232-4C8E-B735-D93FA3956292}" destId="{93AB769C-3845-4431-92A6-A895AE7F1BCF}" srcOrd="0" destOrd="0" presId="urn:microsoft.com/office/officeart/2005/8/layout/process2"/>
    <dgm:cxn modelId="{9A2F37AD-4850-4F65-A4CB-DB3EC3DABA50}" type="presOf" srcId="{295A0BA8-A820-4122-B59A-E2A18A5DF81C}" destId="{D380B5C7-1299-475A-9838-982FCEA1323B}" srcOrd="1" destOrd="0" presId="urn:microsoft.com/office/officeart/2005/8/layout/process2"/>
    <dgm:cxn modelId="{CFDADB76-7C4A-40BB-BCDE-55DB5E0385C4}" srcId="{7A5B35F5-58D9-46B7-AB2D-8E51F0EF80FB}" destId="{50521A4E-6232-4C8E-B735-D93FA3956292}" srcOrd="2" destOrd="0" parTransId="{3A4DFA19-0BC2-44DB-8541-E7A7B0437ADA}" sibTransId="{D015F40C-55D7-4BDB-AA25-985A8323338E}"/>
    <dgm:cxn modelId="{7F531BC9-11D2-4F7C-B003-D259560E11EB}" type="presOf" srcId="{C38DB583-7592-414D-A16F-0B8E9EDA5C51}" destId="{66A5870D-2CB1-4393-94E8-9AF0D330E757}" srcOrd="1" destOrd="0" presId="urn:microsoft.com/office/officeart/2005/8/layout/process2"/>
    <dgm:cxn modelId="{4676DE53-C3C0-4FB6-A60E-3B22660345BC}" type="presOf" srcId="{295A0BA8-A820-4122-B59A-E2A18A5DF81C}" destId="{758C76D6-66CE-44D2-A863-F6C2287F4CCD}" srcOrd="0" destOrd="0" presId="urn:microsoft.com/office/officeart/2005/8/layout/process2"/>
    <dgm:cxn modelId="{D1EE22D6-FB93-4B42-A0DF-EE5EFF624EDE}" type="presOf" srcId="{107F5580-B835-4450-B749-301EDFEC10E3}" destId="{B01DC938-6983-4741-BC2C-2AE8BF929DEE}" srcOrd="0" destOrd="0" presId="urn:microsoft.com/office/officeart/2005/8/layout/process2"/>
    <dgm:cxn modelId="{BC5EDC0B-8570-4C9C-829A-539E76DFEC3E}" type="presOf" srcId="{7A5B35F5-58D9-46B7-AB2D-8E51F0EF80FB}" destId="{E41FE557-2AD3-42B6-A379-38810D32725A}" srcOrd="0" destOrd="0" presId="urn:microsoft.com/office/officeart/2005/8/layout/process2"/>
    <dgm:cxn modelId="{E068BD46-4822-451C-A05E-100822112EEC}" type="presOf" srcId="{C38DB583-7592-414D-A16F-0B8E9EDA5C51}" destId="{069A15A0-8097-4341-8620-2F70570A82C7}" srcOrd="0" destOrd="0" presId="urn:microsoft.com/office/officeart/2005/8/layout/process2"/>
    <dgm:cxn modelId="{399C0285-4D8B-4929-B1CE-1AD2CA6475C9}" srcId="{7A5B35F5-58D9-46B7-AB2D-8E51F0EF80FB}" destId="{C430D868-871F-4CDB-A522-1F552F500BBD}" srcOrd="0" destOrd="0" parTransId="{3EEE8F26-CD21-4471-8FF8-E48780831247}" sibTransId="{C38DB583-7592-414D-A16F-0B8E9EDA5C51}"/>
    <dgm:cxn modelId="{68D4F6C4-D9CA-475C-ACF6-9DD55CBEB95A}" type="presParOf" srcId="{E41FE557-2AD3-42B6-A379-38810D32725A}" destId="{B822C88C-7A71-497F-AF8B-E80A43CD5E60}" srcOrd="0" destOrd="0" presId="urn:microsoft.com/office/officeart/2005/8/layout/process2"/>
    <dgm:cxn modelId="{A2C53D6C-80D1-4CE6-90C2-D6BCC11514F9}" type="presParOf" srcId="{E41FE557-2AD3-42B6-A379-38810D32725A}" destId="{069A15A0-8097-4341-8620-2F70570A82C7}" srcOrd="1" destOrd="0" presId="urn:microsoft.com/office/officeart/2005/8/layout/process2"/>
    <dgm:cxn modelId="{3414B486-F22F-44A4-981D-EB311B90FA1F}" type="presParOf" srcId="{069A15A0-8097-4341-8620-2F70570A82C7}" destId="{66A5870D-2CB1-4393-94E8-9AF0D330E757}" srcOrd="0" destOrd="0" presId="urn:microsoft.com/office/officeart/2005/8/layout/process2"/>
    <dgm:cxn modelId="{16B4CAE8-6C39-494E-A536-BA438BA37A06}" type="presParOf" srcId="{E41FE557-2AD3-42B6-A379-38810D32725A}" destId="{B01DC938-6983-4741-BC2C-2AE8BF929DEE}" srcOrd="2" destOrd="0" presId="urn:microsoft.com/office/officeart/2005/8/layout/process2"/>
    <dgm:cxn modelId="{82586C95-ED16-41E2-B13D-7CBEFCBEA6FA}" type="presParOf" srcId="{E41FE557-2AD3-42B6-A379-38810D32725A}" destId="{758C76D6-66CE-44D2-A863-F6C2287F4CCD}" srcOrd="3" destOrd="0" presId="urn:microsoft.com/office/officeart/2005/8/layout/process2"/>
    <dgm:cxn modelId="{031A47EC-3132-4F64-8D45-87DDA348842B}" type="presParOf" srcId="{758C76D6-66CE-44D2-A863-F6C2287F4CCD}" destId="{D380B5C7-1299-475A-9838-982FCEA1323B}" srcOrd="0" destOrd="0" presId="urn:microsoft.com/office/officeart/2005/8/layout/process2"/>
    <dgm:cxn modelId="{A7424034-E207-4B65-8503-9ED3F67B8C99}" type="presParOf" srcId="{E41FE557-2AD3-42B6-A379-38810D32725A}" destId="{93AB769C-3845-4431-92A6-A895AE7F1BCF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22C88C-7A71-497F-AF8B-E80A43CD5E60}">
      <dsp:nvSpPr>
        <dsp:cNvPr id="0" name=""/>
        <dsp:cNvSpPr/>
      </dsp:nvSpPr>
      <dsp:spPr>
        <a:xfrm>
          <a:off x="2133600" y="0"/>
          <a:ext cx="1828800" cy="1016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প্লেসমেন্ট</a:t>
          </a:r>
          <a:endParaRPr lang="en-US" sz="38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163358" y="29758"/>
        <a:ext cx="1769284" cy="956484"/>
      </dsp:txXfrm>
    </dsp:sp>
    <dsp:sp modelId="{069A15A0-8097-4341-8620-2F70570A82C7}">
      <dsp:nvSpPr>
        <dsp:cNvPr id="0" name=""/>
        <dsp:cNvSpPr/>
      </dsp:nvSpPr>
      <dsp:spPr>
        <a:xfrm rot="5400000">
          <a:off x="2857500" y="1041399"/>
          <a:ext cx="380999" cy="4572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 rot="-5400000">
        <a:off x="2910840" y="1079499"/>
        <a:ext cx="274320" cy="266699"/>
      </dsp:txXfrm>
    </dsp:sp>
    <dsp:sp modelId="{B01DC938-6983-4741-BC2C-2AE8BF929DEE}">
      <dsp:nvSpPr>
        <dsp:cNvPr id="0" name=""/>
        <dsp:cNvSpPr/>
      </dsp:nvSpPr>
      <dsp:spPr>
        <a:xfrm>
          <a:off x="2133600" y="1523999"/>
          <a:ext cx="1828800" cy="1016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লেয়ারিং</a:t>
          </a:r>
          <a:endParaRPr lang="en-US" sz="38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163358" y="1553757"/>
        <a:ext cx="1769284" cy="956484"/>
      </dsp:txXfrm>
    </dsp:sp>
    <dsp:sp modelId="{758C76D6-66CE-44D2-A863-F6C2287F4CCD}">
      <dsp:nvSpPr>
        <dsp:cNvPr id="0" name=""/>
        <dsp:cNvSpPr/>
      </dsp:nvSpPr>
      <dsp:spPr>
        <a:xfrm rot="5400000">
          <a:off x="2857500" y="2565399"/>
          <a:ext cx="381000" cy="4572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 rot="-5400000">
        <a:off x="2910840" y="2603499"/>
        <a:ext cx="274320" cy="266700"/>
      </dsp:txXfrm>
    </dsp:sp>
    <dsp:sp modelId="{93AB769C-3845-4431-92A6-A895AE7F1BCF}">
      <dsp:nvSpPr>
        <dsp:cNvPr id="0" name=""/>
        <dsp:cNvSpPr/>
      </dsp:nvSpPr>
      <dsp:spPr>
        <a:xfrm>
          <a:off x="2133600" y="3047999"/>
          <a:ext cx="1828800" cy="1016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kern="12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ইন্টিগেশন</a:t>
          </a:r>
          <a:endParaRPr lang="en-US" sz="38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163358" y="3077757"/>
        <a:ext cx="1769284" cy="9564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53F61-8E92-4997-8202-BF619BFB34F8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7D2039-5222-414D-AAB8-462E1B4E3A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774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D2039-5222-414D-AAB8-462E1B4E3A1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527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27006F-549D-4D87-AD3C-3043EF70D50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656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B3E36-31FC-4F40-9FE1-0B96F86F746F}" type="datetime1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Taibur Rahaman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03BF1-8D44-4FE1-A644-131C36985497}" type="datetime1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Taibur Rahaman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BEC3B-DE19-4EA8-9B44-931350ECF667}" type="datetime1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Taibur Rahaman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BA857-A93F-4F82-9EA0-1A5BF5CFD4E4}" type="datetime1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Taibur Rahaman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97434-EBD7-40E7-A2DE-5F1294A9B2A5}" type="datetime1">
              <a:rPr lang="en-US" smtClean="0"/>
              <a:t>6/21/2026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Taibur Rahaman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35C6A-8313-4D77-95A3-DF5461D3BF9A}" type="datetime1">
              <a:rPr lang="en-US" smtClean="0"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Taibur Rahaman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764BC-2EE0-44D1-BD89-9F57F9E12AE6}" type="datetime1">
              <a:rPr lang="en-US" smtClean="0"/>
              <a:t>6/21/2026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Taibur Rahaman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6AD63-287F-481C-B509-28FEDC1BA591}" type="datetime1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Taibur Rahaman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84BC7-7E2A-49A1-9F4C-527023406944}" type="datetime1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Taibur Rahaman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B141D-7A68-432D-8533-26BF85599AB0}" type="datetime1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Taibur Rahaman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F03BC-418A-4685-9A59-D34420184BED}" type="datetime1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Taibur Rahaman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204633-0EB2-4FC5-A60C-A13E78368B27}" type="datetime1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Md. Taibur Rahaman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434975"/>
            <a:ext cx="7772400" cy="1470025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6000" b="1" dirty="0" err="1" smtClean="0">
                <a:latin typeface="Nikosh" pitchFamily="2" charset="0"/>
                <a:cs typeface="Nikosh" pitchFamily="2" charset="0"/>
              </a:rPr>
              <a:t>সবাইকে</a:t>
            </a:r>
            <a:r>
              <a:rPr lang="en-US" sz="60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6000" b="1" dirty="0" err="1" smtClean="0">
                <a:latin typeface="Nikosh" pitchFamily="2" charset="0"/>
                <a:cs typeface="Nikosh" pitchFamily="2" charset="0"/>
              </a:rPr>
              <a:t>স্বাগতম</a:t>
            </a:r>
            <a:endParaRPr lang="en-US" sz="6000" b="1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355" y="2057400"/>
            <a:ext cx="7778045" cy="4038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558" y="2090737"/>
            <a:ext cx="7758842" cy="397505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Taibur Rahaman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364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7037" y="857250"/>
            <a:ext cx="861752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500" b="1" dirty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GB" sz="4500" b="1" dirty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500" b="1" dirty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500" b="1" dirty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9739" y="2266168"/>
            <a:ext cx="5514975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 err="1">
                <a:solidFill>
                  <a:srgbClr val="00B05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মো</a:t>
            </a:r>
            <a:r>
              <a:rPr lang="en-US" sz="4500" b="1" dirty="0">
                <a:solidFill>
                  <a:srgbClr val="00B05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: </a:t>
            </a:r>
            <a:r>
              <a:rPr lang="en-US" sz="4500" b="1" dirty="0" err="1">
                <a:solidFill>
                  <a:srgbClr val="00B05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তৈয়েবুর</a:t>
            </a:r>
            <a:r>
              <a:rPr lang="en-US" sz="4500" b="1" dirty="0">
                <a:solidFill>
                  <a:srgbClr val="00B05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500" b="1" dirty="0" err="1">
                <a:solidFill>
                  <a:srgbClr val="00B05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রহমান</a:t>
            </a:r>
            <a:endParaRPr lang="en-US" sz="4500" b="1" dirty="0">
              <a:solidFill>
                <a:srgbClr val="00B050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algn="ctr"/>
            <a:r>
              <a:rPr lang="bn-BD" sz="21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GB" sz="21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bn-BD" sz="21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ফিন্যান্স</a:t>
            </a:r>
            <a:r>
              <a:rPr lang="en-GB" sz="21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,ব্যাংকিং ও বিমা ) ।</a:t>
            </a:r>
            <a:endParaRPr lang="bn-BD" sz="21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7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আটুলিয়া</a:t>
            </a:r>
            <a:r>
              <a:rPr lang="en-US" sz="27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7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আব্দুল</a:t>
            </a:r>
            <a:r>
              <a:rPr lang="en-US" sz="27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7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কাদের</a:t>
            </a:r>
            <a:r>
              <a:rPr lang="en-US" sz="27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7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স্কুল</a:t>
            </a:r>
            <a:r>
              <a:rPr lang="en-US" sz="27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7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এন্ড</a:t>
            </a:r>
            <a:r>
              <a:rPr lang="en-US" sz="27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7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sz="27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,</a:t>
            </a:r>
          </a:p>
          <a:p>
            <a:pPr algn="ctr"/>
            <a:r>
              <a:rPr lang="en-US" sz="27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শ্যামনগর</a:t>
            </a:r>
            <a:r>
              <a:rPr lang="en-US" sz="27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27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সাতক্ষীরা</a:t>
            </a:r>
            <a:r>
              <a:rPr lang="en-US" sz="27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bn-BD" sz="3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 নং- </a:t>
            </a:r>
            <a:r>
              <a:rPr lang="en-US" sz="3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01912848085</a:t>
            </a:r>
            <a:endParaRPr lang="bn-BD" sz="3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7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ইমেইল- </a:t>
            </a:r>
            <a:r>
              <a:rPr lang="en-US" sz="2100" b="1" kern="0" dirty="0">
                <a:solidFill>
                  <a:srgbClr val="7030A0"/>
                </a:solidFill>
              </a:rPr>
              <a:t>btaibur09@gmail.com</a:t>
            </a:r>
            <a:endParaRPr lang="en-US" sz="2100" b="1" kern="0" dirty="0">
              <a:solidFill>
                <a:srgbClr val="7030A0"/>
              </a:solidFill>
              <a:latin typeface="Arial Black" panose="020B0A04020102020204" pitchFamily="34" charset="0"/>
            </a:endParaRPr>
          </a:p>
          <a:p>
            <a:pPr algn="ctr"/>
            <a:endParaRPr lang="en-US" sz="2700" b="1" dirty="0">
              <a:solidFill>
                <a:srgbClr val="002060"/>
              </a:solidFill>
              <a:latin typeface="Arial Black" pitchFamily="34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714" y="1729250"/>
            <a:ext cx="2866580" cy="374548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Taibur Rahaman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28010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3708"/>
    </mc:Choice>
    <mc:Fallback xmlns="">
      <p:transition advTm="13708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304800"/>
            <a:ext cx="3886200" cy="29718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04800"/>
            <a:ext cx="3908425" cy="2998787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434339"/>
            <a:ext cx="3908425" cy="299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399" y="3428206"/>
            <a:ext cx="3908425" cy="299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11727"/>
            <a:ext cx="3886200" cy="296487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2" r="35142"/>
          <a:stretch/>
        </p:blipFill>
        <p:spPr>
          <a:xfrm>
            <a:off x="4724398" y="311727"/>
            <a:ext cx="3908425" cy="29648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428206"/>
            <a:ext cx="3908425" cy="29987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3455121"/>
            <a:ext cx="3968534" cy="2971872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Taibur Rahaman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97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en-US" dirty="0" err="1" smtClean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পাঠ</a:t>
            </a:r>
            <a:r>
              <a:rPr lang="en-US" dirty="0" smtClean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prstClr val="black"/>
                </a:solidFill>
                <a:latin typeface="Nikosh" pitchFamily="2" charset="0"/>
                <a:cs typeface="Nikosh" pitchFamily="2" charset="0"/>
              </a:rPr>
              <a:t>শিরোনাম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600200"/>
            <a:ext cx="2743200" cy="4525963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24200" y="1600200"/>
            <a:ext cx="5562600" cy="4525963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600" dirty="0" smtClean="0">
              <a:latin typeface="Nikosh" pitchFamily="2" charset="0"/>
              <a:cs typeface="Nikosh" pitchFamily="2" charset="0"/>
            </a:endParaRPr>
          </a:p>
          <a:p>
            <a:pPr marL="0" indent="0" algn="ctr">
              <a:buNone/>
            </a:pPr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দ্বিতীয়</a:t>
            </a:r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আর্থিক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বাজারের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আইনগত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দিকসমূহ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pPr marL="0" indent="0">
              <a:buNone/>
            </a:pPr>
            <a:endParaRPr lang="en-US" sz="3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Taibur Rahaman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165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533400"/>
            <a:ext cx="8305800" cy="48768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as-IN" sz="8800" b="1" dirty="0" smtClean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8800" b="1" dirty="0" smtClean="0">
              <a:solidFill>
                <a:schemeClr val="accent5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36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Courier New" pitchFamily="49" charset="0"/>
              <a:buChar char="o"/>
            </a:pP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আর্থিক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বাজার সম্পর্কে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Courier New" pitchFamily="49" charset="0"/>
              <a:buChar char="o"/>
            </a:pP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আর্থিক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বাজারের শ্রেণীবিভাগ জানতে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Courier New" pitchFamily="49" charset="0"/>
              <a:buChar char="o"/>
            </a:pP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অর্থ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বা মুদ্রা বাজারের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হাতি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রসমূহ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সম্পর্কে বলতে 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Courier New" pitchFamily="49" charset="0"/>
              <a:buChar char="o"/>
            </a:pP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পুঁজি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বা মূলধন বাজারের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হাতি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সম্পর্কে বলতে পারবে</a:t>
            </a: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Courier New" pitchFamily="49" charset="0"/>
              <a:buChar char="o"/>
            </a:pP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মানি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লন্ডারিং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পদ্ধতি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বা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প্রক্রি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কি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জানতে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পারবে </a:t>
            </a: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Courier New" pitchFamily="49" charset="0"/>
              <a:buChar char="o"/>
            </a:pP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মানি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লন্ডারিং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অপরাধ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 ও 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দন্ড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জানতে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Courier New" pitchFamily="49" charset="0"/>
              <a:buChar char="o"/>
            </a:pPr>
            <a:endParaRPr lang="as-IN" dirty="0">
              <a:latin typeface="Nikosh" pitchFamily="2" charset="0"/>
              <a:cs typeface="Nikosh" pitchFamily="2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Taibur Rahaman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97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1999" y="762000"/>
            <a:ext cx="7772401" cy="4038600"/>
          </a:xfrm>
        </p:spPr>
        <p:txBody>
          <a:bodyPr/>
          <a:lstStyle/>
          <a:p>
            <a:pPr marL="0" indent="0">
              <a:buNone/>
            </a:pP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as-IN" sz="7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আর্থিক বাজার 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just">
              <a:buNone/>
            </a:pP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আর্থিক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বাজার যে বাজারে স্বল্প ও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দীর্ঘমে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দী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আর্থিক সম্পদ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ক্র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বিক্র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হ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তাকে আর্থিক বাজার বলে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as-IN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Taibur Rahaman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0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762000"/>
            <a:ext cx="7924801" cy="5105400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as-IN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আর্থিক </a:t>
            </a:r>
            <a:r>
              <a:rPr lang="as-IN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বাজারের </a:t>
            </a:r>
            <a:r>
              <a:rPr lang="as-IN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শ্রেণীবিভাগ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as-IN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অর্থবাজার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বা মুদ্রা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বাজার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Money Market) </a:t>
            </a: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পুঁজিবাজার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বা মূলধন বাজার (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Capital Market)</a:t>
            </a:r>
          </a:p>
          <a:p>
            <a:pPr marL="0" indent="0">
              <a:buNone/>
            </a:pP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Taibur Rahaman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57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762000"/>
            <a:ext cx="8001000" cy="5181600"/>
          </a:xfrm>
        </p:spPr>
        <p:txBody>
          <a:bodyPr/>
          <a:lstStyle/>
          <a:p>
            <a:pPr algn="ctr"/>
            <a:endParaRPr lang="en-US" dirty="0" smtClean="0"/>
          </a:p>
          <a:p>
            <a:pPr marL="0" indent="0" algn="ctr">
              <a:buNone/>
            </a:pPr>
            <a:r>
              <a:rPr lang="as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 </a:t>
            </a:r>
            <a:r>
              <a:rPr lang="as-IN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 মুদ্রা বাজারের </a:t>
            </a:r>
            <a:r>
              <a:rPr lang="as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হাতিয়ারসমূহ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ট্রেজারি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বিল </a:t>
            </a: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বাণিজ্যিক পত্র</a:t>
            </a: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ব্যাংকের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স্বীকৃতি পত্র </a:t>
            </a: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হস্তান্তরযোগ্য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আমানত সার্টিফিকেট  </a:t>
            </a: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পুনঃ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ক্র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চুক্তি</a:t>
            </a: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 কল মানি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Taibur Rahaman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367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838200"/>
            <a:ext cx="7924801" cy="4953000"/>
          </a:xfrm>
        </p:spPr>
        <p:txBody>
          <a:bodyPr/>
          <a:lstStyle/>
          <a:p>
            <a:pPr marL="0" indent="0">
              <a:buNone/>
            </a:pPr>
            <a:endParaRPr lang="as-IN" dirty="0"/>
          </a:p>
          <a:p>
            <a:pPr marL="0" indent="0" algn="ctr">
              <a:buNone/>
            </a:pPr>
            <a:r>
              <a:rPr lang="as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মূলধন বা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পুঁজি 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বাজারের </a:t>
            </a:r>
            <a:r>
              <a:rPr lang="as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হাতি</a:t>
            </a:r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as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রসমূহ</a:t>
            </a: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as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সাধারন শে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as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  </a:t>
            </a: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as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অগ্রাধিকার শে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as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as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বন্ড বা ঋণপত্র</a:t>
            </a:r>
          </a:p>
          <a:p>
            <a:pPr marL="0" indent="0">
              <a:buNone/>
            </a:pPr>
            <a:endParaRPr lang="as-IN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Taibur Rahaman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404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838200"/>
            <a:ext cx="8305800" cy="4572000"/>
          </a:xfrm>
        </p:spPr>
        <p:txBody>
          <a:bodyPr/>
          <a:lstStyle/>
          <a:p>
            <a:pPr marL="0" indent="0" algn="ctr">
              <a:buNone/>
            </a:pPr>
            <a:r>
              <a:rPr lang="as-IN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মানি লন্ডারিং</a:t>
            </a:r>
            <a:endParaRPr lang="en-US" sz="60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just">
              <a:buNone/>
            </a:pP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মানি লন্ডারিং বা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অর্থ পাচার হলো একটি অবৈধ অর্থনৈতিক কার্যক্রম, যার মাধ্যমে অপরাধমূলক কর্মকাণ্ডের মাধ্যমে অর্জিত কালো টাকা বা অবৈধ সম্পদকে বৈধ উৎস থেকে অর্জিত বলে দেখানোর চেষ্টা করা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এই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প্রক্রি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মূল উদ্দেশ্য হলো অবৈধ অর্থের উৎস গোপন করা এবং আইন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য়ো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গকারী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সংস্থা বা কর কর্তৃপক্ষের নজরদারি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ড়া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নো।</a:t>
            </a: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as-IN" dirty="0">
              <a:latin typeface="Nikosh" pitchFamily="2" charset="0"/>
              <a:cs typeface="Nikosh" pitchFamily="2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Taibur Rahaman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057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617220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836535322"/>
              </p:ext>
            </p:extLst>
          </p:nvPr>
        </p:nvGraphicFramePr>
        <p:xfrm>
          <a:off x="1524000" y="18288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ctangle 7"/>
          <p:cNvSpPr/>
          <p:nvPr/>
        </p:nvSpPr>
        <p:spPr>
          <a:xfrm>
            <a:off x="152400" y="152400"/>
            <a:ext cx="8686800" cy="14478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মানি লন্ডারিং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সংঘটনের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প্রক্রি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endParaRPr lang="en-US" sz="3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Taibur Rahaman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14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600" b="1" dirty="0" smtClean="0">
              <a:latin typeface="Nikosh" pitchFamily="2" charset="0"/>
              <a:cs typeface="Nikosh" pitchFamily="2" charset="0"/>
            </a:endParaRPr>
          </a:p>
          <a:p>
            <a:pPr marL="0" indent="0" algn="ctr">
              <a:buNone/>
            </a:pPr>
            <a:r>
              <a:rPr lang="as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প্লেসমেন্ট </a:t>
            </a:r>
            <a:r>
              <a:rPr lang="as-IN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Placement) </a:t>
            </a:r>
            <a:r>
              <a:rPr lang="as-IN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 </a:t>
            </a:r>
            <a:r>
              <a:rPr lang="as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সংযোজন</a:t>
            </a:r>
            <a:endParaRPr lang="en-US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just">
              <a:buNone/>
            </a:pP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just">
              <a:buNone/>
            </a:pP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এটি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প্রথম ধাপ, যেখানে অবৈধভাবে অর্জিত নগদ অর্থকে বৈধ আর্থিক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ব্যবস্থা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প্রবেশ করানো হয়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উদাহরণস্বরূপ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, এই অর্থ ছোট ছোট অংশে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ভে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ংগে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বিভিন্ন ব্যাংক অ্যাকাউন্টে জমা করা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Taibur Rahaman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14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09600"/>
            <a:ext cx="8305800" cy="51816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>
              <a:latin typeface="Nikosh" pitchFamily="2" charset="0"/>
              <a:cs typeface="Nikosh" pitchFamily="2" charset="0"/>
            </a:endParaRPr>
          </a:p>
          <a:p>
            <a:pPr marL="0" indent="0" algn="ctr">
              <a:buNone/>
            </a:pPr>
            <a:r>
              <a:rPr lang="as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লেয়ারিং </a:t>
            </a:r>
            <a:r>
              <a:rPr lang="as-IN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Layering) </a:t>
            </a:r>
            <a:r>
              <a:rPr lang="as-IN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 </a:t>
            </a:r>
            <a:r>
              <a:rPr lang="as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স্তরিকরণ</a:t>
            </a:r>
            <a:endParaRPr lang="en-US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just">
              <a:buNone/>
            </a:pP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এই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ধাপে অর্থের উৎস গোপন করার জন্য একাধিক জটিল ও কৌশলী আর্থিক লেনদেন করা হয়।টাকা এক অ্যাকাউন্ট থেকে অন্য অ্যাকাউন্টে, এক দেশ থেকে অন্য দেশে ইলেকট্রনিকভাবে স্থানান্তর করা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অথবা স্টক, বন্ড,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রি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এস্টেট বা অন্যান্য সম্পত্তিতে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বিনি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য়ো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করা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এই জটিল লেনদেনের ফলে অর্থের উৎস শনাক্ত করা কঠিন হয়ে পড়ে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Taibur Rahaman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217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685800"/>
            <a:ext cx="8382000" cy="510540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endParaRPr lang="en-US" dirty="0" smtClean="0">
              <a:latin typeface="Nikosh" pitchFamily="2" charset="0"/>
              <a:cs typeface="Nikosh" pitchFamily="2" charset="0"/>
            </a:endParaRPr>
          </a:p>
          <a:p>
            <a:pPr marL="0" indent="0" algn="ctr">
              <a:buNone/>
            </a:pPr>
            <a:r>
              <a:rPr lang="as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ইন্টিগ্রেশন </a:t>
            </a:r>
            <a:r>
              <a:rPr lang="as-IN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Integration) </a:t>
            </a:r>
            <a:r>
              <a:rPr lang="as-IN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 </a:t>
            </a:r>
            <a:r>
              <a:rPr lang="as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একত্রীকরণ</a:t>
            </a:r>
            <a:endParaRPr lang="en-US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endParaRPr lang="en-US" dirty="0">
              <a:latin typeface="Nikosh" pitchFamily="2" charset="0"/>
              <a:cs typeface="Nikosh" pitchFamily="2" charset="0"/>
            </a:endParaRPr>
          </a:p>
          <a:p>
            <a:pPr marL="0" indent="0" algn="just">
              <a:buNone/>
            </a:pP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এটি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শেষ ধাপ, যেখানে লন্ডারিং করা অর্থকে বৈধ আর্থিক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ব্যবস্থা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সম্পূর্ণরূপে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মিশি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ফেলা হয়।এই অর্থ দিয়ে বৈধ সম্পত্তি কেনা, ব্যবসায়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বিনি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য়ো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বা অন্য কোনো উপায়ে খরচ করা হয়, যাতে মনে হয় এটি বৈধ উৎস থেকে অর্জিত। এই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পর্যা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কালো টাকা সাদা হয়ে যায় এবং অপরাধী তা কোনো রকম সন্দেহ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ছা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ড়া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ব্যবহার করতে পারে।</a:t>
            </a:r>
          </a:p>
          <a:p>
            <a:pPr marL="0" indent="0" algn="ctr">
              <a:buNone/>
            </a:pP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Taibur Rahaman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217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60350"/>
            <a:ext cx="8610600" cy="6096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as-IN" sz="4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মানি লন্ডারিং অপরাধ ও দন্ড </a:t>
            </a:r>
            <a:endParaRPr lang="en-US" sz="44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just">
              <a:buNone/>
            </a:pPr>
            <a:r>
              <a:rPr lang="as-IN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</a:t>
            </a:r>
            <a:r>
              <a:rPr lang="as-IN" sz="28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মানি লন্ডারিং প্রতিরোধ আইন, ২০১২ (সংশোধন ২০১৫) অনুযায়ী মানি লন্ডারিং-এর অপরাধের জন্য প্রধানত দুই ধরনের শাস্তির বিধান </a:t>
            </a:r>
            <a:r>
              <a:rPr lang="as-IN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রয়েছে</a:t>
            </a:r>
            <a:r>
              <a:rPr lang="en-US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as-IN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just">
              <a:buNone/>
            </a:pPr>
            <a:r>
              <a:rPr lang="as-IN" sz="2800" b="1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কারাদণ্ড</a:t>
            </a:r>
            <a:r>
              <a:rPr lang="as-IN" sz="2800" b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মানি লন্ডারিং অপরাধের জন্য দোষী সাব্যস্ত হলে ৪ থেকে ১২ বছর পর্যন্ত কারাদণ্ড হতে </a:t>
            </a:r>
            <a:r>
              <a:rPr lang="as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just">
              <a:buNone/>
            </a:pPr>
            <a:r>
              <a:rPr lang="as-IN" sz="2800" b="1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জরিমানা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কারাদণ্ডের পাশাপাশি আদালত অপরাধের সাথে জড়িত সম্পত্তির দ্বিগুণ মূল্য বা ১০ লক্ষ টাকা (অথবা ক্ষেত্রবিশেষে ২০ লক্ষ টাকা), এর মধ্যে যেটি বেশি হবে সেই পরিমাণ জরিমানা করতে পারেন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just">
              <a:buNone/>
            </a:pPr>
            <a:r>
              <a:rPr lang="as-IN" sz="2800" b="1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সম্পত্তি বাজে</a:t>
            </a:r>
            <a:r>
              <a:rPr lang="en-US" sz="2800" b="1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as-IN" sz="2800" b="1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প্ত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মানি লন্ডারিং-এর মাধ্যমে অর্জিত সমস্ত সম্পদ রাষ্ট্রের অনুকূলে </a:t>
            </a:r>
            <a:r>
              <a:rPr lang="as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বাজে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as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প্ত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করার বিধান রয়েছে</a:t>
            </a:r>
            <a:r>
              <a:rPr lang="as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just">
              <a:buNone/>
            </a:pPr>
            <a:r>
              <a:rPr lang="as-IN" sz="2800" b="1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অতিরিক্ত </a:t>
            </a:r>
            <a:r>
              <a:rPr lang="as-IN" sz="2800" b="1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কারাদণ্ড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আরোপিত জরিমানা সময়মতো পরিশোধ না করলে, আদালত অতিরিক্ত কারাদণ্ডের আদেশ দিতে </a:t>
            </a:r>
            <a:r>
              <a:rPr lang="as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পারেন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Taibur Rahaman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80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66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600" b="1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as-IN" dirty="0" smtClean="0">
                <a:latin typeface="Nikosh" pitchFamily="2" charset="0"/>
                <a:cs typeface="Nikosh" pitchFamily="2" charset="0"/>
              </a:rPr>
              <a:t> 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33400" y="1066800"/>
            <a:ext cx="7696200" cy="48006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20000"/>
              </a:spcBef>
            </a:pPr>
            <a:endParaRPr lang="en-US" sz="3200" dirty="0" smtClean="0">
              <a:solidFill>
                <a:prstClr val="black"/>
              </a:solidFill>
              <a:latin typeface="Nikosh" pitchFamily="2" charset="0"/>
              <a:cs typeface="Nikosh" pitchFamily="2" charset="0"/>
            </a:endParaRPr>
          </a:p>
          <a:p>
            <a:pPr lvl="0" algn="ctr">
              <a:spcBef>
                <a:spcPct val="20000"/>
              </a:spcBef>
            </a:pPr>
            <a:r>
              <a:rPr lang="en-US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3200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মুদ্রা</a:t>
            </a:r>
            <a:r>
              <a:rPr lang="en-US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বাজারের</a:t>
            </a:r>
            <a:r>
              <a:rPr lang="en-US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নিয়ন্ত্রনকারী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lvl="0" algn="ctr">
              <a:spcBef>
                <a:spcPct val="20000"/>
              </a:spcBef>
            </a:pP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মূলধন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বাজারের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নিয়ন্ত্রনকারী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lvl="0" algn="ctr">
              <a:spcBef>
                <a:spcPct val="20000"/>
              </a:spcBef>
            </a:pP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৩. </a:t>
            </a:r>
            <a:r>
              <a:rPr lang="as-IN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মানি লন্ডারিং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আইন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সালের</a:t>
            </a:r>
            <a:r>
              <a:rPr lang="en-US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 algn="ctr">
              <a:spcBef>
                <a:spcPct val="20000"/>
              </a:spcBef>
            </a:pP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৪.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মুদ্রা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বাজারে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বিক্রয়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lvl="0" algn="ctr">
              <a:spcBef>
                <a:spcPct val="20000"/>
              </a:spcBef>
            </a:pP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ক.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ট্রেজারি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বিল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খ.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ট্রেজারি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বন্ড</a:t>
            </a:r>
            <a:endParaRPr lang="en-US" sz="3200" dirty="0" smtClean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 algn="ctr">
              <a:spcBef>
                <a:spcPct val="20000"/>
              </a:spcBef>
            </a:pPr>
            <a:r>
              <a:rPr lang="en-US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শেয়ার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	ঘ.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ডিবেঞ্চার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lvl="0">
              <a:spcBef>
                <a:spcPct val="20000"/>
              </a:spcBef>
            </a:pPr>
            <a:endParaRPr lang="en-US" sz="3200" dirty="0">
              <a:solidFill>
                <a:prstClr val="black"/>
              </a:solidFill>
              <a:latin typeface="Nikosh" pitchFamily="2" charset="0"/>
              <a:cs typeface="Nikosh" pitchFamily="2" charset="0"/>
            </a:endParaRPr>
          </a:p>
          <a:p>
            <a:pPr lvl="0">
              <a:spcBef>
                <a:spcPct val="20000"/>
              </a:spcBef>
            </a:pPr>
            <a:endParaRPr lang="en-US" sz="3200" dirty="0">
              <a:solidFill>
                <a:prstClr val="black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1752600" y="4419600"/>
            <a:ext cx="5334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Taibur Rahaman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554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81000"/>
            <a:ext cx="9144000" cy="5638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as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দলী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6600" b="1" dirty="0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6600" b="1" dirty="0" smtClean="0"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ক-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গ্রুপ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রোল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০১ </a:t>
            </a:r>
            <a:r>
              <a:rPr lang="en-US" sz="4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buFont typeface="Wingdings" pitchFamily="2" charset="2"/>
              <a:buChar char="v"/>
            </a:pPr>
            <a:r>
              <a:rPr lang="as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মূলধন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বাজারের 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as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লিখ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0" indent="0" algn="ctr">
              <a:buNone/>
            </a:pP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খ-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গ্রুপ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রোল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১৩ </a:t>
            </a:r>
            <a:r>
              <a:rPr lang="en-US" sz="4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২৫</a:t>
            </a:r>
            <a:endParaRPr lang="as-IN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buFont typeface="Wingdings" pitchFamily="2" charset="2"/>
              <a:buChar char="v"/>
            </a:pPr>
            <a:r>
              <a:rPr lang="as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অর্থ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বাজারের 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 </a:t>
            </a:r>
            <a:r>
              <a:rPr lang="as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Taibur Rahaman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37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4800"/>
            <a:ext cx="9144000" cy="5334000"/>
          </a:xfrm>
        </p:spPr>
        <p:txBody>
          <a:bodyPr/>
          <a:lstStyle/>
          <a:p>
            <a:pPr marL="0" indent="0" algn="ctr">
              <a:buNone/>
            </a:pPr>
            <a:endParaRPr lang="en-US" sz="6000" dirty="0" smtClean="0">
              <a:latin typeface="Nikosh" pitchFamily="2" charset="0"/>
              <a:cs typeface="Nikosh" pitchFamily="2" charset="0"/>
            </a:endParaRPr>
          </a:p>
          <a:p>
            <a:pPr marL="0" indent="0" algn="ctr">
              <a:buNone/>
            </a:pPr>
            <a:r>
              <a:rPr lang="en-US" sz="8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as-IN" sz="8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8000" b="1" dirty="0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8000" b="1" dirty="0" smtClean="0"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buFont typeface="Wingdings" pitchFamily="2" charset="2"/>
              <a:buChar char="q"/>
            </a:pP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অর্থনৈতিক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উন্ন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নে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আর্থিক বাজারের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ভূমিকা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বর্ণনা 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Taibur Rahaman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874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0"/>
            <a:ext cx="8305800" cy="6172200"/>
          </a:xfrm>
        </p:spPr>
        <p:txBody>
          <a:bodyPr/>
          <a:lstStyle/>
          <a:p>
            <a:pPr marL="0" indent="0" algn="ctr">
              <a:buNone/>
            </a:pPr>
            <a:r>
              <a:rPr lang="as-IN" sz="8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as-IN" sz="8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as-IN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220" y="1447800"/>
            <a:ext cx="7191560" cy="441960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Taibur Rahaman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370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2.7|6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597</Words>
  <Application>Microsoft Office PowerPoint</Application>
  <PresentationFormat>On-screen Show (4:3)</PresentationFormat>
  <Paragraphs>126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Arial</vt:lpstr>
      <vt:lpstr>Arial Black</vt:lpstr>
      <vt:lpstr>Calibri</vt:lpstr>
      <vt:lpstr>Courier New</vt:lpstr>
      <vt:lpstr>Kalpurush</vt:lpstr>
      <vt:lpstr>Nikosh</vt:lpstr>
      <vt:lpstr>NikoshBAN</vt:lpstr>
      <vt:lpstr>Vrinda</vt:lpstr>
      <vt:lpstr>Wingdings</vt:lpstr>
      <vt:lpstr>Office Theme</vt:lpstr>
      <vt:lpstr>সবাইকে স্বাগতম</vt:lpstr>
      <vt:lpstr>PowerPoint Presentation</vt:lpstr>
      <vt:lpstr>PowerPoint Presentation</vt:lpstr>
      <vt:lpstr>পাঠ শিরোনাম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hp</dc:creator>
  <cp:lastModifiedBy>Windows User</cp:lastModifiedBy>
  <cp:revision>107</cp:revision>
  <dcterms:created xsi:type="dcterms:W3CDTF">2006-08-16T00:00:00Z</dcterms:created>
  <dcterms:modified xsi:type="dcterms:W3CDTF">2026-06-21T15:24:40Z</dcterms:modified>
</cp:coreProperties>
</file>