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322" r:id="rId2"/>
    <p:sldId id="321" r:id="rId3"/>
    <p:sldId id="303" r:id="rId4"/>
    <p:sldId id="312" r:id="rId5"/>
    <p:sldId id="330" r:id="rId6"/>
    <p:sldId id="291" r:id="rId7"/>
    <p:sldId id="329" r:id="rId8"/>
    <p:sldId id="323" r:id="rId9"/>
    <p:sldId id="319" r:id="rId10"/>
    <p:sldId id="293" r:id="rId11"/>
    <p:sldId id="331" r:id="rId12"/>
    <p:sldId id="276" r:id="rId13"/>
    <p:sldId id="324" r:id="rId14"/>
    <p:sldId id="308" r:id="rId15"/>
    <p:sldId id="310" r:id="rId16"/>
    <p:sldId id="32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709828"/>
    <a:srgbClr val="008000"/>
    <a:srgbClr val="3EC4F5"/>
    <a:srgbClr val="000099"/>
    <a:srgbClr val="00CC00"/>
    <a:srgbClr val="FF66FF"/>
    <a:srgbClr val="FF33CC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6745" autoAdjust="0"/>
  </p:normalViewPr>
  <p:slideViewPr>
    <p:cSldViewPr snapToGrid="0">
      <p:cViewPr varScale="1">
        <p:scale>
          <a:sx n="70" d="100"/>
          <a:sy n="70" d="100"/>
        </p:scale>
        <p:origin x="1147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কবিতার</a:t>
            </a:r>
            <a:r>
              <a:rPr lang="en-US" dirty="0" smtClean="0"/>
              <a:t> </a:t>
            </a:r>
            <a:r>
              <a:rPr lang="en-US" dirty="0" err="1" smtClean="0"/>
              <a:t>অডিও</a:t>
            </a:r>
            <a:r>
              <a:rPr lang="en-US" dirty="0" smtClean="0"/>
              <a:t> </a:t>
            </a:r>
            <a:r>
              <a:rPr lang="en-US" dirty="0" err="1" smtClean="0"/>
              <a:t>রেকড</a:t>
            </a:r>
            <a:r>
              <a:rPr lang="en-US" dirty="0" smtClean="0"/>
              <a:t> </a:t>
            </a:r>
            <a:r>
              <a:rPr lang="en-US" dirty="0" err="1" smtClean="0"/>
              <a:t>দেওয়া</a:t>
            </a:r>
            <a:r>
              <a:rPr lang="en-US" dirty="0" smtClean="0"/>
              <a:t> </a:t>
            </a:r>
            <a:r>
              <a:rPr lang="en-US" dirty="0" err="1" smtClean="0"/>
              <a:t>আছে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5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55" y="373224"/>
            <a:ext cx="11504645" cy="6130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593911" y="783257"/>
            <a:ext cx="8219744" cy="432991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18" y="391886"/>
            <a:ext cx="11446467" cy="6149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5" y="865852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3613D-67E4-4288-B254-0D0047EF57E0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6A899-93DD-4FFE-969F-B71B8096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84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bg>
      <p:bgPr>
        <a:gradFill flip="none" rotWithShape="1">
          <a:gsLst>
            <a:gs pos="48000">
              <a:srgbClr val="BED7EF"/>
            </a:gs>
            <a:gs pos="43000">
              <a:srgbClr val="C6DCF1"/>
            </a:gs>
            <a:gs pos="33000">
              <a:schemeClr val="accent4">
                <a:lumMod val="40000"/>
                <a:lumOff val="60000"/>
              </a:schemeClr>
            </a:gs>
            <a:gs pos="13000">
              <a:schemeClr val="accent1">
                <a:lumMod val="5000"/>
                <a:lumOff val="9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75232">
              <a:srgbClr val="BBD5ED"/>
            </a:gs>
            <a:gs pos="68000">
              <a:schemeClr val="accent6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98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6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  <p:sldLayoutId id="2147483676" r:id="rId12"/>
    <p:sldLayoutId id="2147483678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s://www.twinkl.com/blog/task-based-activities-for-esl-studen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913131" y="2821648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614220" y="3541046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493519" y="1960123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598052" y="2879811"/>
            <a:ext cx="1171423" cy="96481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994084" y="2115117"/>
            <a:ext cx="1691094" cy="1064820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266019" y="332252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020704" y="1263371"/>
            <a:ext cx="2087737" cy="3626695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592303" y="2626282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801943" y="357605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728269" y="196902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4098554" y="2926275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146751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09689" y="4942268"/>
            <a:ext cx="3206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পাঠঃ-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bn-BD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- ৫০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765" y="4752754"/>
            <a:ext cx="1305926" cy="1470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73289" y="4680658"/>
            <a:ext cx="2531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7545" y="5109610"/>
            <a:ext cx="3105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73" y="2120595"/>
            <a:ext cx="2897776" cy="2661784"/>
          </a:xfrm>
        </p:spPr>
      </p:pic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022" y="2120595"/>
            <a:ext cx="2444226" cy="28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23000">
              <a:schemeClr val="accent2">
                <a:lumMod val="40000"/>
                <a:lumOff val="6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67000">
              <a:srgbClr val="EFDEA5"/>
            </a:gs>
            <a:gs pos="42000">
              <a:schemeClr val="accent5">
                <a:lumMod val="60000"/>
                <a:lumOff val="40000"/>
              </a:schemeClr>
            </a:gs>
            <a:gs pos="89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3674672" y="810542"/>
            <a:ext cx="5967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শিখনফল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  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4712" y="1604865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পিরিয়ড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810351" y="2626988"/>
            <a:ext cx="10517919" cy="1260000"/>
            <a:chOff x="618509" y="3315690"/>
            <a:chExt cx="10517919" cy="949047"/>
          </a:xfrm>
        </p:grpSpPr>
        <p:grpSp>
          <p:nvGrpSpPr>
            <p:cNvPr id="54" name="Group 53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63" name="Oval 62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Oval 63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Oval 64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6" name="Group 65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67" name="Oval 66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" name="Oval 67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" name="Oval 68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60" name="Rounded Rectangle 59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ounded Rectangle 60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ounded Rectangle 61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5" name="Rectangle 54"/>
            <p:cNvSpPr/>
            <p:nvPr/>
          </p:nvSpPr>
          <p:spPr>
            <a:xfrm>
              <a:off x="3687999" y="3477465"/>
              <a:ext cx="6825908" cy="7186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৩.২.১ 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কোন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ভগ্নাংশের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একাধিক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সমতুল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গঠন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endPara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53894" y="4248958"/>
            <a:ext cx="10517919" cy="1260000"/>
            <a:chOff x="618509" y="3315690"/>
            <a:chExt cx="10517919" cy="949047"/>
          </a:xfrm>
        </p:grpSpPr>
        <p:grpSp>
          <p:nvGrpSpPr>
            <p:cNvPr id="22" name="Group 21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27" name="Group 26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31" name="Oval 30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Oval 31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Oval 32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4" name="Group 33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37" name="Oval 36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8" name="Oval 37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9" name="Oval 38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28" name="Rounded Rectangle 27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3" name="Rectangle 22"/>
            <p:cNvSpPr/>
            <p:nvPr/>
          </p:nvSpPr>
          <p:spPr>
            <a:xfrm>
              <a:off x="3687999" y="3426167"/>
              <a:ext cx="7242688" cy="7186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৩.২.২ 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অসমহরবিশিষ্ট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‌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একাধিক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ভগ্নাংশকে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লঘিষ্ঠ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আকারে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প্রকাশ</a:t>
              </a:r>
              <a:endPara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77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837" y="0"/>
            <a:ext cx="11970328" cy="669174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1673" y="138545"/>
            <a:ext cx="11720945" cy="642851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86" y="391886"/>
            <a:ext cx="8882743" cy="617516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4199063" y="2612834"/>
            <a:ext cx="6843524" cy="2099105"/>
            <a:chOff x="4136001" y="4095924"/>
            <a:chExt cx="6843524" cy="2099105"/>
          </a:xfrm>
        </p:grpSpPr>
        <p:sp>
          <p:nvSpPr>
            <p:cNvPr id="10" name="TextBox 9"/>
            <p:cNvSpPr txBox="1"/>
            <p:nvPr/>
          </p:nvSpPr>
          <p:spPr>
            <a:xfrm>
              <a:off x="4136001" y="5548698"/>
              <a:ext cx="68435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সমতুল</a:t>
              </a:r>
              <a:r>
                <a:rPr lang="en-US" sz="3600" b="1" dirty="0" smtClean="0">
                  <a:solidFill>
                    <a:srgbClr val="C00000"/>
                  </a:solidFill>
                  <a:latin typeface="NikoshBAN" panose="02000000000000000000"/>
                </a:rPr>
                <a:t> </a:t>
              </a:r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ভগ্নাংশ</a:t>
              </a:r>
              <a:r>
                <a:rPr lang="en-US" sz="3600" b="1" dirty="0" smtClean="0">
                  <a:solidFill>
                    <a:srgbClr val="C00000"/>
                  </a:solidFill>
                  <a:latin typeface="NikoshBAN" panose="02000000000000000000"/>
                </a:rPr>
                <a:t> </a:t>
              </a:r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গঠন</a:t>
              </a:r>
              <a:endParaRPr lang="en-US" sz="3600" b="1" dirty="0">
                <a:solidFill>
                  <a:srgbClr val="C00000"/>
                </a:solidFill>
                <a:latin typeface="NikoshBAN" panose="0200000000000000000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62995" y="4095924"/>
              <a:ext cx="2428377" cy="1942227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794541" y="2644914"/>
            <a:ext cx="493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/>
              </a:rPr>
              <a:t>আজকের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/>
              </a:rPr>
              <a:t>পাঠ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668865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32012" y="4572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60612" y="1371600"/>
                <a:ext cx="5720576" cy="104810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১৬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612" y="1371600"/>
                <a:ext cx="5720576" cy="104810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50417" y="1399514"/>
                <a:ext cx="6063661" cy="1005083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১৬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417" y="1399514"/>
                <a:ext cx="6063661" cy="100508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06476" y="1381359"/>
                <a:ext cx="5730771" cy="101354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১৬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:r>
                  <a:rPr lang="en-US" sz="4000" b="1" dirty="0" err="1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টাকা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476" y="1381359"/>
                <a:ext cx="5730771" cy="101354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84211" y="4490097"/>
            <a:ext cx="9982201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প্রতিবারই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৮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80564" y="4234185"/>
                <a:ext cx="7626536" cy="104810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অর্থাৎ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  <m:r>
                      <a:rPr lang="en-US" sz="4000" b="1" i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  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den>
                    </m:f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 </m:t>
                    </m:r>
                    <m:r>
                      <a:rPr lang="en-US" sz="4000" b="1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  <m:r>
                      <a:rPr lang="en-US" sz="40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এর</m:t>
                    </m:r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মান</m:t>
                    </m:r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সমান</m:t>
                    </m:r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।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564" y="4234185"/>
                <a:ext cx="7626536" cy="10481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303211" y="1036411"/>
            <a:ext cx="1371601" cy="31796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133012" y="1939627"/>
            <a:ext cx="1752600" cy="3886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6372448" y="2796814"/>
            <a:ext cx="3417479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4849" y="5635739"/>
                <a:ext cx="11504612" cy="104810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অর্থাৎ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  <m:r>
                      <a:rPr lang="en-US" sz="4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,   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den>
                    </m:f>
                    <m:r>
                      <a:rPr lang="en-US" sz="40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 </m:t>
                    </m:r>
                    <m:r>
                      <a:rPr lang="en-US" sz="4000" b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ভগ্নাংশগুলো </a:t>
                </a:r>
                <a:r>
                  <a:rPr lang="en-US" sz="44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একে</a:t>
                </a:r>
                <a:r>
                  <a:rPr lang="en-US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অপরের</a:t>
                </a:r>
                <a:r>
                  <a:rPr lang="en-US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9" y="5635739"/>
                <a:ext cx="11504612" cy="104810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119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2" grpId="0" animBg="1"/>
      <p:bldP spid="22" grpId="1" animBg="1"/>
      <p:bldP spid="22" grpId="2" animBg="1"/>
      <p:bldP spid="22" grpId="3" animBg="1"/>
      <p:bldP spid="22" grpId="4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65212" y="315890"/>
                <a:ext cx="9601200" cy="1013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এবার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দেখি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কীভাবে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তৈরি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করা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যায়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12" y="315890"/>
                <a:ext cx="9601200" cy="1013547"/>
              </a:xfrm>
              <a:prstGeom prst="rect">
                <a:avLst/>
              </a:prstGeom>
              <a:blipFill rotWithShape="0">
                <a:blip r:embed="rId2"/>
                <a:stretch>
                  <a:fillRect b="-16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122668" y="3003853"/>
                <a:ext cx="1066800" cy="1186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৩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668" y="3003853"/>
                <a:ext cx="1066800" cy="11864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urved Down Arrow 36"/>
          <p:cNvSpPr/>
          <p:nvPr/>
        </p:nvSpPr>
        <p:spPr>
          <a:xfrm rot="20835308">
            <a:off x="3541767" y="2382677"/>
            <a:ext cx="1295400" cy="457200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Curved Up Arrow 37"/>
          <p:cNvSpPr/>
          <p:nvPr/>
        </p:nvSpPr>
        <p:spPr>
          <a:xfrm rot="21155670">
            <a:off x="3716059" y="4064077"/>
            <a:ext cx="1480217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07293" y="2651386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×২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47384" y="3727244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×২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638153" y="2758982"/>
                <a:ext cx="1066800" cy="1177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৬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153" y="2758982"/>
                <a:ext cx="1066800" cy="117795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4899859" y="2002546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×৩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11870" y="388724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×৩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Curved Down Arrow 43"/>
          <p:cNvSpPr/>
          <p:nvPr/>
        </p:nvSpPr>
        <p:spPr>
          <a:xfrm rot="21236289">
            <a:off x="3686824" y="2363650"/>
            <a:ext cx="2837713" cy="562879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Curved Up Arrow 44"/>
          <p:cNvSpPr/>
          <p:nvPr/>
        </p:nvSpPr>
        <p:spPr>
          <a:xfrm rot="20893727">
            <a:off x="3861250" y="4105089"/>
            <a:ext cx="3208633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406376" y="2602521"/>
                <a:ext cx="1066800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৩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৯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376" y="2602521"/>
                <a:ext cx="1066800" cy="114537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958161" y="2034335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×৪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56812" y="3806418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×৪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Curved Down Arrow 48"/>
          <p:cNvSpPr/>
          <p:nvPr/>
        </p:nvSpPr>
        <p:spPr>
          <a:xfrm>
            <a:off x="3495744" y="1943352"/>
            <a:ext cx="5175097" cy="650991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Curved Up Arrow 49"/>
          <p:cNvSpPr/>
          <p:nvPr/>
        </p:nvSpPr>
        <p:spPr>
          <a:xfrm rot="21293709">
            <a:off x="3376004" y="4115337"/>
            <a:ext cx="5629982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28012" y="2649096"/>
                <a:ext cx="1066800" cy="122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৪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১২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012" y="2649096"/>
                <a:ext cx="1066800" cy="1220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2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/>
      <p:bldP spid="47" grpId="0"/>
      <p:bldP spid="48" grpId="0"/>
      <p:bldP spid="49" grpId="0" animBg="1"/>
      <p:bldP spid="50" grpId="0" animBg="1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/>
          <p:cNvSpPr txBox="1"/>
          <p:nvPr/>
        </p:nvSpPr>
        <p:spPr>
          <a:xfrm>
            <a:off x="1884270" y="1317914"/>
            <a:ext cx="81534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সমতুল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303211" y="1036411"/>
            <a:ext cx="1371601" cy="3179619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285412" y="2363108"/>
            <a:ext cx="1752600" cy="3886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5789612" y="2954659"/>
                <a:ext cx="4371928" cy="252274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ঠিক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তাই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5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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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</m:t>
                        </m:r>
                        <m:r>
                          <a:rPr lang="en-US" sz="4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×</m:t>
                        </m:r>
                        <m:r>
                          <a:rPr lang="en-US" sz="4400" b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3" panose="05040102010807070707" pitchFamily="18" charset="2"/>
                          </a:rPr>
                          <m:t></m:t>
                        </m:r>
                      </m:num>
                      <m:den>
                        <m: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</m:t>
                        </m:r>
                        <m:r>
                          <a:rPr lang="en-US" sz="4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×</m:t>
                        </m:r>
                        <m:r>
                          <a:rPr lang="en-US" sz="44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3" panose="05040102010807070707" pitchFamily="18" charset="2"/>
                          </a:rPr>
                          <m:t></m:t>
                        </m:r>
                      </m:den>
                    </m:f>
                  </m:oMath>
                </a14:m>
                <a:endParaRPr lang="en-US" sz="4400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612" y="2954659"/>
                <a:ext cx="4371928" cy="252274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2718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12812" y="381000"/>
                <a:ext cx="9601200" cy="972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এবার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৪টি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তৈরি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812" y="381000"/>
                <a:ext cx="9601200" cy="972510"/>
              </a:xfrm>
              <a:prstGeom prst="rect">
                <a:avLst/>
              </a:prstGeom>
              <a:blipFill rotWithShape="0">
                <a:blip r:embed="rId3"/>
                <a:stretch>
                  <a:fillRect b="-16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903412" y="1353510"/>
                <a:ext cx="7010400" cy="1039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১।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৬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১৬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2" y="1353510"/>
                <a:ext cx="7010400" cy="1039644"/>
              </a:xfrm>
              <a:prstGeom prst="rect">
                <a:avLst/>
              </a:prstGeom>
              <a:blipFill rotWithShape="0">
                <a:blip r:embed="rId4"/>
                <a:stretch>
                  <a:fillRect b="-11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872948" y="2363476"/>
                <a:ext cx="7010400" cy="1050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২।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948" y="2363476"/>
                <a:ext cx="7010400" cy="1050159"/>
              </a:xfrm>
              <a:prstGeom prst="rect">
                <a:avLst/>
              </a:prstGeom>
              <a:blipFill rotWithShape="0">
                <a:blip r:embed="rId5"/>
                <a:stretch>
                  <a:fillRect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827212" y="3505200"/>
                <a:ext cx="7010400" cy="1039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৩।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১২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৩২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212" y="3505200"/>
                <a:ext cx="7010400" cy="1039644"/>
              </a:xfrm>
              <a:prstGeom prst="rect">
                <a:avLst/>
              </a:prstGeom>
              <a:blipFill rotWithShape="0">
                <a:blip r:embed="rId6"/>
                <a:stretch>
                  <a:fillRect b="-12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903412" y="4800600"/>
                <a:ext cx="7010400" cy="1039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৪।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৫</m:t>
                        </m:r>
                      </m:num>
                      <m:den>
                        <m:r>
                          <a:rPr lang="en-US" sz="4000" b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১৫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৪০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2" y="4800600"/>
                <a:ext cx="7010400" cy="1039644"/>
              </a:xfrm>
              <a:prstGeom prst="rect">
                <a:avLst/>
              </a:prstGeom>
              <a:blipFill rotWithShape="0">
                <a:blip r:embed="rId7"/>
                <a:stretch>
                  <a:fillRect b="-1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0699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65212" y="315890"/>
                <a:ext cx="10591800" cy="1051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এবার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দেখি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সমতুল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১২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কীভাবে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তৈরি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করা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যায়</a:t>
                </a:r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12" y="315890"/>
                <a:ext cx="10591800" cy="1051891"/>
              </a:xfrm>
              <a:prstGeom prst="rect">
                <a:avLst/>
              </a:prstGeom>
              <a:blipFill rotWithShape="0">
                <a:blip r:embed="rId2"/>
                <a:stretch>
                  <a:fillRect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122668" y="3003853"/>
                <a:ext cx="1066800" cy="1210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৮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২৪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668" y="3003853"/>
                <a:ext cx="1066800" cy="121046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urved Down Arrow 43"/>
          <p:cNvSpPr/>
          <p:nvPr/>
        </p:nvSpPr>
        <p:spPr>
          <a:xfrm rot="20835308">
            <a:off x="3541767" y="2382677"/>
            <a:ext cx="1295400" cy="457200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Curved Up Arrow 44"/>
          <p:cNvSpPr/>
          <p:nvPr/>
        </p:nvSpPr>
        <p:spPr>
          <a:xfrm rot="21155670">
            <a:off x="3716059" y="4064077"/>
            <a:ext cx="1480217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07293" y="2651386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÷২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47384" y="3727244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38153" y="2758982"/>
                <a:ext cx="1066800" cy="122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৪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১২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153" y="2758982"/>
                <a:ext cx="1066800" cy="1220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899859" y="2002546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11870" y="388724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Curved Down Arrow 50"/>
          <p:cNvSpPr/>
          <p:nvPr/>
        </p:nvSpPr>
        <p:spPr>
          <a:xfrm rot="21236289">
            <a:off x="3686824" y="2363650"/>
            <a:ext cx="2837713" cy="562879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Curved Up Arrow 51"/>
          <p:cNvSpPr/>
          <p:nvPr/>
        </p:nvSpPr>
        <p:spPr>
          <a:xfrm rot="20893727">
            <a:off x="3861250" y="4105089"/>
            <a:ext cx="3208633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406376" y="2602521"/>
                <a:ext cx="1066800" cy="1177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৬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376" y="2602521"/>
                <a:ext cx="1066800" cy="117795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958161" y="2034335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÷৮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56812" y="3806418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÷৮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Curved Down Arrow 55"/>
          <p:cNvSpPr/>
          <p:nvPr/>
        </p:nvSpPr>
        <p:spPr>
          <a:xfrm>
            <a:off x="3495744" y="1943352"/>
            <a:ext cx="5175097" cy="650991"/>
          </a:xfrm>
          <a:prstGeom prst="curved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Curved Up Arrow 56"/>
          <p:cNvSpPr/>
          <p:nvPr/>
        </p:nvSpPr>
        <p:spPr>
          <a:xfrm rot="21293709">
            <a:off x="3376004" y="4115337"/>
            <a:ext cx="5629982" cy="757185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228012" y="2649096"/>
                <a:ext cx="1066800" cy="122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  <m:r>
                            <a:rPr lang="en-US" sz="4000" b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৩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012" y="2649096"/>
                <a:ext cx="1066800" cy="1220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933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 animBg="1"/>
      <p:bldP spid="52" grpId="0" animBg="1"/>
      <p:bldP spid="53" grpId="0"/>
      <p:bldP spid="54" grpId="0"/>
      <p:bldP spid="55" grpId="0"/>
      <p:bldP spid="56" grpId="0" animBg="1"/>
      <p:bldP spid="57" grpId="0" animBg="1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90000"/>
              </a:schemeClr>
            </a:gs>
            <a:gs pos="83000">
              <a:schemeClr val="bg2">
                <a:lumMod val="7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884270" y="1317914"/>
            <a:ext cx="8858342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করলেও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সমতুল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303211" y="1036411"/>
            <a:ext cx="1371601" cy="31796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285412" y="2363108"/>
            <a:ext cx="1752600" cy="3886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5789612" y="2954659"/>
                <a:ext cx="4371928" cy="252274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ঠিক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তাই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5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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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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÷</m:t>
                        </m:r>
                        <m:r>
                          <a:rPr lang="en-US" sz="4000" b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3" panose="05040102010807070707" pitchFamily="18" charset="2"/>
                          </a:rPr>
                          <m:t>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</m:t>
                        </m:r>
                        <m:r>
                          <a:rPr lang="en-US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2" panose="05020102010507070707" pitchFamily="18" charset="2"/>
                          </a:rPr>
                          <m:t>÷</m:t>
                        </m:r>
                        <m:r>
                          <a:rPr lang="en-US" sz="40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  <a:sym typeface="Wingdings 3" panose="05040102010807070707" pitchFamily="18" charset="2"/>
                          </a:rPr>
                          <m:t></m:t>
                        </m:r>
                      </m:den>
                    </m:f>
                  </m:oMath>
                </a14:m>
                <a:endParaRPr lang="en-US" sz="4400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612" y="2954659"/>
                <a:ext cx="4371928" cy="252274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815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782183" y="1814335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জোড়ায়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সংখ‌্যাগুলো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A691F9F-94B2-C843-8A5F-F785ACB6B3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r="25634" b="7280"/>
          <a:stretch/>
        </p:blipFill>
        <p:spPr>
          <a:xfrm>
            <a:off x="8935583" y="598714"/>
            <a:ext cx="1922741" cy="11986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376385" y="2519101"/>
                <a:ext cx="2133600" cy="80733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৭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৯</m:t>
                        </m:r>
                      </m:num>
                      <m:den>
                        <m:r>
                          <a:rPr lang="en-US" sz="2800" i="1" smtClean="0">
                            <a:ln w="28575">
                              <a:solidFill>
                                <a:schemeClr val="tx1"/>
                              </a:solidFill>
                            </a:ln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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385" y="2519101"/>
                <a:ext cx="2133600" cy="807337"/>
              </a:xfrm>
              <a:prstGeom prst="rect">
                <a:avLst/>
              </a:prstGeom>
              <a:blipFill rotWithShape="0">
                <a:blip r:embed="rId5"/>
                <a:stretch>
                  <a:fillRect l="-11714" t="-12782" b="-323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763383" y="3035286"/>
            <a:ext cx="457200" cy="2911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391783" y="3570514"/>
                <a:ext cx="2133600" cy="80733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৯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১৮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783" y="3570514"/>
                <a:ext cx="2133600" cy="807337"/>
              </a:xfrm>
              <a:prstGeom prst="rect">
                <a:avLst/>
              </a:prstGeom>
              <a:blipFill rotWithShape="0">
                <a:blip r:embed="rId6"/>
                <a:stretch>
                  <a:fillRect l="-11429" t="-12879" b="-34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763383" y="3655199"/>
            <a:ext cx="457200" cy="2911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391783" y="4484914"/>
                <a:ext cx="2133600" cy="81855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২১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800" i="1" smtClean="0">
                            <a:ln w="28575">
                              <a:solidFill>
                                <a:schemeClr val="tx1"/>
                              </a:solidFill>
                            </a:ln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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783" y="4484914"/>
                <a:ext cx="2133600" cy="818557"/>
              </a:xfrm>
              <a:prstGeom prst="rect">
                <a:avLst/>
              </a:prstGeom>
              <a:blipFill rotWithShape="0">
                <a:blip r:embed="rId7"/>
                <a:stretch>
                  <a:fillRect l="-11429" t="-12687" b="-320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915783" y="4984255"/>
            <a:ext cx="457200" cy="3023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315583" y="5582192"/>
                <a:ext cx="2819400" cy="8077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৯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৩৬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i="1" dirty="0">
                    <a:latin typeface="Cambria Math" panose="020405030504060302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   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১২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583" y="5582192"/>
                <a:ext cx="2819400" cy="807722"/>
              </a:xfrm>
              <a:prstGeom prst="rect">
                <a:avLst/>
              </a:prstGeom>
              <a:blipFill rotWithShape="0">
                <a:blip r:embed="rId8"/>
                <a:stretch>
                  <a:fillRect l="-8874" t="-13636" b="-3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3035313" y="5646832"/>
            <a:ext cx="457200" cy="2911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6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32012" y="457200"/>
                <a:ext cx="7086600" cy="1017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৩৬</m:t>
                        </m:r>
                      </m:den>
                    </m:f>
                  </m:oMath>
                </a14:m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লঘিষ্ট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012" y="457200"/>
                <a:ext cx="7086600" cy="1017330"/>
              </a:xfrm>
              <a:prstGeom prst="rect">
                <a:avLst/>
              </a:prstGeom>
              <a:blipFill rotWithShape="0">
                <a:blip r:embed="rId2"/>
                <a:stretch>
                  <a:fillRect b="-15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348632" y="1688279"/>
                <a:ext cx="8944697" cy="923266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36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৩৬</m:t>
                        </m:r>
                      </m:den>
                    </m:f>
                  </m:oMath>
                </a14:m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লঘিষ্ট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কী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হবে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632" y="1688279"/>
                <a:ext cx="8944697" cy="9232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0" y="1318988"/>
            <a:ext cx="1371601" cy="31796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590212" y="2667000"/>
            <a:ext cx="1752600" cy="38862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1218407" y="3298278"/>
            <a:ext cx="9525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ভগ্নাংশটির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উভয়কে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নিঃশেষে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751012" y="1694108"/>
                <a:ext cx="8077200" cy="707886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তাহলে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৩৬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এবং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৯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এর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গসাগু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দ্বারা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ভাগ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করতে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হবে।</m:t>
                    </m:r>
                  </m:oMath>
                </a14:m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1694108"/>
                <a:ext cx="8077200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1203953" y="3298277"/>
            <a:ext cx="9525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৩৬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গসাগু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মাধ‌্যমে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সমতুল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সমতুল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রুপান্তর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লঘিষ্ঠ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360117" y="1661599"/>
                <a:ext cx="8944697" cy="110806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BR" sz="44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৩৬</m:t>
                        </m:r>
                        <m:r>
                          <a:rPr lang="en-US" sz="4400" b="0" i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  <m:r>
                      <a:rPr lang="en-US" sz="44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এর</m:t>
                    </m:r>
                    <m:r>
                      <a:rPr lang="en-US" sz="44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</m:oMath>
                </a14:m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লঘিষ্ঠ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হবে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  <m:r>
                          <a:rPr lang="en-US" sz="44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÷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৩৬</m:t>
                        </m:r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en-US" sz="44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÷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0" i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4400" b="0" i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a:rPr lang="en-US" sz="440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117" y="1661599"/>
                <a:ext cx="8944697" cy="110806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1261350" y="3242823"/>
            <a:ext cx="9525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লঘিষ্ঠ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গরিষ্ঠ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গসাগু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929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946955" y="370115"/>
                <a:ext cx="7086600" cy="1017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১৫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৪৫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ভগ্নাংশ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লঘিষ্ট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করি</a:t>
                </a:r>
                <a:r>
                  <a:rPr lang="en-US" sz="4000" b="1" dirty="0" smtClean="0"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955" y="370115"/>
                <a:ext cx="7086600" cy="1017330"/>
              </a:xfrm>
              <a:prstGeom prst="rect">
                <a:avLst/>
              </a:prstGeom>
              <a:blipFill rotWithShape="0">
                <a:blip r:embed="rId2"/>
                <a:stretch>
                  <a:fillRect r="-86" b="-15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34738" y="2122715"/>
                <a:ext cx="2057400" cy="1186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১৫</m:t>
                          </m:r>
                        </m:num>
                        <m:den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৪৫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738" y="2122715"/>
                <a:ext cx="2057400" cy="11864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825338" y="171561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251755" y="2278836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61355" y="3017826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404155" y="2880995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51321" y="1513115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977738" y="1897836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38647" y="3352338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2937555" y="3269436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80555" y="2084445"/>
                <a:ext cx="2057400" cy="1013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 smtClean="0">
                    <a:solidFill>
                      <a:schemeClr val="accent1">
                        <a:lumMod val="50000"/>
                      </a:schemeClr>
                    </a:solidFill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555" y="2084445"/>
                <a:ext cx="2057400" cy="1013547"/>
              </a:xfrm>
              <a:prstGeom prst="rect">
                <a:avLst/>
              </a:prstGeom>
              <a:blipFill rotWithShape="0">
                <a:blip r:embed="rId4"/>
                <a:stretch>
                  <a:fillRect b="-13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87138" y="4924251"/>
                <a:ext cx="2057400" cy="1186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4000" b="1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১৫</m:t>
                          </m:r>
                        </m:num>
                        <m:den>
                          <m:r>
                            <a:rPr lang="en-US" sz="4000" b="1" i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৪৫</m:t>
                          </m:r>
                        </m:den>
                      </m:f>
                    </m:oMath>
                  </m:oMathPara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138" y="4924251"/>
                <a:ext cx="2057400" cy="118641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>
          <a:xfrm flipV="1">
            <a:off x="2404155" y="5080372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556555" y="5682531"/>
            <a:ext cx="914400" cy="38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148147" y="453953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50614" y="5704238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851955" y="4951358"/>
                <a:ext cx="2057400" cy="1013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 smtClean="0">
                    <a:solidFill>
                      <a:schemeClr val="accent1">
                        <a:lumMod val="50000"/>
                      </a:schemeClr>
                    </a:solidFill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0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4000" b="1" i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4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55" y="4951358"/>
                <a:ext cx="2057400" cy="1013547"/>
              </a:xfrm>
              <a:prstGeom prst="rect">
                <a:avLst/>
              </a:prstGeom>
              <a:blipFill rotWithShape="0">
                <a:blip r:embed="rId6"/>
                <a:stretch>
                  <a:fillRect b="-13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5946362" y="1777165"/>
            <a:ext cx="5643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46362" y="1746387"/>
            <a:ext cx="5643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4059" y="3881125"/>
            <a:ext cx="1983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69270" y="5063549"/>
            <a:ext cx="5643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১৫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19" grpId="0"/>
      <p:bldP spid="21" grpId="0"/>
      <p:bldP spid="23" grpId="0"/>
      <p:bldP spid="24" grpId="0"/>
      <p:bldP spid="27" grpId="0"/>
      <p:bldP spid="28" grpId="0"/>
      <p:bldP spid="29" grpId="0"/>
      <p:bldP spid="30" grpId="0"/>
      <p:bldP spid="30" grpId="1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AB7424-B524-4C2C-87A4-B9F229AD3939}"/>
              </a:ext>
            </a:extLst>
          </p:cNvPr>
          <p:cNvSpPr txBox="1"/>
          <p:nvPr/>
        </p:nvSpPr>
        <p:spPr>
          <a:xfrm>
            <a:off x="640669" y="1894029"/>
            <a:ext cx="1120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ভগ্নাংশগুলোকে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লঘিষ্ঠ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63472" y="2863517"/>
                <a:ext cx="2133600" cy="81855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472" y="2863517"/>
                <a:ext cx="2133600" cy="818557"/>
              </a:xfrm>
              <a:prstGeom prst="rect">
                <a:avLst/>
              </a:prstGeom>
              <a:blipFill rotWithShape="0">
                <a:blip r:embed="rId2"/>
                <a:stretch>
                  <a:fillRect l="-11396" t="-12593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63472" y="3920786"/>
                <a:ext cx="2133600" cy="81855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১৪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২১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472" y="3920786"/>
                <a:ext cx="2133600" cy="818557"/>
              </a:xfrm>
              <a:prstGeom prst="rect">
                <a:avLst/>
              </a:prstGeom>
              <a:blipFill rotWithShape="0">
                <a:blip r:embed="rId3"/>
                <a:stretch>
                  <a:fillRect l="-11396" t="-11852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63472" y="4978055"/>
                <a:ext cx="2133600" cy="79566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৩০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472" y="4978055"/>
                <a:ext cx="2133600" cy="795667"/>
              </a:xfrm>
              <a:prstGeom prst="rect">
                <a:avLst/>
              </a:prstGeom>
              <a:blipFill rotWithShape="0">
                <a:blip r:embed="rId4"/>
                <a:stretch>
                  <a:fillRect l="-11396" t="-12977" b="-35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4695597" y="2874352"/>
                <a:ext cx="2133600" cy="807722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১৬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৫৬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597" y="2874352"/>
                <a:ext cx="2133600" cy="807722"/>
              </a:xfrm>
              <a:prstGeom prst="rect">
                <a:avLst/>
              </a:prstGeom>
              <a:blipFill rotWithShape="0">
                <a:blip r:embed="rId5"/>
                <a:stretch>
                  <a:fillRect l="-11396" t="-12782" b="-33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4695597" y="3935965"/>
                <a:ext cx="2133600" cy="81855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৫।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৩৫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৪২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597" y="3935965"/>
                <a:ext cx="2133600" cy="818557"/>
              </a:xfrm>
              <a:prstGeom prst="rect">
                <a:avLst/>
              </a:prstGeom>
              <a:blipFill rotWithShape="0">
                <a:blip r:embed="rId6"/>
                <a:stretch>
                  <a:fillRect l="-11396" t="-12593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64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911372" y="2912496"/>
                <a:ext cx="1600842" cy="99674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372" y="2912496"/>
                <a:ext cx="1600842" cy="996748"/>
              </a:xfrm>
              <a:prstGeom prst="rect">
                <a:avLst/>
              </a:prstGeom>
              <a:blipFill rotWithShape="0">
                <a:blip r:embed="rId3"/>
                <a:stretch>
                  <a:fillRect l="-11787" b="-1341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812DE4B0-4E03-4B31-BDD1-9F5D5FD3E9BB}"/>
                  </a:ext>
                </a:extLst>
              </p:cNvPr>
              <p:cNvSpPr/>
              <p:nvPr/>
            </p:nvSpPr>
            <p:spPr>
              <a:xfrm>
                <a:off x="2991449" y="2897781"/>
                <a:ext cx="1634316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2DE4B0-4E03-4B31-BDD1-9F5D5FD3E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449" y="2897781"/>
                <a:ext cx="1634316" cy="1026178"/>
              </a:xfrm>
              <a:prstGeom prst="rect">
                <a:avLst/>
              </a:prstGeom>
              <a:blipFill rotWithShape="0">
                <a:blip r:embed="rId4"/>
                <a:stretch>
                  <a:fillRect l="-11524" b="-941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05DB2488-3D39-43CA-843C-B3D71925F63C}"/>
                  </a:ext>
                </a:extLst>
              </p:cNvPr>
              <p:cNvSpPr/>
              <p:nvPr/>
            </p:nvSpPr>
            <p:spPr>
              <a:xfrm>
                <a:off x="5031250" y="2912496"/>
                <a:ext cx="1581255" cy="99674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DB2488-3D39-43CA-843C-B3D71925F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250" y="2912496"/>
                <a:ext cx="1581255" cy="996748"/>
              </a:xfrm>
              <a:prstGeom prst="rect">
                <a:avLst/>
              </a:prstGeom>
              <a:blipFill rotWithShape="0">
                <a:blip r:embed="rId5"/>
                <a:stretch>
                  <a:fillRect l="-11494" b="-1341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B8B9597-55BE-420C-BE65-827E2D1A664A}"/>
              </a:ext>
            </a:extLst>
          </p:cNvPr>
          <p:cNvSpPr txBox="1"/>
          <p:nvPr/>
        </p:nvSpPr>
        <p:spPr>
          <a:xfrm>
            <a:off x="3807310" y="1077268"/>
            <a:ext cx="8452493" cy="76934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="" xmlns:a16="http://schemas.microsoft.com/office/drawing/2014/main" id="{98AF2475-3D04-4430-9797-67CE4601B7F5}"/>
                  </a:ext>
                </a:extLst>
              </p:cNvPr>
              <p:cNvSpPr/>
              <p:nvPr/>
            </p:nvSpPr>
            <p:spPr>
              <a:xfrm>
                <a:off x="7103844" y="2852117"/>
                <a:ext cx="1859427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ঘ)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AF2475-3D04-4430-9797-67CE4601B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844" y="2852117"/>
                <a:ext cx="1859427" cy="1026178"/>
              </a:xfrm>
              <a:prstGeom prst="rect">
                <a:avLst/>
              </a:prstGeom>
              <a:blipFill rotWithShape="0">
                <a:blip r:embed="rId6"/>
                <a:stretch>
                  <a:fillRect l="-9804" b="-1005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454610" y="2878115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716284" y="1825226"/>
                <a:ext cx="11792442" cy="1233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ভগ্নাংশটির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অপ্রকৃত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4" y="1825226"/>
                <a:ext cx="11792442" cy="1233607"/>
              </a:xfrm>
              <a:prstGeom prst="rect">
                <a:avLst/>
              </a:prstGeom>
              <a:blipFill rotWithShape="0">
                <a:blip r:embed="rId7"/>
                <a:stretch>
                  <a:fillRect l="-2120" b="-10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821878" y="307349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442136" y="2850492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737786" y="5269594"/>
                <a:ext cx="1600842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86" y="5269594"/>
                <a:ext cx="1600842" cy="1026178"/>
              </a:xfrm>
              <a:prstGeom prst="rect">
                <a:avLst/>
              </a:prstGeom>
              <a:blipFill rotWithShape="0">
                <a:blip r:embed="rId8"/>
                <a:stretch>
                  <a:fillRect l="-11364" b="-941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812DE4B0-4E03-4B31-BDD1-9F5D5FD3E9BB}"/>
                  </a:ext>
                </a:extLst>
              </p:cNvPr>
              <p:cNvSpPr/>
              <p:nvPr/>
            </p:nvSpPr>
            <p:spPr>
              <a:xfrm>
                <a:off x="2817863" y="5254879"/>
                <a:ext cx="1634316" cy="1011752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2DE4B0-4E03-4B31-BDD1-9F5D5FD3E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863" y="5254879"/>
                <a:ext cx="1634316" cy="1011752"/>
              </a:xfrm>
              <a:prstGeom prst="rect">
                <a:avLst/>
              </a:prstGeom>
              <a:blipFill rotWithShape="0">
                <a:blip r:embed="rId9"/>
                <a:stretch>
                  <a:fillRect l="-11152" b="-1137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="" xmlns:a16="http://schemas.microsoft.com/office/drawing/2014/main" id="{05DB2488-3D39-43CA-843C-B3D71925F63C}"/>
                  </a:ext>
                </a:extLst>
              </p:cNvPr>
              <p:cNvSpPr/>
              <p:nvPr/>
            </p:nvSpPr>
            <p:spPr>
              <a:xfrm>
                <a:off x="4857664" y="5269594"/>
                <a:ext cx="1581255" cy="1011752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DB2488-3D39-43CA-843C-B3D71925F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664" y="5269594"/>
                <a:ext cx="1581255" cy="1011752"/>
              </a:xfrm>
              <a:prstGeom prst="rect">
                <a:avLst/>
              </a:prstGeom>
              <a:blipFill rotWithShape="0">
                <a:blip r:embed="rId10"/>
                <a:stretch>
                  <a:fillRect l="-11923" b="-1137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="" xmlns:a16="http://schemas.microsoft.com/office/drawing/2014/main" id="{98AF2475-3D04-4430-9797-67CE4601B7F5}"/>
                  </a:ext>
                </a:extLst>
              </p:cNvPr>
              <p:cNvSpPr/>
              <p:nvPr/>
            </p:nvSpPr>
            <p:spPr>
              <a:xfrm>
                <a:off x="6930258" y="5209215"/>
                <a:ext cx="1859427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ঘ)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১</m:t>
                    </m:r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AF2475-3D04-4430-9797-67CE4601B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258" y="5209215"/>
                <a:ext cx="1859427" cy="1026178"/>
              </a:xfrm>
              <a:prstGeom prst="rect">
                <a:avLst/>
              </a:prstGeom>
              <a:blipFill rotWithShape="0">
                <a:blip r:embed="rId11"/>
                <a:stretch>
                  <a:fillRect l="-10131" b="-1005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281024" y="5235213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576884" y="3840659"/>
                <a:ext cx="11792442" cy="1233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১৬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৪০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ভগ্নাংশটির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মিশ্র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84" y="3840659"/>
                <a:ext cx="11792442" cy="1233607"/>
              </a:xfrm>
              <a:prstGeom prst="rect">
                <a:avLst/>
              </a:prstGeom>
              <a:blipFill rotWithShape="0">
                <a:blip r:embed="rId12"/>
                <a:stretch>
                  <a:fillRect l="-2120" b="-1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5648292" y="543059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136146" y="5254879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67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30" grpId="0" animBg="1"/>
      <p:bldP spid="30" grpId="1" animBg="1"/>
      <p:bldP spid="30" grpId="2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8" grpId="0" animBg="1"/>
      <p:bldP spid="38" grpId="1" animBg="1"/>
      <p:bldP spid="38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818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4988</TotalTime>
  <Words>350</Words>
  <Application>Microsoft Office PowerPoint</Application>
  <PresentationFormat>Widescreen</PresentationFormat>
  <Paragraphs>115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NikoshBAN</vt:lpstr>
      <vt:lpstr>SutonnyMJ</vt:lpstr>
      <vt:lpstr>Times New Roman</vt:lpstr>
      <vt:lpstr>Wingdings</vt:lpstr>
      <vt:lpstr>Wingdings 2</vt:lpstr>
      <vt:lpstr>Wingdings 3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377</cp:revision>
  <dcterms:created xsi:type="dcterms:W3CDTF">2021-07-26T10:09:43Z</dcterms:created>
  <dcterms:modified xsi:type="dcterms:W3CDTF">2026-06-21T02:42:02Z</dcterms:modified>
</cp:coreProperties>
</file>