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0" r:id="rId3"/>
    <p:sldId id="262" r:id="rId4"/>
    <p:sldId id="263" r:id="rId5"/>
    <p:sldId id="272" r:id="rId6"/>
    <p:sldId id="288" r:id="rId7"/>
    <p:sldId id="291" r:id="rId8"/>
    <p:sldId id="289" r:id="rId9"/>
    <p:sldId id="290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c5PZnCuhV26nhO4OUpbTOQ==" hashData="qVcRxbVsZYHILc7YvfjixFpKv4e3gr6wGHiAS9pmNfvkO3Ka2JmbBbkvenysE16Zfgug+MzEOtuv9S6uuq1zKg=="/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562" autoAdjust="0"/>
  </p:normalViewPr>
  <p:slideViewPr>
    <p:cSldViewPr snapToGrid="0">
      <p:cViewPr varScale="1">
        <p:scale>
          <a:sx n="92" d="100"/>
          <a:sy n="92" d="100"/>
        </p:scale>
        <p:origin x="432" y="84"/>
      </p:cViewPr>
      <p:guideLst/>
    </p:cSldViewPr>
  </p:slideViewPr>
  <p:outlineViewPr>
    <p:cViewPr>
      <p:scale>
        <a:sx n="33" d="100"/>
        <a:sy n="33" d="100"/>
      </p:scale>
      <p:origin x="0" y="-119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708" y="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D37002A-1626-61B6-F8CC-587FFEFD07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AD1F71-8A9E-6738-AB29-F135A5BA542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E90F24-0468-4501-9480-DDE81620027A}" type="datetimeFigureOut">
              <a:rPr lang="en-GB" smtClean="0"/>
              <a:t>20/06/2026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2D6A52-BBBE-2E0D-3512-6D2D7DC59D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7A8AB4-EEAA-CDA8-2DA4-DD34264509C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7288A-8987-4ED3-B512-4597AB591B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504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F76A6-10FC-4F98-976A-325BA8F0CCFE}" type="datetimeFigureOut">
              <a:rPr lang="en-GB" smtClean="0"/>
              <a:t>20/06/2026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1E074D-357D-4272-9526-F78E58BC1D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56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948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386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358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036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636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306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383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0865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216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652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20/06/2026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507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20/06/2026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677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20/06/2026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93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20/06/2026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285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20/06/2026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729D4ED-C3CC-4174-8BC7-466EA69FC7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736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20/06/2026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827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20/06/2026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61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20/06/2026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816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20/06/2026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697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20/06/2026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281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20/06/2026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0588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20/06/2026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753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20/06/2026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4513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20/06/2026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934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20/06/2026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0630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20/06/2026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7912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20/06/2026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867E03F-E966-6FD9-44C3-CF11F628B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107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chemeClr val="accent3">
                <a:lumMod val="5000"/>
                <a:lumOff val="95000"/>
              </a:schemeClr>
            </a:gs>
            <a:gs pos="68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9BCA1-22C7-4571-99E0-3E83552A2B59}" type="datetimeFigureOut">
              <a:rPr lang="en-GB" smtClean="0"/>
              <a:t>20/06/2026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21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B4E213B-0FDE-E9C3-2680-BF9EA7D324E0}"/>
              </a:ext>
            </a:extLst>
          </p:cNvPr>
          <p:cNvSpPr/>
          <p:nvPr/>
        </p:nvSpPr>
        <p:spPr>
          <a:xfrm>
            <a:off x="2375118" y="1597608"/>
            <a:ext cx="7763022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tabLst>
                <a:tab pos="2865755" algn="ctr"/>
                <a:tab pos="5731510" algn="r"/>
              </a:tabLst>
            </a:pPr>
            <a:r>
              <a:rPr lang="en-GB" sz="22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কম্পিউটার</a:t>
            </a:r>
            <a:r>
              <a:rPr lang="en-GB" sz="22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2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রক্ষণাবেক্ষণ</a:t>
            </a:r>
            <a:r>
              <a:rPr lang="en-GB" sz="22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ও </a:t>
            </a:r>
            <a:r>
              <a:rPr lang="en-GB" sz="22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সাইবার</a:t>
            </a:r>
            <a:r>
              <a:rPr lang="en-GB" sz="22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2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নিরাপত্তা</a:t>
            </a:r>
            <a:endParaRPr lang="en-GB" sz="22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EE7587-37F3-EDD8-7E02-40D070A0BC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2" y="567836"/>
            <a:ext cx="4257675" cy="42576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C8989D-BD8A-8144-E510-91DB902842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491" y="1597608"/>
            <a:ext cx="6234546" cy="42576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perspectiveRelaxedModerately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2278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6707">
        <p15:prstTrans prst="curtains"/>
      </p:transition>
    </mc:Choice>
    <mc:Fallback xmlns="">
      <p:transition spd="slow" advTm="6707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96C87C7-3811-2045-886D-0082042115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12984" y="952328"/>
            <a:ext cx="9348317" cy="923330"/>
          </a:xfrm>
          <a:prstGeom prst="rect">
            <a:avLst/>
          </a:prstGeom>
          <a:ln/>
          <a:scene3d>
            <a:camera prst="isometricOffAxis1Right"/>
            <a:lightRig rig="threePt" dir="t"/>
          </a:scene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6394C44-FE4E-A64E-AB30-8E6049F27B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55437" y="2571895"/>
            <a:ext cx="4160016" cy="857105"/>
          </a:xfrm>
          <a:prstGeom prst="rect">
            <a:avLst/>
          </a:prstGeom>
          <a:noFill/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scene3d>
            <a:camera prst="isometricOffAxis1Right"/>
            <a:lightRig rig="threePt" dir="t"/>
          </a:scene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C4DEBA6-AFFF-AE48-B2B1-3988F20A4F2A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5975052" y="1875659"/>
            <a:ext cx="4414943" cy="857104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scene3d>
            <a:camera prst="isometricOffAxis1Right"/>
            <a:lightRig rig="threePt" dir="t"/>
          </a:scene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C9C460-1385-FA09-560A-5DBD38A2402F}"/>
              </a:ext>
            </a:extLst>
          </p:cNvPr>
          <p:cNvSpPr txBox="1"/>
          <p:nvPr/>
        </p:nvSpPr>
        <p:spPr>
          <a:xfrm>
            <a:off x="1555436" y="3627455"/>
            <a:ext cx="4160017" cy="1908215"/>
          </a:xfrm>
          <a:prstGeom prst="rect">
            <a:avLst/>
          </a:prstGeom>
          <a:noFill/>
          <a:ln w="12700">
            <a:solidFill>
              <a:schemeClr val="tx1"/>
            </a:solidFill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ছায়েদ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উল্যাহ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আরিফ</a:t>
            </a:r>
            <a:endParaRPr lang="bn-IN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bn-IN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bn-IN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সদর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নোয়াখালী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ইমেইল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asulymoon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84@gmail.com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GB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B7093C-F84C-489B-0BE1-C6B6EA09B416}"/>
              </a:ext>
            </a:extLst>
          </p:cNvPr>
          <p:cNvSpPr txBox="1"/>
          <p:nvPr/>
        </p:nvSpPr>
        <p:spPr>
          <a:xfrm>
            <a:off x="6085952" y="2972814"/>
            <a:ext cx="4293996" cy="1908215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r>
              <a:rPr lang="bn-BD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bn-IN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তথ্য ও যোগাযোগ প্রযুক্তি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২য়</a:t>
            </a:r>
            <a:r>
              <a:rPr lang="bn-BD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ea typeface="MS Gothic" panose="020B0609070205080204" pitchFamily="49" charset="-128"/>
                <a:cs typeface="NikoshBAN" panose="02000000000000000000" pitchFamily="2" charset="0"/>
              </a:rPr>
              <a:t>কম্পিউটার</a:t>
            </a:r>
            <a:r>
              <a:rPr lang="en-GB" sz="2000" b="1" dirty="0">
                <a:latin typeface="NikoshBAN" panose="02000000000000000000" pitchFamily="2" charset="0"/>
                <a:ea typeface="MS Gothic" panose="020B0609070205080204" pitchFamily="49" charset="-128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ea typeface="MS Gothic" panose="020B0609070205080204" pitchFamily="49" charset="-128"/>
                <a:cs typeface="NikoshBAN" panose="02000000000000000000" pitchFamily="2" charset="0"/>
              </a:rPr>
              <a:t>রক্ষণাবেক্ষন</a:t>
            </a:r>
            <a:r>
              <a:rPr lang="en-GB" sz="2000" b="1" dirty="0">
                <a:latin typeface="NikoshBAN" panose="02000000000000000000" pitchFamily="2" charset="0"/>
                <a:ea typeface="MS Gothic" panose="020B0609070205080204" pitchFamily="49" charset="-128"/>
                <a:cs typeface="NikoshBAN" panose="02000000000000000000" pitchFamily="2" charset="0"/>
              </a:rPr>
              <a:t> ও </a:t>
            </a:r>
            <a:r>
              <a:rPr lang="en-GB" sz="2000" b="1" dirty="0" err="1">
                <a:latin typeface="NikoshBAN" panose="02000000000000000000" pitchFamily="2" charset="0"/>
                <a:ea typeface="MS Gothic" panose="020B0609070205080204" pitchFamily="49" charset="-128"/>
                <a:cs typeface="NikoshBAN" panose="02000000000000000000" pitchFamily="2" charset="0"/>
              </a:rPr>
              <a:t>সাইবার</a:t>
            </a:r>
            <a:r>
              <a:rPr lang="en-GB" sz="2000" b="1" dirty="0">
                <a:latin typeface="NikoshBAN" panose="02000000000000000000" pitchFamily="2" charset="0"/>
                <a:ea typeface="MS Gothic" panose="020B0609070205080204" pitchFamily="49" charset="-128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ea typeface="MS Gothic" panose="020B0609070205080204" pitchFamily="49" charset="-128"/>
                <a:cs typeface="NikoshBAN" panose="02000000000000000000" pitchFamily="2" charset="0"/>
              </a:rPr>
              <a:t>নিরাপত্তা</a:t>
            </a:r>
            <a:endParaRPr lang="bn-IN" sz="2000" b="1" dirty="0">
              <a:latin typeface="NikoshBAN" panose="02000000000000000000" pitchFamily="2" charset="0"/>
              <a:ea typeface="MS Gothic" panose="020B0609070205080204" pitchFamily="49" charset="-128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৪5 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মিনিট  </a:t>
            </a:r>
          </a:p>
          <a:p>
            <a:endParaRPr lang="en-GB" b="1" dirty="0"/>
          </a:p>
        </p:txBody>
      </p:sp>
      <p:pic>
        <p:nvPicPr>
          <p:cNvPr id="5" name="Picture 4" descr="A person in a suit and tie&#10;&#10;AI-generated content may be incorrect.">
            <a:extLst>
              <a:ext uri="{FF2B5EF4-FFF2-40B4-BE49-F238E27FC236}">
                <a16:creationId xmlns:a16="http://schemas.microsoft.com/office/drawing/2014/main" id="{C5B5DDE7-2DEB-BC6B-A805-6D0122F51C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3130">
            <a:off x="1978680" y="3968111"/>
            <a:ext cx="708660" cy="9220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14288229"/>
      </p:ext>
    </p:extLst>
  </p:cSld>
  <p:clrMapOvr>
    <a:masterClrMapping/>
  </p:clrMapOvr>
  <p:transition spd="slow" advTm="966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 animBg="1"/>
      <p:bldP spid="9" grpId="0" build="p" animBg="1"/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6A08D9-931D-64A4-33A0-EB16255DED69}"/>
              </a:ext>
            </a:extLst>
          </p:cNvPr>
          <p:cNvSpPr/>
          <p:nvPr/>
        </p:nvSpPr>
        <p:spPr>
          <a:xfrm>
            <a:off x="2214489" y="2998113"/>
            <a:ext cx="7763022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টু-ফ্যাক্টর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অথেনটিকেশন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GB" sz="1600" b="1" dirty="0">
                <a:latin typeface="NikoshBAN" panose="02000000000000000000" pitchFamily="2" charset="0"/>
                <a:cs typeface="NikoshBAN" panose="02000000000000000000" pitchFamily="2" charset="0"/>
              </a:rPr>
              <a:t>Two-Factor Authentication - 2FA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GB" sz="2200" b="1" kern="1800" dirty="0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!!</a:t>
            </a:r>
            <a:endParaRPr lang="en-US" sz="2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1A3592-A54E-DDA5-0A96-809F017FC67C}"/>
              </a:ext>
            </a:extLst>
          </p:cNvPr>
          <p:cNvSpPr/>
          <p:nvPr/>
        </p:nvSpPr>
        <p:spPr>
          <a:xfrm>
            <a:off x="1304925" y="2567226"/>
            <a:ext cx="2428875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200" b="1" kern="1800" dirty="0" err="1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পাঠের</a:t>
            </a:r>
            <a:r>
              <a:rPr lang="en-GB" sz="2200" b="1" kern="1800" dirty="0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GB" sz="2200" b="1" kern="1800" dirty="0" err="1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বিষয়ঃ</a:t>
            </a:r>
            <a:endParaRPr lang="en-US" sz="2200" b="1" cap="none" spc="0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4027844"/>
      </p:ext>
    </p:extLst>
  </p:cSld>
  <p:clrMapOvr>
    <a:masterClrMapping/>
  </p:clrMapOvr>
  <p:transition spd="med" advTm="470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AA899-C227-9243-B98C-C7A5269BA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1700" y="1615535"/>
            <a:ext cx="8169311" cy="645344"/>
          </a:xfrm>
          <a:solidFill>
            <a:schemeClr val="accent1">
              <a:lumMod val="60000"/>
              <a:lumOff val="40000"/>
            </a:schemeClr>
          </a:solidFill>
          <a:scene3d>
            <a:camera prst="perspectiveRelaxedModerately"/>
            <a:lightRig rig="threePt" dir="t"/>
          </a:scene3d>
        </p:spPr>
        <p:txBody>
          <a:bodyPr/>
          <a:lstStyle/>
          <a:p>
            <a:pPr algn="ctr"/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 </a:t>
            </a:r>
            <a:r>
              <a:rPr lang="en-US" sz="2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bn-IN" sz="2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পাঠ শেষে শিক্ষার্থীরা</a:t>
            </a:r>
            <a:r>
              <a:rPr lang="bn-IN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---  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8D742F-EC42-69D1-A1AB-8BD5CCABC348}"/>
              </a:ext>
            </a:extLst>
          </p:cNvPr>
          <p:cNvSpPr txBox="1"/>
          <p:nvPr/>
        </p:nvSpPr>
        <p:spPr>
          <a:xfrm>
            <a:off x="1350180" y="945573"/>
            <a:ext cx="14339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endParaRPr lang="en-GB" sz="22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864174B-418F-BADB-6315-A5B0DDCCCA84}"/>
              </a:ext>
            </a:extLst>
          </p:cNvPr>
          <p:cNvSpPr txBox="1">
            <a:spLocks/>
          </p:cNvSpPr>
          <p:nvPr/>
        </p:nvSpPr>
        <p:spPr>
          <a:xfrm>
            <a:off x="3157606" y="3765412"/>
            <a:ext cx="7357889" cy="1663420"/>
          </a:xfrm>
          <a:prstGeom prst="rect">
            <a:avLst/>
          </a:prstGeom>
          <a:noFill/>
          <a:ln w="57150">
            <a:noFill/>
          </a:ln>
          <a:scene3d>
            <a:camera prst="perspectiveRelaxedModerately"/>
            <a:lightRig rig="threePt" dir="t"/>
          </a:scene3d>
        </p:spPr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ভূমিকাঃ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বর্তমানে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ফেসবুক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ইমেইল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ব্যাংকিং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প্ল্যাটফর্মসহ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এসব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অ্যাকাউন্টে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প্রবেশের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শুধু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পাসওয়ার্ড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কিন্তু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পাসওয়ার্ড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চুরি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গেলে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অ্যাকাউন্ট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হ্যাক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হওয়ার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টু-ফ্যাক্টর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অথেনটিকেশন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(2</a:t>
            </a: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FA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)।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AF35FD-FD9A-7432-24E5-D7168857B9AF}"/>
              </a:ext>
            </a:extLst>
          </p:cNvPr>
          <p:cNvSpPr txBox="1">
            <a:spLocks/>
          </p:cNvSpPr>
          <p:nvPr/>
        </p:nvSpPr>
        <p:spPr>
          <a:xfrm>
            <a:off x="3320397" y="2298560"/>
            <a:ext cx="7357889" cy="1663420"/>
          </a:xfrm>
          <a:prstGeom prst="rect">
            <a:avLst/>
          </a:prstGeom>
          <a:noFill/>
          <a:ln w="57150">
            <a:noFill/>
          </a:ln>
          <a:scene3d>
            <a:camera prst="perspectiveRelaxedModerately"/>
            <a:lightRig rig="threePt" dir="t"/>
          </a:scene3d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টু-ফ্যাক্টর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অথেনটিকেশন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GB" sz="1400" b="1" kern="100" dirty="0"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2FA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FA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-এর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প্রয়োজনীয়তা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FA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-এর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অ্যাকাউন্টে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2</a:t>
            </a: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FA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059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808">
        <p:split orient="vert"/>
      </p:transition>
    </mc:Choice>
    <mc:Fallback xmlns="">
      <p:transition spd="slow" advTm="980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30E3B15-744E-873D-5665-456CADE5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0521CB-4698-E192-C4BB-17D95EA1E1F5}"/>
              </a:ext>
            </a:extLst>
          </p:cNvPr>
          <p:cNvSpPr txBox="1"/>
          <p:nvPr/>
        </p:nvSpPr>
        <p:spPr>
          <a:xfrm>
            <a:off x="1190626" y="576844"/>
            <a:ext cx="10125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টু-ফ্যাক্টর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অথেনটিকেশন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(2</a:t>
            </a: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FA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ব্যবস্থা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যেখানে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অ্যাকাউন্টে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লগইন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ভিন্ন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3B0BAF-B20D-D95F-C95D-0D73E78154D1}"/>
              </a:ext>
            </a:extLst>
          </p:cNvPr>
          <p:cNvSpPr txBox="1"/>
          <p:nvPr/>
        </p:nvSpPr>
        <p:spPr>
          <a:xfrm>
            <a:off x="5499588" y="3396210"/>
            <a:ext cx="635644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উদাহরণঃ</a:t>
            </a:r>
            <a:endParaRPr lang="en-GB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Username + Password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আসা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OTP (One Time Password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সফলভাবে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সম্পন্ন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তবেই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অ্যাকাউন্টে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প্রবেশ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ADDA54-83D4-2C6A-156C-7949A8B641C3}"/>
              </a:ext>
            </a:extLst>
          </p:cNvPr>
          <p:cNvSpPr txBox="1"/>
          <p:nvPr/>
        </p:nvSpPr>
        <p:spPr>
          <a:xfrm>
            <a:off x="1291269" y="1779687"/>
            <a:ext cx="367558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┌──────────────┐</a:t>
            </a:r>
          </a:p>
          <a:p>
            <a:pPr lvl="0"/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│  ব্যবহারকারী 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</a:t>
            </a:r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│</a:t>
            </a:r>
          </a:p>
          <a:p>
            <a:pPr lvl="0"/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└──────┬───────┘</a:t>
            </a:r>
          </a:p>
          <a:p>
            <a:pPr lvl="0"/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</a:t>
            </a:r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│</a:t>
            </a:r>
          </a:p>
          <a:p>
            <a:pPr lvl="0"/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</a:t>
            </a:r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▼</a:t>
            </a:r>
          </a:p>
          <a:p>
            <a:pPr lvl="0"/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┌─────────────────┐</a:t>
            </a:r>
          </a:p>
          <a:p>
            <a:pPr lvl="0"/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│ 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Username/Password      │</a:t>
            </a:r>
          </a:p>
          <a:p>
            <a:pPr lvl="0"/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└──────┬──────────┘</a:t>
            </a:r>
          </a:p>
          <a:p>
            <a:pPr lvl="0"/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│</a:t>
            </a:r>
          </a:p>
          <a:p>
            <a:pPr lvl="0"/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▼</a:t>
            </a:r>
          </a:p>
          <a:p>
            <a:pPr lvl="0"/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┌─────────────────┐</a:t>
            </a:r>
          </a:p>
          <a:p>
            <a:pPr lvl="0"/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│ OTP </a:t>
            </a:r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বা কোড যাচাই 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</a:t>
            </a:r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│</a:t>
            </a:r>
          </a:p>
          <a:p>
            <a:pPr lvl="0"/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└──────┬──────────┘</a:t>
            </a:r>
          </a:p>
          <a:p>
            <a:pPr lvl="0"/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 </a:t>
            </a:r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│</a:t>
            </a:r>
          </a:p>
          <a:p>
            <a:pPr lvl="0"/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  </a:t>
            </a:r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▼</a:t>
            </a:r>
          </a:p>
          <a:p>
            <a:pPr lvl="0"/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┌─────────────────┐</a:t>
            </a:r>
          </a:p>
          <a:p>
            <a:pPr lvl="0"/>
            <a:r>
              <a:rPr lang="as-IN" b="1" dirty="0">
                <a:latin typeface="NikoshBAN" panose="02000000000000000000" pitchFamily="2" charset="0"/>
                <a:cs typeface="NikoshBAN" panose="02000000000000000000" pitchFamily="2" charset="0"/>
              </a:rPr>
              <a:t>│ 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Login Successful             │</a:t>
            </a:r>
          </a:p>
          <a:p>
            <a:pPr lvl="0"/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└─────────────────┘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63EE2C-CC1E-DC03-DD8C-5387D2E8F8BA}"/>
              </a:ext>
            </a:extLst>
          </p:cNvPr>
          <p:cNvSpPr txBox="1"/>
          <p:nvPr/>
        </p:nvSpPr>
        <p:spPr>
          <a:xfrm>
            <a:off x="4443413" y="218774"/>
            <a:ext cx="3195636" cy="400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টু-ফ্যাক্টর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অথেনটিকেশন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(2</a:t>
            </a:r>
            <a:r>
              <a:rPr lang="en-GB" sz="14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FA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)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কী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?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24EF67-3A5F-2681-9C75-DBFEA86F4155}"/>
              </a:ext>
            </a:extLst>
          </p:cNvPr>
          <p:cNvSpPr txBox="1"/>
          <p:nvPr/>
        </p:nvSpPr>
        <p:spPr>
          <a:xfrm>
            <a:off x="1833563" y="1365801"/>
            <a:ext cx="2609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GB" sz="1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FA</a:t>
            </a:r>
            <a:r>
              <a:rPr lang="en-GB" sz="2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-এর </a:t>
            </a:r>
            <a:r>
              <a:rPr lang="en-GB" sz="2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চিত্রঃ</a:t>
            </a:r>
            <a:endParaRPr lang="en-GB" sz="22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780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9460">
        <p15:prstTrans prst="fallOver"/>
      </p:transition>
    </mc:Choice>
    <mc:Fallback xmlns="">
      <p:transition spd="slow" advTm="94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1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30E3B15-744E-873D-5665-456CADE5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0521CB-4698-E192-C4BB-17D95EA1E1F5}"/>
              </a:ext>
            </a:extLst>
          </p:cNvPr>
          <p:cNvSpPr txBox="1"/>
          <p:nvPr/>
        </p:nvSpPr>
        <p:spPr>
          <a:xfrm>
            <a:off x="3328415" y="628086"/>
            <a:ext cx="6168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GB" b="1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GB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আপনি</a:t>
            </a:r>
            <a:r>
              <a:rPr lang="en-GB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জানেন</a:t>
            </a:r>
            <a:r>
              <a:rPr lang="en-GB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GB" sz="1400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Something You Know)</a:t>
            </a:r>
            <a:endParaRPr lang="en-GB" sz="1400" dirty="0"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Password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PIN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Security Question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64B692-713C-C072-36EC-3BD8F7F36785}"/>
              </a:ext>
            </a:extLst>
          </p:cNvPr>
          <p:cNvSpPr txBox="1"/>
          <p:nvPr/>
        </p:nvSpPr>
        <p:spPr>
          <a:xfrm>
            <a:off x="2062596" y="290903"/>
            <a:ext cx="3400425" cy="400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400" b="1" kern="100" dirty="0">
                <a:solidFill>
                  <a:schemeClr val="accent6"/>
                </a:solidFill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Authentication Factor-</a:t>
            </a:r>
            <a:r>
              <a:rPr lang="en-GB" sz="1400" b="1" kern="100" dirty="0" err="1">
                <a:solidFill>
                  <a:schemeClr val="accent6"/>
                </a:solidFill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এর</a:t>
            </a:r>
            <a:r>
              <a:rPr lang="en-GB" sz="1400" b="1" kern="100" dirty="0">
                <a:solidFill>
                  <a:schemeClr val="accent6"/>
                </a:solidFill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800" b="1" kern="100" dirty="0" err="1">
                <a:solidFill>
                  <a:schemeClr val="accent6"/>
                </a:solidFill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ধরনঃ</a:t>
            </a:r>
            <a:endParaRPr lang="en-GB" sz="1800" kern="100" dirty="0">
              <a:solidFill>
                <a:schemeClr val="accent6"/>
              </a:solidFill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4A9BDB-FDAD-39CA-0CC8-3FFBF3DB63F8}"/>
              </a:ext>
            </a:extLst>
          </p:cNvPr>
          <p:cNvSpPr txBox="1"/>
          <p:nvPr/>
        </p:nvSpPr>
        <p:spPr>
          <a:xfrm>
            <a:off x="3328415" y="1578768"/>
            <a:ext cx="5129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GB" b="1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GB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আপনার</a:t>
            </a:r>
            <a:r>
              <a:rPr lang="en-GB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GB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GB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GB" sz="1400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Something You Have)</a:t>
            </a:r>
            <a:endParaRPr lang="en-GB" sz="1400" dirty="0"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Mobile Phone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Security Token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OTP Code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6B698E-2276-167C-F096-42F29B6A6EA1}"/>
              </a:ext>
            </a:extLst>
          </p:cNvPr>
          <p:cNvSpPr txBox="1"/>
          <p:nvPr/>
        </p:nvSpPr>
        <p:spPr>
          <a:xfrm>
            <a:off x="3328415" y="2531120"/>
            <a:ext cx="53895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GB" b="1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GB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আপনি</a:t>
            </a:r>
            <a:r>
              <a:rPr lang="en-GB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নিজে</a:t>
            </a:r>
            <a:r>
              <a:rPr lang="en-GB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1400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(Something You Are)</a:t>
            </a:r>
            <a:endParaRPr lang="en-GB" sz="1400" dirty="0"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Fingerprint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Face Recognition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Iris Scan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F4E3E2-520E-A2F9-147A-B964E83CA6AE}"/>
              </a:ext>
            </a:extLst>
          </p:cNvPr>
          <p:cNvSpPr txBox="1"/>
          <p:nvPr/>
        </p:nvSpPr>
        <p:spPr>
          <a:xfrm>
            <a:off x="3328415" y="3430038"/>
            <a:ext cx="5129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FA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উপরোক্ত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তিনটির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যেকোনো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55EBA0-B9A5-2B3B-4B6F-BF7FA325AA81}"/>
              </a:ext>
            </a:extLst>
          </p:cNvPr>
          <p:cNvSpPr txBox="1"/>
          <p:nvPr/>
        </p:nvSpPr>
        <p:spPr>
          <a:xfrm>
            <a:off x="2062596" y="3925016"/>
            <a:ext cx="6535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GB" sz="1400" b="1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FA</a:t>
            </a:r>
            <a:r>
              <a:rPr lang="en-GB" b="1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-এর </a:t>
            </a:r>
            <a:r>
              <a:rPr lang="en-GB" b="1" dirty="0" err="1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GB" b="1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পদ্ধতিঃ</a:t>
            </a:r>
            <a:endParaRPr lang="en-GB" dirty="0">
              <a:solidFill>
                <a:schemeClr val="accent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6D6D54-2BC8-815C-F9CD-C4593F0122E8}"/>
              </a:ext>
            </a:extLst>
          </p:cNvPr>
          <p:cNvSpPr txBox="1"/>
          <p:nvPr/>
        </p:nvSpPr>
        <p:spPr>
          <a:xfrm>
            <a:off x="3145016" y="4210916"/>
            <a:ext cx="6535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GB" sz="1400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SMS OTP</a:t>
            </a:r>
            <a:endParaRPr lang="en-GB" sz="1400" dirty="0"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পাসওয়ার্ড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OTP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আসে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📱 ➜ 458921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5AC60B-45CD-0D66-A119-F365A335A96C}"/>
              </a:ext>
            </a:extLst>
          </p:cNvPr>
          <p:cNvSpPr txBox="1"/>
          <p:nvPr/>
        </p:nvSpPr>
        <p:spPr>
          <a:xfrm>
            <a:off x="3145016" y="5175847"/>
            <a:ext cx="437800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GB" sz="1400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Authentication App</a:t>
            </a:r>
            <a:endParaRPr lang="en-GB" sz="1400" dirty="0"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বিশেষ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অ্যাপ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কোড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Google Authenticator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Microsoft Authenticator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CBA620-A3B8-AE52-F138-C4ADA4EE707C}"/>
              </a:ext>
            </a:extLst>
          </p:cNvPr>
          <p:cNvSpPr txBox="1"/>
          <p:nvPr/>
        </p:nvSpPr>
        <p:spPr>
          <a:xfrm>
            <a:off x="7443388" y="5175847"/>
            <a:ext cx="47486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GB" sz="1400" b="1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Biometric Authentication</a:t>
            </a:r>
            <a:endParaRPr lang="en-GB" sz="1400" dirty="0"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আঙুলের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ছাপ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মুখমণ্ডল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👆 Fingerprint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🙂 Face Recognition</a:t>
            </a:r>
            <a:endParaRPr lang="en-GB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4001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9460">
        <p15:prstTrans prst="drape"/>
      </p:transition>
    </mc:Choice>
    <mc:Fallback xmlns="">
      <p:transition spd="slow" advTm="94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2" grpId="0"/>
      <p:bldP spid="13" grpId="0"/>
      <p:bldP spid="14" grpId="0"/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30E3B15-744E-873D-5665-456CADE5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0521CB-4698-E192-C4BB-17D95EA1E1F5}"/>
              </a:ext>
            </a:extLst>
          </p:cNvPr>
          <p:cNvSpPr txBox="1"/>
          <p:nvPr/>
        </p:nvSpPr>
        <p:spPr>
          <a:xfrm>
            <a:off x="3531108" y="1149331"/>
            <a:ext cx="51297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অ্যাকাউন্টের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পাসওয়ার্ড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চুরি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হলেও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লগইন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হ্যাকিংয়ের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কমায়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ব্যক্তিগত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সুরক্ষিত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ব্যাংকিং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যোগাযোগমাধ্যম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নিরাপদ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64B692-713C-C072-36EC-3BD8F7F36785}"/>
              </a:ext>
            </a:extLst>
          </p:cNvPr>
          <p:cNvSpPr txBox="1"/>
          <p:nvPr/>
        </p:nvSpPr>
        <p:spPr>
          <a:xfrm>
            <a:off x="2612447" y="680356"/>
            <a:ext cx="3400425" cy="399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2</a:t>
            </a:r>
            <a:r>
              <a:rPr lang="en-GB" sz="14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FA</a:t>
            </a:r>
            <a:r>
              <a:rPr lang="en-GB" sz="18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-এর </a:t>
            </a:r>
            <a:r>
              <a:rPr lang="en-GB" sz="18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সুবিধাঃ</a:t>
            </a:r>
            <a:endParaRPr lang="en-GB" sz="18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7749656"/>
      </p:ext>
    </p:extLst>
  </p:cSld>
  <p:clrMapOvr>
    <a:masterClrMapping/>
  </p:clrMapOvr>
  <p:transition spd="slow" advTm="946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30E3B15-744E-873D-5665-456CADE5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6ADDA54-83D4-2C6A-156C-7949A8B641C3}"/>
              </a:ext>
            </a:extLst>
          </p:cNvPr>
          <p:cNvSpPr txBox="1"/>
          <p:nvPr/>
        </p:nvSpPr>
        <p:spPr>
          <a:xfrm>
            <a:off x="1775980" y="406540"/>
            <a:ext cx="30653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GB" sz="22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2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কার্যক্রমঃ</a:t>
            </a:r>
            <a:endParaRPr lang="en-GB" sz="22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264287-C021-BF0D-8C9E-5D779183231A}"/>
              </a:ext>
            </a:extLst>
          </p:cNvPr>
          <p:cNvSpPr txBox="1"/>
          <p:nvPr/>
        </p:nvSpPr>
        <p:spPr>
          <a:xfrm>
            <a:off x="2756916" y="914877"/>
            <a:ext cx="79396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সংবাদের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ফেইক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সংবাদ-১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"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আগামীকাল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মাসের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বন্ধ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।"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সংবাদ-২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"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মন্ত্রণালয়ের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অফিসিয়াল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ওয়েবসাইটে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প্রকাশিত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বিজ্ঞপ্তি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অনুযায়ী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আগামী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সপ্তাহে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পরীক্ষা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অনুষ্ঠিত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।"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4001A9-981B-ABA6-59CB-CD2928FA084B}"/>
              </a:ext>
            </a:extLst>
          </p:cNvPr>
          <p:cNvSpPr txBox="1"/>
          <p:nvPr/>
        </p:nvSpPr>
        <p:spPr>
          <a:xfrm>
            <a:off x="2756916" y="2365060"/>
            <a:ext cx="7939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সংবাদটি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বিশ্বাসযোগ্য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EFB2F9-4FC9-8DDC-8BA6-8DE4DB3B335A}"/>
              </a:ext>
            </a:extLst>
          </p:cNvPr>
          <p:cNvSpPr txBox="1"/>
          <p:nvPr/>
        </p:nvSpPr>
        <p:spPr>
          <a:xfrm>
            <a:off x="1775980" y="3349945"/>
            <a:ext cx="30653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 err="1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মূল্যায়নঃ</a:t>
            </a:r>
            <a:endParaRPr lang="en-GB" sz="2200" dirty="0">
              <a:solidFill>
                <a:schemeClr val="accent4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0AA9D5-9736-0593-0FE3-F836FF492AB9}"/>
              </a:ext>
            </a:extLst>
          </p:cNvPr>
          <p:cNvSpPr txBox="1"/>
          <p:nvPr/>
        </p:nvSpPr>
        <p:spPr>
          <a:xfrm>
            <a:off x="2756915" y="3756663"/>
            <a:ext cx="793965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সংক্ষিপ্ত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endParaRPr lang="en-GB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ফেইক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নিউজ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ফেইক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নিউজের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ক্ষতিকর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ফেইক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নিউজ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সংবাদ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আগে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162750"/>
      </p:ext>
    </p:extLst>
  </p:cSld>
  <p:clrMapOvr>
    <a:masterClrMapping/>
  </p:clrMapOvr>
  <p:transition spd="med" advTm="946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5" grpId="0"/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381FC29-8AAB-F0C4-C53D-93C7A84386F0}"/>
              </a:ext>
            </a:extLst>
          </p:cNvPr>
          <p:cNvSpPr txBox="1"/>
          <p:nvPr/>
        </p:nvSpPr>
        <p:spPr>
          <a:xfrm>
            <a:off x="2797319" y="946150"/>
            <a:ext cx="76459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ভাইরাল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সংবাদ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নির্বাচন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বিষয়গুলো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সংবাদটির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প্রকাশের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সত্য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নাকি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ফেইক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spcAft>
                <a:spcPts val="400"/>
              </a:spcAft>
            </a:pP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6A6C11-3B12-F923-BDC3-FBB2AD63DD0D}"/>
              </a:ext>
            </a:extLst>
          </p:cNvPr>
          <p:cNvSpPr txBox="1"/>
          <p:nvPr/>
        </p:nvSpPr>
        <p:spPr>
          <a:xfrm>
            <a:off x="1883353" y="519774"/>
            <a:ext cx="3065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GB" sz="2000" b="1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endParaRPr lang="en-GB" sz="2000" dirty="0">
              <a:solidFill>
                <a:schemeClr val="accent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DE2DF6-CA4C-DBA7-7F50-29C540E18AC5}"/>
              </a:ext>
            </a:extLst>
          </p:cNvPr>
          <p:cNvSpPr txBox="1"/>
          <p:nvPr/>
        </p:nvSpPr>
        <p:spPr>
          <a:xfrm>
            <a:off x="2797319" y="3125115"/>
            <a:ext cx="76459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যুগে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ছড়িয়ে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সংবাদ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বিশ্বাস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প্রথমে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সত্যতা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উচিত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সচেতন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ফেইক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নিউজ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প্রতিরোধে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B726A3-FF00-DD8B-2BA3-F8C4E54E31BB}"/>
              </a:ext>
            </a:extLst>
          </p:cNvPr>
          <p:cNvSpPr txBox="1"/>
          <p:nvPr/>
        </p:nvSpPr>
        <p:spPr>
          <a:xfrm>
            <a:off x="1883353" y="2694228"/>
            <a:ext cx="30653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উপসংহারঃ</a:t>
            </a:r>
            <a:endParaRPr lang="en-GB" sz="2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438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273">
        <p14:switch dir="r"/>
      </p:transition>
    </mc:Choice>
    <mc:Fallback xmlns="">
      <p:transition spd="slow" advTm="102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nk watercolor with black text&#10;&#10;AI-generated content may be incorrect.">
            <a:extLst>
              <a:ext uri="{FF2B5EF4-FFF2-40B4-BE49-F238E27FC236}">
                <a16:creationId xmlns:a16="http://schemas.microsoft.com/office/drawing/2014/main" id="{94E338CB-04F5-8D88-76B5-CD071A2C2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546" y="-602672"/>
            <a:ext cx="7730836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perspectiveRelaxedModerately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4840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8043">
        <p14:prism/>
      </p:transition>
    </mc:Choice>
    <mc:Fallback xmlns="">
      <p:transition spd="slow" advTm="80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1|2.9|1.1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6|2.3|2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2|2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2|2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2|2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2|2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|1.4|2|1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1608</TotalTime>
  <Words>568</Words>
  <Application>Microsoft Office PowerPoint</Application>
  <PresentationFormat>Widescreen</PresentationFormat>
  <Paragraphs>116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NikoshBAN</vt:lpstr>
      <vt:lpstr>Wingdings</vt:lpstr>
      <vt:lpstr>Wingdings 3</vt:lpstr>
      <vt:lpstr>Wisp</vt:lpstr>
      <vt:lpstr>PowerPoint Presentation</vt:lpstr>
      <vt:lpstr>পরিচিতি</vt:lpstr>
      <vt:lpstr>PowerPoint Presentation</vt:lpstr>
      <vt:lpstr>--- এই পাঠ শেষে শিক্ষার্থীরা ---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Md. Latfur Rahman Rubel</dc:creator>
  <cp:lastModifiedBy>MD. Sayed Arif</cp:lastModifiedBy>
  <cp:revision>270</cp:revision>
  <dcterms:created xsi:type="dcterms:W3CDTF">2025-11-16T12:57:25Z</dcterms:created>
  <dcterms:modified xsi:type="dcterms:W3CDTF">2026-06-20T06:20:51Z</dcterms:modified>
</cp:coreProperties>
</file>