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15"/>
  </p:notesMasterIdLst>
  <p:sldIdLst>
    <p:sldId id="271" r:id="rId3"/>
    <p:sldId id="256" r:id="rId4"/>
    <p:sldId id="257" r:id="rId5"/>
    <p:sldId id="258" r:id="rId6"/>
    <p:sldId id="266" r:id="rId7"/>
    <p:sldId id="259" r:id="rId8"/>
    <p:sldId id="267" r:id="rId9"/>
    <p:sldId id="260" r:id="rId10"/>
    <p:sldId id="268" r:id="rId11"/>
    <p:sldId id="264" r:id="rId12"/>
    <p:sldId id="265" r:id="rId13"/>
    <p:sldId id="269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10"/>
  </p:normalViewPr>
  <p:slideViewPr>
    <p:cSldViewPr snapToGrid="0" snapToObjects="1">
      <p:cViewPr varScale="1">
        <p:scale>
          <a:sx n="101" d="100"/>
          <a:sy n="101" d="100"/>
        </p:scale>
        <p:origin x="126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2648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188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3429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9144000" cy="3429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3720103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3720103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350"/>
            </a:lvl4pPr>
            <a:lvl5pPr marL="1371600" indent="0" algn="ctr">
              <a:buNone/>
              <a:defRPr sz="1350"/>
            </a:lvl5pPr>
            <a:lvl6pPr marL="1714500" indent="0" algn="ctr">
              <a:buNone/>
              <a:defRPr sz="1350"/>
            </a:lvl6pPr>
            <a:lvl7pPr marL="2057400" indent="0" algn="ctr">
              <a:buNone/>
              <a:defRPr sz="1350"/>
            </a:lvl7pPr>
            <a:lvl8pPr marL="2400300" indent="0" algn="ctr">
              <a:buNone/>
              <a:defRPr sz="1350"/>
            </a:lvl8pPr>
            <a:lvl9pPr marL="2743200" indent="0" algn="ctr">
              <a:buNone/>
              <a:defRPr sz="135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6/21/2026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80332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6/21/2026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09077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3429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9144000" cy="3429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720103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b="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3720103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6/21/2026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06572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5" y="1714500"/>
            <a:ext cx="3566160" cy="30175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1714500"/>
            <a:ext cx="3566160" cy="30175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6/21/2026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85259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1634727"/>
            <a:ext cx="3566160" cy="6172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725" b="0" cap="none" baseline="0">
                <a:solidFill>
                  <a:schemeClr val="accent1"/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225841"/>
            <a:ext cx="3566160" cy="25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3166" y="1634727"/>
            <a:ext cx="3566160" cy="6172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1725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3166" y="2225841"/>
            <a:ext cx="3566160" cy="25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6/21/2026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73642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6/21/2026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74335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6/21/2026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3012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353632"/>
            <a:ext cx="3291840" cy="130302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617220"/>
            <a:ext cx="4258818" cy="388848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1693129"/>
            <a:ext cx="3291840" cy="2821721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450"/>
              </a:spcBef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6/21/2026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04826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720104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3429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3720104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6/21/2026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30840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6/21/2026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12032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571500"/>
            <a:ext cx="1971675" cy="405765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571500"/>
            <a:ext cx="5686425" cy="405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6/21/2026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44447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516987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7764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1714500"/>
            <a:ext cx="7290055" cy="301752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4853028"/>
            <a:ext cx="1615607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6/21/2026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4853028"/>
            <a:ext cx="4426094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4853028"/>
            <a:ext cx="73025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61974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6354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685800" rtl="0" eaLnBrk="1" latinLnBrk="0" hangingPunct="1">
        <a:lnSpc>
          <a:spcPct val="80000"/>
        </a:lnSpc>
        <a:spcBef>
          <a:spcPct val="0"/>
        </a:spcBef>
        <a:buNone/>
        <a:defRPr sz="3750" kern="1200" cap="all" spc="75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19888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3604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44577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58293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68580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795528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912114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02184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548640" y="-548640"/>
            <a:ext cx="3200400" cy="3200400"/>
          </a:xfrm>
          <a:prstGeom prst="ellipse">
            <a:avLst/>
          </a:prstGeom>
          <a:solidFill>
            <a:srgbClr val="0D9488">
              <a:alpha val="18000"/>
            </a:srgbClr>
          </a:solidFill>
          <a:ln w="12700">
            <a:solidFill>
              <a:srgbClr val="0D9488">
                <a:alpha val="18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132320" y="3200400"/>
            <a:ext cx="2743200" cy="2743200"/>
          </a:xfrm>
          <a:prstGeom prst="ellipse">
            <a:avLst/>
          </a:prstGeom>
          <a:solidFill>
            <a:srgbClr val="8B5CF6">
              <a:alpha val="22000"/>
            </a:srgbClr>
          </a:solidFill>
          <a:ln w="12700">
            <a:solidFill>
              <a:srgbClr val="8B5CF6">
                <a:alpha val="22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0" y="-365760"/>
            <a:ext cx="1645920" cy="1645920"/>
          </a:xfrm>
          <a:prstGeom prst="ellipse">
            <a:avLst/>
          </a:prstGeom>
          <a:solidFill>
            <a:srgbClr val="F59E0B">
              <a:alpha val="28000"/>
            </a:srgbClr>
          </a:solidFill>
          <a:ln w="12700">
            <a:solidFill>
              <a:srgbClr val="F59E0B">
                <a:alpha val="28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886200" y="365760"/>
            <a:ext cx="1371600" cy="1371600"/>
          </a:xfrm>
          <a:prstGeom prst="ellipse">
            <a:avLst/>
          </a:prstGeom>
          <a:solidFill>
            <a:srgbClr val="0D9488">
              <a:alpha val="40000"/>
            </a:srgbClr>
          </a:solidFill>
          <a:ln w="12700">
            <a:solidFill>
              <a:srgbClr val="0D9488">
                <a:alpha val="40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922494" y="22860"/>
            <a:ext cx="266969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5400" dirty="0" err="1" smtClean="0">
                <a:solidFill>
                  <a:srgbClr val="FF0000"/>
                </a:solidFill>
              </a:rPr>
              <a:t>স্বাগতম</a:t>
            </a:r>
            <a:r>
              <a:rPr lang="en-US" sz="5400" dirty="0" smtClean="0">
                <a:solidFill>
                  <a:srgbClr val="000000"/>
                </a:solidFill>
              </a:rPr>
              <a:t>👋</a:t>
            </a:r>
            <a:endParaRPr lang="en-US" sz="5400" dirty="0">
              <a:solidFill>
                <a:prstClr val="black"/>
              </a:solidFill>
            </a:endParaRPr>
          </a:p>
        </p:txBody>
      </p:sp>
      <p:sp>
        <p:nvSpPr>
          <p:cNvPr id="7" name="Shape 5"/>
          <p:cNvSpPr/>
          <p:nvPr/>
        </p:nvSpPr>
        <p:spPr>
          <a:xfrm>
            <a:off x="3474720" y="1920240"/>
            <a:ext cx="2194560" cy="347472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1920240"/>
            <a:ext cx="21945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100" b="1" dirty="0">
                <a:solidFill>
                  <a:srgbClr val="FFFFFF"/>
                </a:solidFill>
              </a:rPr>
              <a:t>📚 পাঠ শিরোনাম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457200" y="237744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5400" dirty="0">
                <a:solidFill>
                  <a:srgbClr val="FF0000"/>
                </a:solidFill>
              </a:rPr>
              <a:t>ব্যাবহারিক </a:t>
            </a:r>
            <a:r>
              <a:rPr lang="en-US" sz="5400" dirty="0" err="1">
                <a:solidFill>
                  <a:srgbClr val="FF0000"/>
                </a:solidFill>
              </a:rPr>
              <a:t>জ্যামিতি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457200" y="338328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20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গণিত — নবম/দশম শ্রেণি</a:t>
            </a: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11" name="Shape 9"/>
          <p:cNvSpPr/>
          <p:nvPr/>
        </p:nvSpPr>
        <p:spPr>
          <a:xfrm>
            <a:off x="502920" y="3977640"/>
            <a:ext cx="2606040" cy="960120"/>
          </a:xfrm>
          <a:prstGeom prst="rect">
            <a:avLst/>
          </a:prstGeom>
          <a:solidFill>
            <a:srgbClr val="1E293B"/>
          </a:solidFill>
          <a:ln w="19050">
            <a:solidFill>
              <a:srgbClr val="0D9488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612648" y="402336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📖 আজকের বিষয়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13" name="Text 11"/>
          <p:cNvSpPr/>
          <p:nvPr/>
        </p:nvSpPr>
        <p:spPr>
          <a:xfrm>
            <a:off x="612648" y="4334256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dirty="0">
                <a:solidFill>
                  <a:srgbClr val="FF0000"/>
                </a:solidFill>
              </a:rPr>
              <a:t>ব্যাবহারিক </a:t>
            </a:r>
            <a:r>
              <a:rPr lang="en-US" sz="1400" dirty="0" err="1">
                <a:solidFill>
                  <a:srgbClr val="FF0000"/>
                </a:solidFill>
              </a:rPr>
              <a:t>জ্যামিতি</a:t>
            </a:r>
            <a:endParaRPr lang="en-US" sz="1400" dirty="0">
              <a:solidFill>
                <a:srgbClr val="FF0000"/>
              </a:solidFill>
            </a:endParaRPr>
          </a:p>
          <a:p>
            <a:r>
              <a:rPr lang="en-US" sz="1300" dirty="0" err="1" smtClean="0">
                <a:solidFill>
                  <a:srgbClr val="94A3B8"/>
                </a:solidFill>
                <a:latin typeface="Calibri" pitchFamily="34" charset="0"/>
                <a:cs typeface="Calibri" pitchFamily="34" charset="-120"/>
              </a:rPr>
              <a:t>অংকন</a:t>
            </a:r>
            <a:endParaRPr lang="en-US" sz="1300" dirty="0">
              <a:solidFill>
                <a:prstClr val="black"/>
              </a:solidFill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337560" y="3977640"/>
            <a:ext cx="2606040" cy="960120"/>
          </a:xfrm>
          <a:prstGeom prst="rect">
            <a:avLst/>
          </a:prstGeom>
          <a:solidFill>
            <a:srgbClr val="1E293B"/>
          </a:solidFill>
          <a:ln w="19050">
            <a:solidFill>
              <a:srgbClr val="8B5CF6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447288" y="402336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b="1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🎯 শ্রেণি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16" name="Text 14"/>
          <p:cNvSpPr/>
          <p:nvPr/>
        </p:nvSpPr>
        <p:spPr>
          <a:xfrm>
            <a:off x="3447288" y="4334256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নবম — দশম</a:t>
            </a:r>
            <a:endParaRPr lang="en-US" sz="1300" dirty="0">
              <a:solidFill>
                <a:prstClr val="black"/>
              </a:solidFill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172200" y="4034566"/>
            <a:ext cx="2606040" cy="960120"/>
          </a:xfrm>
          <a:prstGeom prst="rect">
            <a:avLst/>
          </a:prstGeom>
          <a:solidFill>
            <a:srgbClr val="1E293B"/>
          </a:solidFill>
          <a:ln w="19050">
            <a:solidFill>
              <a:srgbClr val="F59E0B"/>
            </a:solidFill>
            <a:prstDash val="solid"/>
          </a:ln>
          <a:effectLst>
            <a:outerShdw blurRad="101600" dist="381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6281928" y="402336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⏱ সময়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19" name="Text 17"/>
          <p:cNvSpPr/>
          <p:nvPr/>
        </p:nvSpPr>
        <p:spPr>
          <a:xfrm>
            <a:off x="6281928" y="4334256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৪৫ মিনিট</a:t>
            </a:r>
            <a:endParaRPr lang="en-US" sz="1300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77153" y="1479176"/>
            <a:ext cx="3062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FF00"/>
                </a:solidFill>
              </a:rPr>
              <a:t>গত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ক্লাসে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কি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আলোচনা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ছিল</a:t>
            </a:r>
            <a:r>
              <a:rPr lang="en-US" dirty="0" smtClean="0">
                <a:solidFill>
                  <a:srgbClr val="FFFF00"/>
                </a:solidFill>
              </a:rPr>
              <a:t>?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47991" y="1398060"/>
            <a:ext cx="2084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ব্যাবহারিক </a:t>
            </a:r>
            <a:r>
              <a:rPr lang="en-US" dirty="0" err="1" smtClean="0">
                <a:solidFill>
                  <a:srgbClr val="FF0000"/>
                </a:solidFill>
              </a:rPr>
              <a:t>জ্যামিতি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87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5" dur="indefinite" nodeType="mainSeq"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60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/>
              </p:prevCondLst>
              <p:nextCondLst>
                <p:cond delay="0"/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0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5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0" cy="1828800"/>
          </a:xfrm>
          <a:prstGeom prst="line">
            <a:avLst/>
          </a:prstGeom>
          <a:noFill/>
          <a:ln w="19050">
            <a:solidFill>
              <a:srgbClr val="0D7377">
                <a:alpha val="3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828800"/>
            <a:ext cx="2743200" cy="0"/>
          </a:xfrm>
          <a:prstGeom prst="line">
            <a:avLst/>
          </a:prstGeom>
          <a:noFill/>
          <a:ln w="19050">
            <a:solidFill>
              <a:srgbClr val="0D7377">
                <a:alpha val="3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743200" y="0"/>
            <a:ext cx="0" cy="1828800"/>
          </a:xfrm>
          <a:prstGeom prst="line">
            <a:avLst/>
          </a:prstGeom>
          <a:noFill/>
          <a:ln w="12700">
            <a:solidFill>
              <a:srgbClr val="0D7377">
                <a:alpha val="3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0" y="3200400"/>
            <a:ext cx="2743200" cy="1828800"/>
          </a:xfrm>
          <a:prstGeom prst="line">
            <a:avLst/>
          </a:prstGeom>
          <a:noFill/>
          <a:ln w="19050">
            <a:solidFill>
              <a:srgbClr val="F4A900">
                <a:alpha val="3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400800" y="5029200"/>
            <a:ext cx="2743200" cy="0"/>
          </a:xfrm>
          <a:prstGeom prst="line">
            <a:avLst/>
          </a:prstGeom>
          <a:noFill/>
          <a:ln w="19050">
            <a:solidFill>
              <a:srgbClr val="F4A900">
                <a:alpha val="3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144000" y="3200400"/>
            <a:ext cx="0" cy="1828800"/>
          </a:xfrm>
          <a:prstGeom prst="line">
            <a:avLst/>
          </a:prstGeom>
          <a:noFill/>
          <a:ln w="12700">
            <a:solidFill>
              <a:srgbClr val="F4A900">
                <a:alpha val="30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977640" y="274320"/>
            <a:ext cx="1188720" cy="1188720"/>
          </a:xfrm>
          <a:prstGeom prst="ellipse">
            <a:avLst/>
          </a:prstGeom>
          <a:solidFill>
            <a:srgbClr val="14A085">
              <a:alpha val="60000"/>
            </a:srgbClr>
          </a:solidFill>
          <a:ln w="12700">
            <a:solidFill>
              <a:srgbClr val="14A085">
                <a:alpha val="6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977640" y="292608"/>
            <a:ext cx="118872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dirty="0">
                <a:solidFill>
                  <a:srgbClr val="000000"/>
                </a:solidFill>
              </a:rPr>
              <a:t>📐</a:t>
            </a:r>
            <a:endParaRPr lang="en-US" sz="3600" dirty="0"/>
          </a:p>
        </p:txBody>
      </p:sp>
      <p:sp>
        <p:nvSpPr>
          <p:cNvPr id="10" name="Shape 8"/>
          <p:cNvSpPr/>
          <p:nvPr/>
        </p:nvSpPr>
        <p:spPr>
          <a:xfrm>
            <a:off x="3200400" y="1664208"/>
            <a:ext cx="2743200" cy="384048"/>
          </a:xfrm>
          <a:prstGeom prst="rect">
            <a:avLst/>
          </a:prstGeom>
          <a:solidFill>
            <a:srgbClr val="14A085"/>
          </a:solidFill>
          <a:ln w="12700">
            <a:solidFill>
              <a:srgbClr val="14A085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200400" y="1664208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📚 পাঠ শিরোনাম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7200" y="2148840"/>
            <a:ext cx="82296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ত্রিভুজ অঙ্কন</a:t>
            </a:r>
            <a:endParaRPr lang="en-US" sz="5400" dirty="0"/>
          </a:p>
        </p:txBody>
      </p:sp>
      <p:sp>
        <p:nvSpPr>
          <p:cNvPr id="13" name="Text 11"/>
          <p:cNvSpPr/>
          <p:nvPr/>
        </p:nvSpPr>
        <p:spPr>
          <a:xfrm>
            <a:off x="457200" y="320040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100" dirty="0">
                <a:solidFill>
                  <a:srgbClr val="F4A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অনুশীলনী ৭.১  —  নবম/দশম শ্রেণি গণিত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502920" y="3950208"/>
            <a:ext cx="2651760" cy="914400"/>
          </a:xfrm>
          <a:prstGeom prst="rect">
            <a:avLst/>
          </a:prstGeom>
          <a:solidFill>
            <a:srgbClr val="1A2B3C"/>
          </a:solidFill>
          <a:ln w="19050">
            <a:solidFill>
              <a:srgbClr val="0D737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40080" y="4005072"/>
            <a:ext cx="23774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📏 মোট প্রশ্ন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40080" y="4334256"/>
            <a:ext cx="23774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৬ টি (ক থেকে চ)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337560" y="3950208"/>
            <a:ext cx="2651760" cy="914400"/>
          </a:xfrm>
          <a:prstGeom prst="rect">
            <a:avLst/>
          </a:prstGeom>
          <a:solidFill>
            <a:srgbClr val="1A2B3C"/>
          </a:solidFill>
          <a:ln w="19050">
            <a:solidFill>
              <a:srgbClr val="E8630A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3474720" y="4005072"/>
            <a:ext cx="23774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63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🔺 বিষয়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74720" y="4334256"/>
            <a:ext cx="23774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জ্যামিতি — ত্রিভুজ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172200" y="3950208"/>
            <a:ext cx="2651760" cy="914400"/>
          </a:xfrm>
          <a:prstGeom prst="rect">
            <a:avLst/>
          </a:prstGeom>
          <a:solidFill>
            <a:srgbClr val="1A2B3C"/>
          </a:solidFill>
          <a:ln w="19050">
            <a:solidFill>
              <a:srgbClr val="14A085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6309360" y="4005072"/>
            <a:ext cx="23774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A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🎯 পদ্ধতি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309360" y="4334256"/>
            <a:ext cx="23774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ধাপে ধাপে অঙ্কন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indefinite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6" dur="4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clickEffect">
                                  <p:stCondLst>
                                    <p:cond delay="32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8" dur="4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clickEffect">
                                  <p:stCondLst>
                                    <p:cond delay="44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0" dur="4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clickEffect">
                                  <p:stCondLst>
                                    <p:cond delay="56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2" dur="4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clickEffect">
                                  <p:stCondLst>
                                    <p:cond delay="68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4" dur="4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clickEffect">
                                  <p:stCondLst>
                                    <p:cond delay="80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6" dur="4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clickEffect">
                                  <p:stCondLst>
                                    <p:cond delay="92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8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clickEffect">
                                  <p:stCondLst>
                                    <p:cond delay="104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20" dur="4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clickEffect">
                                  <p:stCondLst>
                                    <p:cond delay="116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22" dur="4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clickEffect">
                                  <p:stCondLst>
                                    <p:cond delay="128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24" dur="4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clickEffect">
                                  <p:stCondLst>
                                    <p:cond delay="140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26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clickEffect">
                                  <p:stCondLst>
                                    <p:cond delay="152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28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clickEffect">
                                  <p:stCondLst>
                                    <p:cond delay="164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30" dur="4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clickEffect">
                                  <p:stCondLst>
                                    <p:cond delay="176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32" dur="4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clickEffect">
                                  <p:stCondLst>
                                    <p:cond delay="188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34" dur="4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36" dur="4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clickEffect">
                                  <p:stCondLst>
                                    <p:cond delay="212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38" dur="4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clickEffect">
                                  <p:stCondLst>
                                    <p:cond delay="224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40" dur="4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clickEffect">
                                  <p:stCondLst>
                                    <p:cond delay="236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42" dur="4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clickEffect">
                                  <p:stCondLst>
                                    <p:cond delay="248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44" dur="4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clickEffect">
                                  <p:stCondLst>
                                    <p:cond delay="260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46" dur="4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/>
              </p:prevCondLst>
              <p:nextCondLst>
                <p:cond delay="0"/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A2B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আজকের পাঠে যা শিখব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457200" y="987552"/>
            <a:ext cx="4114800" cy="1143000"/>
          </a:xfrm>
          <a:prstGeom prst="rect">
            <a:avLst/>
          </a:prstGeom>
          <a:solidFill>
            <a:srgbClr val="FFFFFF"/>
          </a:solidFill>
          <a:ln w="19050">
            <a:solidFill>
              <a:srgbClr val="0D7377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594360" y="1261872"/>
            <a:ext cx="548640" cy="548640"/>
          </a:xfrm>
          <a:prstGeom prst="ellipse">
            <a:avLst/>
          </a:prstGeom>
          <a:solidFill>
            <a:srgbClr val="0D7377"/>
          </a:solidFill>
          <a:ln w="12700">
            <a:solidFill>
              <a:srgbClr val="0D737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2618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ক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280160" y="1124712"/>
            <a:ext cx="3154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তিনটি বাহু দিয়ে ত্রিভুজ (SSS)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987552"/>
            <a:ext cx="4114800" cy="1143000"/>
          </a:xfrm>
          <a:prstGeom prst="rect">
            <a:avLst/>
          </a:prstGeom>
          <a:solidFill>
            <a:srgbClr val="FFFFFF"/>
          </a:solidFill>
          <a:ln w="19050">
            <a:solidFill>
              <a:srgbClr val="E8630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983480" y="1261872"/>
            <a:ext cx="548640" cy="548640"/>
          </a:xfrm>
          <a:prstGeom prst="ellipse">
            <a:avLst/>
          </a:prstGeom>
          <a:solidFill>
            <a:srgbClr val="E8630A"/>
          </a:solidFill>
          <a:ln w="12700">
            <a:solidFill>
              <a:srgbClr val="E8630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983480" y="12618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খ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669280" y="1124712"/>
            <a:ext cx="3154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দুটি বাহু ও অন্তর্ভুক্ত কোণ (SAS)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57200" y="2313432"/>
            <a:ext cx="4114800" cy="1143000"/>
          </a:xfrm>
          <a:prstGeom prst="rect">
            <a:avLst/>
          </a:prstGeom>
          <a:solidFill>
            <a:srgbClr val="FFFFFF"/>
          </a:solidFill>
          <a:ln w="19050">
            <a:solidFill>
              <a:srgbClr val="14A085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594360" y="2587752"/>
            <a:ext cx="548640" cy="548640"/>
          </a:xfrm>
          <a:prstGeom prst="ellipse">
            <a:avLst/>
          </a:prstGeom>
          <a:solidFill>
            <a:srgbClr val="14A085"/>
          </a:solidFill>
          <a:ln w="12700">
            <a:solidFill>
              <a:srgbClr val="14A08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5877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গ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280160" y="2450592"/>
            <a:ext cx="3154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দুটি কোণ ও সংলগ্ন বাহু (ASA)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846320" y="2313432"/>
            <a:ext cx="4114800" cy="1143000"/>
          </a:xfrm>
          <a:prstGeom prst="rect">
            <a:avLst/>
          </a:prstGeom>
          <a:solidFill>
            <a:srgbClr val="FFFFFF"/>
          </a:solidFill>
          <a:ln w="19050">
            <a:solidFill>
              <a:srgbClr val="F4A900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983480" y="2587752"/>
            <a:ext cx="548640" cy="548640"/>
          </a:xfrm>
          <a:prstGeom prst="ellipse">
            <a:avLst/>
          </a:prstGeom>
          <a:solidFill>
            <a:srgbClr val="F4A900"/>
          </a:solidFill>
          <a:ln w="12700">
            <a:solidFill>
              <a:srgbClr val="F4A9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5877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ঘ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5669280" y="2450592"/>
            <a:ext cx="3154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দুটি কোণ ও বিপরীত বাহু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57200" y="3639312"/>
            <a:ext cx="4114800" cy="1143000"/>
          </a:xfrm>
          <a:prstGeom prst="rect">
            <a:avLst/>
          </a:prstGeom>
          <a:solidFill>
            <a:srgbClr val="FFFFFF"/>
          </a:solidFill>
          <a:ln w="19050">
            <a:solidFill>
              <a:srgbClr val="E53935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594360" y="3913632"/>
            <a:ext cx="548640" cy="548640"/>
          </a:xfrm>
          <a:prstGeom prst="ellipse">
            <a:avLst/>
          </a:prstGeom>
          <a:solidFill>
            <a:srgbClr val="E53935"/>
          </a:solidFill>
          <a:ln w="12700">
            <a:solidFill>
              <a:srgbClr val="E5393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4360" y="391363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ঙ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280160" y="3776472"/>
            <a:ext cx="3154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দুটি বাহু ও বিপরীত কোণ (SSA)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846320" y="3639312"/>
            <a:ext cx="4114800" cy="1143000"/>
          </a:xfrm>
          <a:prstGeom prst="rect">
            <a:avLst/>
          </a:prstGeom>
          <a:solidFill>
            <a:srgbClr val="FFFFFF"/>
          </a:solidFill>
          <a:ln w="19050">
            <a:solidFill>
              <a:srgbClr val="0F2544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983480" y="3913632"/>
            <a:ext cx="548640" cy="548640"/>
          </a:xfrm>
          <a:prstGeom prst="ellipse">
            <a:avLst/>
          </a:prstGeom>
          <a:solidFill>
            <a:srgbClr val="0F2544"/>
          </a:solidFill>
          <a:ln w="12700">
            <a:solidFill>
              <a:srgbClr val="0F254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983480" y="391363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চ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5669280" y="3776472"/>
            <a:ext cx="3154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সমকোণী ত্রিভুজ — অতিভুজ ও বাহু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indefinite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6" dur="4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clickEffect">
                                  <p:stCondLst>
                                    <p:cond delay="32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8" dur="4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clickEffect">
                                  <p:stCondLst>
                                    <p:cond delay="44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0" dur="4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clickEffect">
                                  <p:stCondLst>
                                    <p:cond delay="56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2" dur="4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clickEffect">
                                  <p:stCondLst>
                                    <p:cond delay="68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4" dur="4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clickEffect">
                                  <p:stCondLst>
                                    <p:cond delay="80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6" dur="4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clickEffect">
                                  <p:stCondLst>
                                    <p:cond delay="92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8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clickEffect">
                                  <p:stCondLst>
                                    <p:cond delay="104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20" dur="4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clickEffect">
                                  <p:stCondLst>
                                    <p:cond delay="116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22" dur="4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clickEffect">
                                  <p:stCondLst>
                                    <p:cond delay="128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24" dur="4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clickEffect">
                                  <p:stCondLst>
                                    <p:cond delay="140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26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clickEffect">
                                  <p:stCondLst>
                                    <p:cond delay="152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28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clickEffect">
                                  <p:stCondLst>
                                    <p:cond delay="164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30" dur="4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clickEffect">
                                  <p:stCondLst>
                                    <p:cond delay="176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32" dur="4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clickEffect">
                                  <p:stCondLst>
                                    <p:cond delay="188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34" dur="4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36" dur="4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clickEffect">
                                  <p:stCondLst>
                                    <p:cond delay="212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38" dur="4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clickEffect">
                                  <p:stCondLst>
                                    <p:cond delay="224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40" dur="4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clickEffect">
                                  <p:stCondLst>
                                    <p:cond delay="236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42" dur="4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clickEffect">
                                  <p:stCondLst>
                                    <p:cond delay="248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44" dur="4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clickEffect">
                                  <p:stCondLst>
                                    <p:cond delay="260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46" dur="4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clickEffect">
                                  <p:stCondLst>
                                    <p:cond delay="272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48" dur="4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clickEffect">
                                  <p:stCondLst>
                                    <p:cond delay="284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50" dur="4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clickEffect">
                                  <p:stCondLst>
                                    <p:cond delay="296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52" dur="4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clickEffect">
                                  <p:stCondLst>
                                    <p:cond delay="308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54" dur="4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/>
              </p:prevCondLst>
              <p:nextCondLst>
                <p:cond delay="0"/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182880"/>
            <a:ext cx="8229600" cy="658368"/>
          </a:xfrm>
          <a:prstGeom prst="rect">
            <a:avLst/>
          </a:prstGeom>
          <a:solidFill>
            <a:srgbClr val="0D7377"/>
          </a:solidFill>
          <a:ln w="12700">
            <a:solidFill>
              <a:srgbClr val="0D7377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ক) তিনটি বাহু দিয়ে ত্রিভুজ — SSS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3474720" cy="1234440"/>
          </a:xfrm>
          <a:prstGeom prst="rect">
            <a:avLst/>
          </a:prstGeom>
          <a:solidFill>
            <a:srgbClr val="D4F5EC"/>
          </a:solidFill>
          <a:ln w="19050">
            <a:solidFill>
              <a:srgbClr val="14A085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48640" y="1005840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7377"/>
                </a:solidFill>
              </a:rPr>
              <a:t>📐 দেওয়া তথ্য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94360" y="1371600"/>
            <a:ext cx="3200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BC = 3 সে.মি.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 = 3.5 সে.মি.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 = 2.8 সে.মি.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548640" y="2395728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66928" y="3621024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66928" y="4023360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66928" y="4425696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1348740" y="434340"/>
            <a:ext cx="7360920" cy="7360920"/>
          </a:xfrm>
          <a:prstGeom prst="ellipse">
            <a:avLst/>
          </a:prstGeom>
          <a:solidFill>
            <a:srgbClr val="FFFFFF">
              <a:alpha val="0"/>
            </a:srgbClr>
          </a:solidFill>
          <a:ln w="9525">
            <a:solidFill>
              <a:srgbClr val="0D7377">
                <a:alpha val="50000"/>
              </a:srgbClr>
            </a:solidFill>
            <a:prstDash val="dash"/>
          </a:ln>
        </p:spPr>
      </p:sp>
      <p:sp>
        <p:nvSpPr>
          <p:cNvPr id="15" name="Shape 13"/>
          <p:cNvSpPr/>
          <p:nvPr/>
        </p:nvSpPr>
        <p:spPr>
          <a:xfrm>
            <a:off x="5239512" y="1225296"/>
            <a:ext cx="5888736" cy="5888736"/>
          </a:xfrm>
          <a:prstGeom prst="ellipse">
            <a:avLst/>
          </a:prstGeom>
          <a:solidFill>
            <a:srgbClr val="FFFFFF">
              <a:alpha val="0"/>
            </a:srgbClr>
          </a:solidFill>
          <a:ln w="9525">
            <a:solidFill>
              <a:srgbClr val="E8630A">
                <a:alpha val="50000"/>
              </a:srgbClr>
            </a:solidFill>
            <a:prstDash val="dash"/>
          </a:ln>
        </p:spPr>
      </p:sp>
      <p:sp>
        <p:nvSpPr>
          <p:cNvPr id="16" name="Shape 14"/>
          <p:cNvSpPr/>
          <p:nvPr/>
        </p:nvSpPr>
        <p:spPr>
          <a:xfrm>
            <a:off x="5029200" y="4114800"/>
            <a:ext cx="3154680" cy="0"/>
          </a:xfrm>
          <a:prstGeom prst="line">
            <a:avLst/>
          </a:prstGeom>
          <a:noFill/>
          <a:ln w="31750">
            <a:solidFill>
              <a:srgbClr val="0F254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183880" y="4114800"/>
            <a:ext cx="0" cy="0"/>
          </a:xfrm>
          <a:prstGeom prst="line">
            <a:avLst/>
          </a:prstGeom>
          <a:noFill/>
          <a:ln w="31750">
            <a:solidFill>
              <a:srgbClr val="0F254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324458" y="1296162"/>
            <a:ext cx="856395" cy="2818638"/>
          </a:xfrm>
          <a:prstGeom prst="line">
            <a:avLst/>
          </a:prstGeom>
          <a:noFill/>
          <a:ln w="31750">
            <a:solidFill>
              <a:srgbClr val="0F2544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974336" y="4059936"/>
            <a:ext cx="109728" cy="109728"/>
          </a:xfrm>
          <a:prstGeom prst="ellipse">
            <a:avLst/>
          </a:prstGeom>
          <a:solidFill>
            <a:srgbClr val="0D7377"/>
          </a:solidFill>
          <a:ln w="12700">
            <a:solidFill>
              <a:srgbClr val="0D737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956048" y="4206240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2544"/>
                </a:solidFill>
              </a:rPr>
              <a:t>B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8129016" y="4059936"/>
            <a:ext cx="109728" cy="109728"/>
          </a:xfrm>
          <a:prstGeom prst="ellipse">
            <a:avLst/>
          </a:prstGeom>
          <a:solidFill>
            <a:srgbClr val="0D7377"/>
          </a:solidFill>
          <a:ln w="12700">
            <a:solidFill>
              <a:srgbClr val="0D737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10728" y="4206240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2544"/>
                </a:solidFill>
              </a:rPr>
              <a:t>C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7289313" y="1289304"/>
            <a:ext cx="109728" cy="109728"/>
          </a:xfrm>
          <a:prstGeom prst="ellipse">
            <a:avLst/>
          </a:prstGeom>
          <a:solidFill>
            <a:srgbClr val="E8630A"/>
          </a:solidFill>
          <a:ln w="12700">
            <a:solidFill>
              <a:srgbClr val="E8630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367474" y="788670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2544"/>
                </a:solidFill>
              </a:rPr>
              <a:t>A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149340" y="4224528"/>
            <a:ext cx="914400" cy="292608"/>
          </a:xfrm>
          <a:prstGeom prst="rect">
            <a:avLst/>
          </a:prstGeom>
          <a:solidFill>
            <a:srgbClr val="0D7377"/>
          </a:solidFill>
          <a:ln w="12700">
            <a:solidFill>
              <a:srgbClr val="0D7377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6149340" y="4224528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 সে.মি.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5609958" y="2552324"/>
            <a:ext cx="914400" cy="292608"/>
          </a:xfrm>
          <a:prstGeom prst="rect">
            <a:avLst/>
          </a:prstGeom>
          <a:solidFill>
            <a:srgbClr val="14A085"/>
          </a:solidFill>
          <a:ln w="12700">
            <a:solidFill>
              <a:srgbClr val="14A085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5609958" y="2552324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3.5 সে.মি.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7827378" y="2552324"/>
            <a:ext cx="914400" cy="292608"/>
          </a:xfrm>
          <a:prstGeom prst="rect">
            <a:avLst/>
          </a:prstGeom>
          <a:solidFill>
            <a:srgbClr val="E8630A"/>
          </a:solidFill>
          <a:ln w="12700">
            <a:solidFill>
              <a:srgbClr val="E8630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7827378" y="2552324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2.8 সে.মি.</a:t>
            </a:r>
            <a:endParaRPr lang="en-US" sz="1200" dirty="0"/>
          </a:p>
        </p:txBody>
      </p:sp>
      <p:cxnSp>
        <p:nvCxnSpPr>
          <p:cNvPr id="32" name="Straight Connector 31"/>
          <p:cNvCxnSpPr/>
          <p:nvPr/>
        </p:nvCxnSpPr>
        <p:spPr>
          <a:xfrm flipH="1">
            <a:off x="4974221" y="1353312"/>
            <a:ext cx="2350237" cy="28323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6" dur="indefinite" nodeType="mainSeq"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80" dur="4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clickEffect">
                                  <p:stCondLst>
                                    <p:cond delay="32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82" dur="4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clickEffect">
                                  <p:stCondLst>
                                    <p:cond delay="44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84" dur="4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clickEffect">
                                  <p:stCondLst>
                                    <p:cond delay="56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86" dur="4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clickEffect">
                                  <p:stCondLst>
                                    <p:cond delay="68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88" dur="4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164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92" dur="4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/>
              </p:prevCondLst>
              <p:nextCondLst>
                <p:cond delay="0"/>
              </p:nextCondLst>
            </p:seq>
          </p:childTnLst>
        </p:cTn>
      </p:par>
    </p:tnLst>
    <p:bldLst>
      <p:bldP spid="20" grpId="0" animBg="1"/>
      <p:bldP spid="22" grpId="0" animBg="1"/>
      <p:bldP spid="24" grpId="0" animBg="1"/>
      <p:bldP spid="26" grpId="0" animBg="1"/>
      <p:bldP spid="28" grpId="0" animBg="1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5"/>
          <p:cNvSpPr/>
          <p:nvPr/>
        </p:nvSpPr>
        <p:spPr>
          <a:xfrm>
            <a:off x="0" y="-144600"/>
            <a:ext cx="9144000" cy="5143500"/>
          </a:xfrm>
          <a:prstGeom prst="rect">
            <a:avLst/>
          </a:prstGeom>
          <a:solidFill>
            <a:srgbClr val="F0F4F8"/>
          </a:solidFill>
          <a:ln w="12700">
            <a:solidFill>
              <a:srgbClr val="0D7377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" name="TextBox 2"/>
          <p:cNvSpPr txBox="1"/>
          <p:nvPr/>
        </p:nvSpPr>
        <p:spPr>
          <a:xfrm>
            <a:off x="2238375" y="1207770"/>
            <a:ext cx="18758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D7377"/>
                </a:solidFill>
              </a:rPr>
              <a:t>🔢 </a:t>
            </a:r>
            <a:r>
              <a:rPr lang="en-US" b="1" dirty="0" err="1">
                <a:solidFill>
                  <a:srgbClr val="0D7377"/>
                </a:solidFill>
              </a:rPr>
              <a:t>অঙ্কনের</a:t>
            </a:r>
            <a:r>
              <a:rPr lang="en-US" b="1" dirty="0">
                <a:solidFill>
                  <a:srgbClr val="0D7377"/>
                </a:solidFill>
              </a:rPr>
              <a:t> </a:t>
            </a:r>
            <a:r>
              <a:rPr lang="en-US" b="1" dirty="0" err="1">
                <a:solidFill>
                  <a:srgbClr val="0D7377"/>
                </a:solidFill>
              </a:rPr>
              <a:t>ধাপ</a:t>
            </a:r>
            <a:endParaRPr lang="en-US" dirty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324663" y="1669436"/>
            <a:ext cx="3703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১. BC = 3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সে.মি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একটি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রেখাংশ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আঁক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।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324663" y="2057818"/>
            <a:ext cx="4006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২. B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কেন্দ্রে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3.5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সে.মি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ব্যাসার্ধে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চাপ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কাট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।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305427" y="2387084"/>
            <a:ext cx="4025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৩. C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কেন্দ্রে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2.8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সে.মি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ব্যাসার্ধে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চাপ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কাট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।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24663" y="2783443"/>
            <a:ext cx="2719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৪.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দুই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চাপের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ছেদবিন্দু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A।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324663" y="3260705"/>
            <a:ext cx="321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৫. AB ও AC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যুক্ত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করো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△ABC।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756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182880"/>
            <a:ext cx="8229600" cy="658368"/>
          </a:xfrm>
          <a:prstGeom prst="rect">
            <a:avLst/>
          </a:prstGeom>
          <a:solidFill>
            <a:srgbClr val="E8630A"/>
          </a:solidFill>
          <a:ln w="12700">
            <a:solidFill>
              <a:srgbClr val="E8630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খ) দুটি বাহু ও অন্তর্ভুক্ত কোণ — SAS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3474720" cy="1234440"/>
          </a:xfrm>
          <a:prstGeom prst="rect">
            <a:avLst/>
          </a:prstGeom>
          <a:solidFill>
            <a:srgbClr val="FFF3E0"/>
          </a:solidFill>
          <a:ln w="19050">
            <a:solidFill>
              <a:srgbClr val="E8630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48640" y="1005840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630A"/>
                </a:solidFill>
              </a:rPr>
              <a:t>📐 দেওয়া তথ্য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94360" y="1371600"/>
            <a:ext cx="3200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BC = 4 সে.মি.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 = 3 সে.মি.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∠ABC = 60°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548640" y="2395728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66928" y="2816352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66928" y="3218688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66928" y="3621024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66928" y="4023360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66928" y="4425696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496630" y="3703320"/>
            <a:ext cx="822960" cy="822960"/>
          </a:xfrm>
          <a:prstGeom prst="ellipse">
            <a:avLst/>
          </a:prstGeom>
          <a:solidFill>
            <a:srgbClr val="F4A900">
              <a:alpha val="20000"/>
            </a:srgbClr>
          </a:solidFill>
          <a:ln w="12700">
            <a:solidFill>
              <a:srgbClr val="F4A90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166360" y="3639312"/>
            <a:ext cx="457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4A900"/>
                </a:solidFill>
              </a:rPr>
              <a:t>60°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937760" y="4114800"/>
            <a:ext cx="4023360" cy="0"/>
          </a:xfrm>
          <a:prstGeom prst="line">
            <a:avLst/>
          </a:prstGeom>
          <a:noFill/>
          <a:ln w="31750">
            <a:solidFill>
              <a:srgbClr val="0F254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961120" y="4114800"/>
            <a:ext cx="0" cy="0"/>
          </a:xfrm>
          <a:prstGeom prst="line">
            <a:avLst/>
          </a:prstGeom>
          <a:noFill/>
          <a:ln w="31750">
            <a:solidFill>
              <a:srgbClr val="0F254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446520" y="1501551"/>
            <a:ext cx="0" cy="2613249"/>
          </a:xfrm>
          <a:prstGeom prst="line">
            <a:avLst/>
          </a:prstGeom>
          <a:noFill/>
          <a:ln w="31750">
            <a:solidFill>
              <a:srgbClr val="0F2544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882896" y="4059936"/>
            <a:ext cx="109728" cy="109728"/>
          </a:xfrm>
          <a:prstGeom prst="ellipse">
            <a:avLst/>
          </a:prstGeom>
          <a:solidFill>
            <a:srgbClr val="E8630A"/>
          </a:solidFill>
          <a:ln w="12700">
            <a:solidFill>
              <a:srgbClr val="E8630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64608" y="4206240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2544"/>
                </a:solidFill>
              </a:rPr>
              <a:t>B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318123" y="4139788"/>
            <a:ext cx="452315" cy="362331"/>
          </a:xfrm>
          <a:prstGeom prst="ellipse">
            <a:avLst/>
          </a:prstGeom>
          <a:solidFill>
            <a:srgbClr val="E8630A"/>
          </a:solidFill>
          <a:ln w="12700">
            <a:solidFill>
              <a:srgbClr val="E8630A"/>
            </a:solidFill>
            <a:prstDash val="solid"/>
          </a:ln>
        </p:spPr>
        <p:txBody>
          <a:bodyPr/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887968" y="4206240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2544"/>
                </a:solidFill>
              </a:rPr>
              <a:t>D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6391656" y="1446687"/>
            <a:ext cx="109728" cy="109728"/>
          </a:xfrm>
          <a:prstGeom prst="ellipse">
            <a:avLst/>
          </a:prstGeom>
          <a:solidFill>
            <a:srgbClr val="14A085"/>
          </a:solidFill>
          <a:ln w="12700">
            <a:solidFill>
              <a:srgbClr val="14A08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73368" y="1227231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2544"/>
                </a:solidFill>
              </a:rPr>
              <a:t>A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5300472" y="4100388"/>
            <a:ext cx="914400" cy="292608"/>
          </a:xfrm>
          <a:prstGeom prst="rect">
            <a:avLst/>
          </a:prstGeom>
          <a:solidFill>
            <a:srgbClr val="E8630A"/>
          </a:solidFill>
          <a:ln w="12700">
            <a:solidFill>
              <a:srgbClr val="E8630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5233797" y="411147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 smtClean="0">
                <a:solidFill>
                  <a:srgbClr val="FFFFFF"/>
                </a:solidFill>
              </a:rPr>
              <a:t>4 </a:t>
            </a:r>
            <a:r>
              <a:rPr lang="en-US" sz="1200" b="1" dirty="0" err="1" smtClean="0">
                <a:solidFill>
                  <a:srgbClr val="FFFFFF"/>
                </a:solidFill>
              </a:rPr>
              <a:t>সে.মি</a:t>
            </a:r>
            <a:r>
              <a:rPr lang="en-US" sz="1200" b="1" dirty="0">
                <a:solidFill>
                  <a:srgbClr val="FFFFFF"/>
                </a:solidFill>
              </a:rPr>
              <a:t>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5052060" y="2808176"/>
            <a:ext cx="914400" cy="292608"/>
          </a:xfrm>
          <a:prstGeom prst="rect">
            <a:avLst/>
          </a:prstGeom>
          <a:solidFill>
            <a:srgbClr val="14A085"/>
          </a:solidFill>
          <a:ln w="12700">
            <a:solidFill>
              <a:srgbClr val="14A085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5052060" y="2808176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 সে.মি.</a:t>
            </a:r>
            <a:endParaRPr lang="en-US" sz="1200" dirty="0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4951476" y="1418370"/>
            <a:ext cx="1508760" cy="26681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5013164" y="4098170"/>
            <a:ext cx="1469966" cy="387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5" dur="indefinite" nodeType="mainSeq"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79" dur="4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clickEffect">
                                  <p:stCondLst>
                                    <p:cond delay="32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81" dur="4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clickEffect">
                                  <p:stCondLst>
                                    <p:cond delay="44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83" dur="4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clickEffect">
                                  <p:stCondLst>
                                    <p:cond delay="56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85" dur="4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clickEffect">
                                  <p:stCondLst>
                                    <p:cond delay="68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87" dur="4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92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91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clickEffect">
                                  <p:stCondLst>
                                    <p:cond delay="104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93" dur="4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clickEffect">
                                  <p:stCondLst>
                                    <p:cond delay="116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95" dur="4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clickEffect">
                                  <p:stCondLst>
                                    <p:cond delay="128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97" dur="4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clickEffect">
                                  <p:stCondLst>
                                    <p:cond delay="140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99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clickEffect">
                                  <p:stCondLst>
                                    <p:cond delay="152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01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/>
              </p:prevCondLst>
              <p:nextCondLst>
                <p:cond delay="0"/>
              </p:nextCondLst>
            </p:seq>
          </p:childTnLst>
        </p:cTn>
      </p:par>
    </p:tnLst>
    <p:bldLst>
      <p:bldP spid="15" grpId="0" animBg="1"/>
      <p:bldP spid="20" grpId="0" animBg="1"/>
      <p:bldP spid="22" grpId="0" animBg="1"/>
      <p:bldP spid="24" grpId="0" animBg="1"/>
      <p:bldP spid="26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5"/>
          <p:cNvSpPr/>
          <p:nvPr/>
        </p:nvSpPr>
        <p:spPr>
          <a:xfrm>
            <a:off x="0" y="0"/>
            <a:ext cx="9143999" cy="5143500"/>
          </a:xfrm>
          <a:prstGeom prst="rect">
            <a:avLst/>
          </a:prstGeom>
          <a:solidFill>
            <a:srgbClr val="F0F4F8"/>
          </a:solidFill>
          <a:ln w="12700">
            <a:solidFill>
              <a:srgbClr val="E8630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" name="TextBox 2"/>
          <p:cNvSpPr txBox="1"/>
          <p:nvPr/>
        </p:nvSpPr>
        <p:spPr>
          <a:xfrm>
            <a:off x="3438525" y="409575"/>
            <a:ext cx="1875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E8630A"/>
                </a:solidFill>
              </a:rPr>
              <a:t>🔢 </a:t>
            </a:r>
            <a:r>
              <a:rPr lang="en-US" b="1" dirty="0" err="1">
                <a:solidFill>
                  <a:srgbClr val="E8630A"/>
                </a:solidFill>
              </a:rPr>
              <a:t>অঙ্কনের</a:t>
            </a:r>
            <a:r>
              <a:rPr lang="en-US" b="1" dirty="0">
                <a:solidFill>
                  <a:srgbClr val="E8630A"/>
                </a:solidFill>
              </a:rPr>
              <a:t> </a:t>
            </a:r>
            <a:r>
              <a:rPr lang="en-US" b="1" dirty="0" err="1">
                <a:solidFill>
                  <a:srgbClr val="E8630A"/>
                </a:solidFill>
              </a:rPr>
              <a:t>ধাপ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24250" y="1304925"/>
            <a:ext cx="3073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১. BC = 4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সে.মি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রেখাংশ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আঁক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।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04610" y="1899166"/>
            <a:ext cx="3015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২. B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বিন্দুতে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∠60°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কোণ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আঁক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।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04610" y="2407205"/>
            <a:ext cx="3916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৩. B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কেন্দ্রে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3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সে.মি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মেপে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নির্ণয়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কর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।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524250" y="2979182"/>
            <a:ext cx="2776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৪. A ও C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যুক্ত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কর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△ABC।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38525" y="3555444"/>
            <a:ext cx="2775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৫. ∠ABC = 60°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যাচাই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করো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36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80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6" dur="4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182880"/>
            <a:ext cx="8229600" cy="658368"/>
          </a:xfrm>
          <a:prstGeom prst="rect">
            <a:avLst/>
          </a:prstGeom>
          <a:solidFill>
            <a:srgbClr val="14A085"/>
          </a:solidFill>
          <a:ln w="12700">
            <a:solidFill>
              <a:srgbClr val="14A085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গ) দুটি কোণ ও সংলগ্ন বাহু — ASA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3474720" cy="1234440"/>
          </a:xfrm>
          <a:prstGeom prst="rect">
            <a:avLst/>
          </a:prstGeom>
          <a:solidFill>
            <a:srgbClr val="D4F5EC"/>
          </a:solidFill>
          <a:ln w="19050">
            <a:solidFill>
              <a:srgbClr val="14A085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48640" y="1005840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4A085"/>
                </a:solidFill>
              </a:rPr>
              <a:t>📐 দেওয়া তথ্য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94360" y="1371600"/>
            <a:ext cx="3200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BC = 5 সে.মি. (সংলগ্ন বাহু)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∠ABC = 60°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∠BCA = 45°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548640" y="2395728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66928" y="2816352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66928" y="3218688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66928" y="3621024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66928" y="4023360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66928" y="4425696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463290" y="3803904"/>
            <a:ext cx="822960" cy="822960"/>
          </a:xfrm>
          <a:prstGeom prst="ellipse">
            <a:avLst/>
          </a:prstGeom>
          <a:solidFill>
            <a:srgbClr val="F4A900">
              <a:alpha val="20000"/>
            </a:srgbClr>
          </a:solidFill>
          <a:ln w="12700">
            <a:solidFill>
              <a:srgbClr val="F4A90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899916" y="38862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4A900"/>
                </a:solidFill>
              </a:rPr>
              <a:t>60°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781426" y="3803904"/>
            <a:ext cx="768096" cy="768096"/>
          </a:xfrm>
          <a:prstGeom prst="ellipse">
            <a:avLst/>
          </a:prstGeom>
          <a:solidFill>
            <a:srgbClr val="E8630A">
              <a:alpha val="20000"/>
            </a:srgbClr>
          </a:solidFill>
          <a:ln w="12700">
            <a:solidFill>
              <a:srgbClr val="E8630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964306" y="3755137"/>
            <a:ext cx="457200" cy="3497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8630A"/>
                </a:solidFill>
              </a:rPr>
              <a:t>45°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3748922" y="4218813"/>
            <a:ext cx="4343400" cy="0"/>
          </a:xfrm>
          <a:prstGeom prst="line">
            <a:avLst/>
          </a:prstGeom>
          <a:noFill/>
          <a:ln w="31750">
            <a:solidFill>
              <a:srgbClr val="0F2544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189720" y="4206240"/>
            <a:ext cx="0" cy="0"/>
          </a:xfrm>
          <a:prstGeom prst="line">
            <a:avLst/>
          </a:prstGeom>
          <a:noFill/>
          <a:ln w="31750">
            <a:solidFill>
              <a:srgbClr val="0F2544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731282" y="4149470"/>
            <a:ext cx="109728" cy="109728"/>
          </a:xfrm>
          <a:prstGeom prst="ellipse">
            <a:avLst/>
          </a:prstGeom>
          <a:solidFill>
            <a:srgbClr val="14A085"/>
          </a:solidFill>
          <a:ln w="12700">
            <a:solidFill>
              <a:srgbClr val="14A08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712464" y="4379597"/>
            <a:ext cx="256032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2544"/>
                </a:solidFill>
              </a:rPr>
              <a:t>B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7981950" y="4162424"/>
            <a:ext cx="110372" cy="87249"/>
          </a:xfrm>
          <a:prstGeom prst="ellipse">
            <a:avLst/>
          </a:prstGeom>
          <a:solidFill>
            <a:srgbClr val="14A085"/>
          </a:solidFill>
          <a:ln w="12700">
            <a:solidFill>
              <a:srgbClr val="14A08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964306" y="4218813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2544"/>
                </a:solidFill>
              </a:rPr>
              <a:t>C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381251" y="1397771"/>
            <a:ext cx="109728" cy="109728"/>
          </a:xfrm>
          <a:prstGeom prst="ellipse">
            <a:avLst/>
          </a:prstGeom>
          <a:solidFill>
            <a:srgbClr val="E8630A"/>
          </a:solidFill>
          <a:ln w="12700">
            <a:solidFill>
              <a:srgbClr val="E8630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191388" y="2313432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2544"/>
                </a:solidFill>
              </a:rPr>
              <a:t>A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6560820" y="4315968"/>
            <a:ext cx="914400" cy="292608"/>
          </a:xfrm>
          <a:prstGeom prst="rect">
            <a:avLst/>
          </a:prstGeom>
          <a:solidFill>
            <a:srgbClr val="14A085"/>
          </a:solidFill>
          <a:ln w="12700">
            <a:solidFill>
              <a:srgbClr val="14A085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6560820" y="4315968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5 সে.মি.</a:t>
            </a:r>
            <a:endParaRPr lang="en-US" sz="1200" dirty="0"/>
          </a:p>
        </p:txBody>
      </p:sp>
      <p:cxnSp>
        <p:nvCxnSpPr>
          <p:cNvPr id="36" name="Straight Connector 35"/>
          <p:cNvCxnSpPr/>
          <p:nvPr/>
        </p:nvCxnSpPr>
        <p:spPr>
          <a:xfrm flipH="1" flipV="1">
            <a:off x="8071131" y="1705166"/>
            <a:ext cx="17644" cy="25010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8092322" y="2713481"/>
            <a:ext cx="1222425" cy="14870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3815452" y="1500890"/>
            <a:ext cx="2611637" cy="26451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23" idx="7"/>
          </p:cNvCxnSpPr>
          <p:nvPr/>
        </p:nvCxnSpPr>
        <p:spPr>
          <a:xfrm flipH="1" flipV="1">
            <a:off x="4128516" y="1863736"/>
            <a:ext cx="3947642" cy="23114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8037136" y="1452635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314747" y="2624771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4115899" y="1821967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6560820" y="1397771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3" dur="indefinite" nodeType="mainSeq"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27" dur="4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clickEffect">
                                  <p:stCondLst>
                                    <p:cond delay="32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29" dur="4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clickEffect">
                                  <p:stCondLst>
                                    <p:cond delay="44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31" dur="4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clickEffect">
                                  <p:stCondLst>
                                    <p:cond delay="56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33" dur="4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clickEffect">
                                  <p:stCondLst>
                                    <p:cond delay="68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35" dur="4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92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39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clickEffect">
                                  <p:stCondLst>
                                    <p:cond delay="104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41" dur="4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clickEffect">
                                  <p:stCondLst>
                                    <p:cond delay="116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43" dur="4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clickEffect">
                                  <p:stCondLst>
                                    <p:cond delay="128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45" dur="4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clickEffect">
                                  <p:stCondLst>
                                    <p:cond delay="140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47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clickEffect">
                                  <p:stCondLst>
                                    <p:cond delay="152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49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/>
              </p:prevCondLst>
              <p:nextCondLst>
                <p:cond delay="0"/>
              </p:nextCondLst>
            </p:seq>
          </p:childTnLst>
        </p:cTn>
      </p:par>
    </p:tnLst>
    <p:bldLst>
      <p:bldP spid="15" grpId="0" animBg="1"/>
      <p:bldP spid="22" grpId="0" animBg="1"/>
      <p:bldP spid="24" grpId="0" animBg="1"/>
      <p:bldP spid="26" grpId="0" animBg="1"/>
      <p:bldP spid="28" grpId="0" animBg="1"/>
      <p:bldP spid="44" grpId="0"/>
      <p:bldP spid="45" grpId="0"/>
      <p:bldP spid="46" grpId="0"/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5"/>
          <p:cNvSpPr/>
          <p:nvPr/>
        </p:nvSpPr>
        <p:spPr>
          <a:xfrm>
            <a:off x="1" y="-24290"/>
            <a:ext cx="9143999" cy="5143500"/>
          </a:xfrm>
          <a:prstGeom prst="rect">
            <a:avLst/>
          </a:prstGeom>
          <a:solidFill>
            <a:srgbClr val="F0F4F8"/>
          </a:solidFill>
          <a:ln w="12700">
            <a:solidFill>
              <a:srgbClr val="14A085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" name="TextBox 2"/>
          <p:cNvSpPr txBox="1"/>
          <p:nvPr/>
        </p:nvSpPr>
        <p:spPr>
          <a:xfrm>
            <a:off x="3267075" y="600075"/>
            <a:ext cx="1875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14A085"/>
                </a:solidFill>
              </a:rPr>
              <a:t>🔢 অঙ্কনের ধাপ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52800" y="1485900"/>
            <a:ext cx="3073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১. BC = 5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সে.মি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রেখাংশ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আঁক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।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52800" y="2085975"/>
            <a:ext cx="2603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২. B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তে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∠60°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কোণ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আঁক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।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352800" y="2607230"/>
            <a:ext cx="26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৩. C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তে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∠45°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কোণ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আঁক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।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352800" y="3200400"/>
            <a:ext cx="2736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৪.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দুটি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রশ্মির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ছেদবিন্দু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A।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352800" y="3752850"/>
            <a:ext cx="23278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৫. △ABC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সম্পূর্ণ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হলো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।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106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80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6" dur="4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182880"/>
            <a:ext cx="8229600" cy="658368"/>
          </a:xfrm>
          <a:prstGeom prst="rect">
            <a:avLst/>
          </a:prstGeom>
          <a:solidFill>
            <a:srgbClr val="E53935"/>
          </a:solidFill>
          <a:ln w="12700">
            <a:solidFill>
              <a:srgbClr val="E53935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মূল্যায়ন — প্রশ্নোত্তর পর্ব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539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নিচের প্রশ্নগুলোর উত্তর দাও: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1444752"/>
            <a:ext cx="8229600" cy="1078992"/>
          </a:xfrm>
          <a:prstGeom prst="rect">
            <a:avLst/>
          </a:prstGeom>
          <a:solidFill>
            <a:srgbClr val="FFFFFF"/>
          </a:solidFill>
          <a:ln w="19050">
            <a:solidFill>
              <a:srgbClr val="0D7377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94360" y="1700784"/>
            <a:ext cx="475488" cy="475488"/>
          </a:xfrm>
          <a:prstGeom prst="ellipse">
            <a:avLst/>
          </a:prstGeom>
          <a:solidFill>
            <a:srgbClr val="0D7377"/>
          </a:solidFill>
          <a:ln w="12700">
            <a:solidFill>
              <a:srgbClr val="0D737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170078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১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88720" y="1517904"/>
            <a:ext cx="69494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একটি ত্রিভুজের তিনটি বাহু 3, 4, 5 সে.মি. হলে ত্রিভুজটি কী ধরনের?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88720" y="1993392"/>
            <a:ext cx="59436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B8D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(ক) সমবাহু   (খ) সমকোণী   (গ) সমদ্বিবাহু   (ঘ) </a:t>
            </a:r>
            <a:r>
              <a:rPr lang="en-US" sz="1200" dirty="0" err="1" smtClean="0">
                <a:solidFill>
                  <a:srgbClr val="7B8D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স্থুল</a:t>
            </a:r>
            <a:r>
              <a:rPr lang="en-US" sz="1200" dirty="0" err="1" smtClean="0">
                <a:solidFill>
                  <a:srgbClr val="7B8D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কোণী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0" y="1993392"/>
            <a:ext cx="11887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D7377"/>
                </a:solidFill>
              </a:rPr>
              <a:t>✅ খ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2615184"/>
            <a:ext cx="8229600" cy="1078992"/>
          </a:xfrm>
          <a:prstGeom prst="rect">
            <a:avLst/>
          </a:prstGeom>
          <a:solidFill>
            <a:srgbClr val="FFFFFF"/>
          </a:solidFill>
          <a:ln w="19050">
            <a:solidFill>
              <a:srgbClr val="E8630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594360" y="2871216"/>
            <a:ext cx="475488" cy="475488"/>
          </a:xfrm>
          <a:prstGeom prst="ellipse">
            <a:avLst/>
          </a:prstGeom>
          <a:solidFill>
            <a:srgbClr val="E8630A"/>
          </a:solidFill>
          <a:ln w="12700">
            <a:solidFill>
              <a:srgbClr val="E8630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87121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২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188720" y="2688336"/>
            <a:ext cx="69494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SAS পদ্ধতিতে ত্রিভুজ আঁকতে কী কী দেওয়া থাকে?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88720" y="3163824"/>
            <a:ext cx="59436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B8D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(ক) দুটি কোণ ও একটি বাহু   (খ) তিনটি বাহু   (গ) দুটি বাহু ও অন্তর্ভুক্ত কোণ   (ঘ) একটি বাহু ও দুটি কোণ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200" y="3163824"/>
            <a:ext cx="11887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E8630A"/>
                </a:solidFill>
              </a:rPr>
              <a:t>✅ গ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57200" y="3785616"/>
            <a:ext cx="8229600" cy="1078992"/>
          </a:xfrm>
          <a:prstGeom prst="rect">
            <a:avLst/>
          </a:prstGeom>
          <a:solidFill>
            <a:srgbClr val="FFFFFF"/>
          </a:solidFill>
          <a:ln w="19050">
            <a:solidFill>
              <a:srgbClr val="14A085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594360" y="4041648"/>
            <a:ext cx="475488" cy="475488"/>
          </a:xfrm>
          <a:prstGeom prst="ellipse">
            <a:avLst/>
          </a:prstGeom>
          <a:solidFill>
            <a:srgbClr val="14A085"/>
          </a:solidFill>
          <a:ln w="12700">
            <a:solidFill>
              <a:srgbClr val="14A08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94360" y="40416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৩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8720" y="3858768"/>
            <a:ext cx="69494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সমকোণী ত্রিভুজের অতিভুজ 10 সে.মি., একটি বাহু 6 সে.মি. হলে অপর বাহু কত?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188720" y="4334256"/>
            <a:ext cx="59436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B8D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(ক) 4 সে.মি.   (খ) 6 সে.মি.   (গ) 8 সে.মি.   (ঘ) 10 সে.মি.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15200" y="4334256"/>
            <a:ext cx="11887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14A085"/>
                </a:solidFill>
              </a:rPr>
              <a:t>✅ গ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182880"/>
            <a:ext cx="8229600" cy="658368"/>
          </a:xfrm>
          <a:prstGeom prst="rect">
            <a:avLst/>
          </a:prstGeom>
          <a:solidFill>
            <a:srgbClr val="0D7377"/>
          </a:solidFill>
          <a:ln w="12700">
            <a:solidFill>
              <a:srgbClr val="0D7377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বাড়ির কাজ — ত্রিভুজ অঙ্কন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7B8D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খাতায় নিজে আঁকো এবং পরিমাপ করে লিখে আনো।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457200" y="1444752"/>
            <a:ext cx="8229600" cy="1078992"/>
          </a:xfrm>
          <a:prstGeom prst="rect">
            <a:avLst/>
          </a:prstGeom>
          <a:solidFill>
            <a:srgbClr val="FFFFFF"/>
          </a:solidFill>
          <a:ln w="19050">
            <a:solidFill>
              <a:srgbClr val="0D7377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94360" y="1700784"/>
            <a:ext cx="475488" cy="475488"/>
          </a:xfrm>
          <a:prstGeom prst="ellipse">
            <a:avLst/>
          </a:prstGeom>
          <a:solidFill>
            <a:srgbClr val="0D7377"/>
          </a:solidFill>
          <a:ln w="12700">
            <a:solidFill>
              <a:srgbClr val="0D737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170078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১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09560" y="1517904"/>
            <a:ext cx="731520" cy="329184"/>
          </a:xfrm>
          <a:prstGeom prst="rect">
            <a:avLst/>
          </a:prstGeom>
          <a:solidFill>
            <a:srgbClr val="0D7377">
              <a:alpha val="25000"/>
            </a:srgbClr>
          </a:solidFill>
          <a:ln w="12700">
            <a:solidFill>
              <a:srgbClr val="0D737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909560" y="1517904"/>
            <a:ext cx="7315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D7377"/>
                </a:solidFill>
              </a:rPr>
              <a:t>৩ নম্বর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188720" y="1517904"/>
            <a:ext cx="6583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D73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SSS পদ্ধতি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1938528"/>
            <a:ext cx="66294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তিনটি বাহু 5 সে.মি., 4 সে.মি., 6 সে.মি. দিয়ে একটি ত্রিভুজ আঁকো এবং প্রতিটি কোণ পরিমাপ করো।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57200" y="2615184"/>
            <a:ext cx="8229600" cy="1078992"/>
          </a:xfrm>
          <a:prstGeom prst="rect">
            <a:avLst/>
          </a:prstGeom>
          <a:solidFill>
            <a:srgbClr val="FFFFFF"/>
          </a:solidFill>
          <a:ln w="19050">
            <a:solidFill>
              <a:srgbClr val="E8630A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594360" y="2871216"/>
            <a:ext cx="475488" cy="475488"/>
          </a:xfrm>
          <a:prstGeom prst="ellipse">
            <a:avLst/>
          </a:prstGeom>
          <a:solidFill>
            <a:srgbClr val="E8630A"/>
          </a:solidFill>
          <a:ln w="12700">
            <a:solidFill>
              <a:srgbClr val="E8630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94360" y="287121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২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909560" y="2688336"/>
            <a:ext cx="731520" cy="329184"/>
          </a:xfrm>
          <a:prstGeom prst="rect">
            <a:avLst/>
          </a:prstGeom>
          <a:solidFill>
            <a:srgbClr val="E8630A">
              <a:alpha val="25000"/>
            </a:srgbClr>
          </a:solidFill>
          <a:ln w="12700">
            <a:solidFill>
              <a:srgbClr val="E8630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09560" y="2688336"/>
            <a:ext cx="7315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E8630A"/>
                </a:solidFill>
              </a:rPr>
              <a:t>৩ নম্বর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188720" y="2688336"/>
            <a:ext cx="6583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63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SAS পদ্ধতি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88720" y="3108960"/>
            <a:ext cx="66294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দুটি বাহু 5 সে.মি. ও 4 সে.মি. এবং তাদের মধ্যবর্তী কোণ 45° দিয়ে ত্রিভুজ আঁকো।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457200" y="3785616"/>
            <a:ext cx="8229600" cy="1078992"/>
          </a:xfrm>
          <a:prstGeom prst="rect">
            <a:avLst/>
          </a:prstGeom>
          <a:solidFill>
            <a:srgbClr val="FFFFFF"/>
          </a:solidFill>
          <a:ln w="19050">
            <a:solidFill>
              <a:srgbClr val="0F2544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594360" y="4041648"/>
            <a:ext cx="475488" cy="475488"/>
          </a:xfrm>
          <a:prstGeom prst="ellipse">
            <a:avLst/>
          </a:prstGeom>
          <a:solidFill>
            <a:srgbClr val="0F2544"/>
          </a:solidFill>
          <a:ln w="12700">
            <a:solidFill>
              <a:srgbClr val="0F254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4360" y="40416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৩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7909560" y="3858768"/>
            <a:ext cx="731520" cy="329184"/>
          </a:xfrm>
          <a:prstGeom prst="rect">
            <a:avLst/>
          </a:prstGeom>
          <a:solidFill>
            <a:srgbClr val="0F2544">
              <a:alpha val="25000"/>
            </a:srgbClr>
          </a:solidFill>
          <a:ln w="12700">
            <a:solidFill>
              <a:srgbClr val="0F254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909560" y="3858768"/>
            <a:ext cx="7315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F2544"/>
                </a:solidFill>
              </a:rPr>
              <a:t>৪ নম্বর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188720" y="3858768"/>
            <a:ext cx="6583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25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সমকোণী ত্রিভুজ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188720" y="4279392"/>
            <a:ext cx="66294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অতিভুজ 10 সে.মি. ও একটি বাহু 6 সে.মি. দিয়ে সমকোণী ত্রিভুজ আঁকো। অপর বাহুর দৈর্ঘ্য নির্ণয় করো।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57200" y="4818888"/>
            <a:ext cx="8229600" cy="274320"/>
          </a:xfrm>
          <a:prstGeom prst="rect">
            <a:avLst/>
          </a:prstGeom>
          <a:solidFill>
            <a:srgbClr val="0F2544"/>
          </a:solidFill>
          <a:ln w="12700">
            <a:solidFill>
              <a:srgbClr val="0F2544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481888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F4A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টিপস: কম্পাস ও রুলার দিয়ে সতর্কভাবে আঁকো এবং প্রতিটি ধাপ লিখে রাখো।</a:t>
            </a:r>
            <a:endParaRPr lang="en-US" sz="11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3" dur="indefinite" nodeType="mainSeq"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97" dur="4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56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01" dur="4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80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05" dur="4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clickEffect">
                                  <p:stCondLst>
                                    <p:cond delay="92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0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140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11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clickEffect">
                                  <p:stCondLst>
                                    <p:cond delay="152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13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176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17" dur="4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224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21" dur="4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clickEffect">
                                  <p:stCondLst>
                                    <p:cond delay="236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23" dur="4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nodeType="clickEffect">
                                  <p:stCondLst>
                                    <p:cond delay="260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27" dur="4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308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131" dur="4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/>
              </p:prevCondLst>
              <p:nextCondLst>
                <p:cond delay="0"/>
              </p:nextCondLst>
            </p:seq>
          </p:childTnLst>
        </p:cTn>
      </p:par>
    </p:tnLst>
    <p:bldLst>
      <p:bldP spid="3" grpId="0" animBg="1"/>
      <p:bldP spid="4" grpId="0" animBg="1"/>
      <p:bldP spid="9" grpId="0" animBg="1"/>
      <p:bldP spid="10" grpId="0" animBg="1"/>
      <p:bldP spid="11" grpId="0" animBg="1"/>
      <p:bldP spid="14" grpId="0" animBg="1"/>
      <p:bldP spid="16" grpId="0" animBg="1"/>
      <p:bldP spid="17" grpId="0" animBg="1"/>
      <p:bldP spid="18" grpId="0" animBg="1"/>
      <p:bldP spid="21" grpId="0" animBg="1"/>
      <p:bldP spid="23" grpId="0" animBg="1"/>
      <p:bldP spid="24" grpId="0" animBg="1"/>
      <p:bldP spid="25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753" y="0"/>
            <a:ext cx="8928847" cy="4894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err="1" smtClean="0"/>
              <a:t>ধন্যবাদ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46775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641</Words>
  <Application>Microsoft Office PowerPoint</Application>
  <PresentationFormat>On-screen Show (16:9)</PresentationFormat>
  <Paragraphs>130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Cambria</vt:lpstr>
      <vt:lpstr>Tw Cen MT</vt:lpstr>
      <vt:lpstr>Tw Cen MT Condensed</vt:lpstr>
      <vt:lpstr>Wingdings 3</vt:lpstr>
      <vt:lpstr>Office Theme</vt:lpstr>
      <vt:lpstr>Integral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ত্রিভুজ অঙ্কন — অনুশীলনী ৭.১</dc:title>
  <dc:subject>PptxGenJS Presentation</dc:subject>
  <dc:creator>PptxGenJS</dc:creator>
  <cp:lastModifiedBy>user</cp:lastModifiedBy>
  <cp:revision>17</cp:revision>
  <dcterms:created xsi:type="dcterms:W3CDTF">2026-06-12T08:25:16Z</dcterms:created>
  <dcterms:modified xsi:type="dcterms:W3CDTF">2026-06-21T12:14:14Z</dcterms:modified>
</cp:coreProperties>
</file>