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wav" ContentType="audio/x-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75" r:id="rId11"/>
    <p:sldId id="274" r:id="rId12"/>
    <p:sldId id="268" r:id="rId13"/>
    <p:sldId id="272" r:id="rId14"/>
    <p:sldId id="269" r:id="rId15"/>
    <p:sldId id="270" r:id="rId16"/>
    <p:sldId id="273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286" autoAdjust="0"/>
    <p:restoredTop sz="92224" autoAdjust="0"/>
  </p:normalViewPr>
  <p:slideViewPr>
    <p:cSldViewPr snapToGrid="0">
      <p:cViewPr varScale="1">
        <p:scale>
          <a:sx n="71" d="100"/>
          <a:sy n="71" d="100"/>
        </p:scale>
        <p:origin x="356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393CAD3-5BA9-4DBA-AA35-3768E47B056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64AEF9-3315-41D2-B66E-39BE6036BD4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51293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C64AEF9-3315-41D2-B66E-39BE6036BD47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321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3D10-47F1-4B67-89A1-724407B88EE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AEA0-1138-41C4-BEC7-7E65A4248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65671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3D10-47F1-4B67-89A1-724407B88EE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AEA0-1138-41C4-BEC7-7E65A4248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797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3D10-47F1-4B67-89A1-724407B88EE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AEA0-1138-41C4-BEC7-7E65A4248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59189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3D10-47F1-4B67-89A1-724407B88EE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AEA0-1138-41C4-BEC7-7E65A4248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3971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3D10-47F1-4B67-89A1-724407B88EE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AEA0-1138-41C4-BEC7-7E65A4248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5154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3D10-47F1-4B67-89A1-724407B88EE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AEA0-1138-41C4-BEC7-7E65A4248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8561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3D10-47F1-4B67-89A1-724407B88EE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AEA0-1138-41C4-BEC7-7E65A4248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9431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3D10-47F1-4B67-89A1-724407B88EE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AEA0-1138-41C4-BEC7-7E65A4248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099304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3D10-47F1-4B67-89A1-724407B88EE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AEA0-1138-41C4-BEC7-7E65A4248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25730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3D10-47F1-4B67-89A1-724407B88EE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AEA0-1138-41C4-BEC7-7E65A4248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36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3D10-47F1-4B67-89A1-724407B88EE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AEA0-1138-41C4-BEC7-7E65A42489AD}" type="slidenum">
              <a:rPr lang="en-US" smtClean="0"/>
              <a:t>‹#›</a:t>
            </a:fld>
            <a:endParaRPr lang="en-US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05258230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3D10-47F1-4B67-89A1-724407B88EE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AEA0-1138-41C4-BEC7-7E65A4248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873344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3D10-47F1-4B67-89A1-724407B88EE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AEA0-1138-41C4-BEC7-7E65A42489AD}" type="slidenum">
              <a:rPr lang="en-US" smtClean="0"/>
              <a:t>‹#›</a:t>
            </a:fld>
            <a:endParaRPr lang="en-US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8973479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3D10-47F1-4B67-89A1-724407B88EE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AEA0-1138-41C4-BEC7-7E65A4248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46741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3D10-47F1-4B67-89A1-724407B88EE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AEA0-1138-41C4-BEC7-7E65A4248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0709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D83D10-47F1-4B67-89A1-724407B88EE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43AEA0-1138-41C4-BEC7-7E65A4248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9649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D83D10-47F1-4B67-89A1-724407B88EE5}" type="datetimeFigureOut">
              <a:rPr lang="en-US" smtClean="0"/>
              <a:t>6/21/2026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2D43AEA0-1138-41C4-BEC7-7E65A42489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56760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4" Type="http://schemas.openxmlformats.org/officeDocument/2006/relationships/audio" Target="../media/audio1.wav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2.wav"/><Relationship Id="rId1" Type="http://schemas.openxmlformats.org/officeDocument/2006/relationships/slideLayout" Target="../slideLayouts/slideLayout7.xml"/><Relationship Id="rId6" Type="http://schemas.openxmlformats.org/officeDocument/2006/relationships/audio" Target="../media/audio2.wav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1.wav"/><Relationship Id="rId4" Type="http://schemas.openxmlformats.org/officeDocument/2006/relationships/image" Target="../media/image4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audio" Target="../media/audio3.wav"/><Relationship Id="rId1" Type="http://schemas.openxmlformats.org/officeDocument/2006/relationships/slideLayout" Target="../slideLayouts/slideLayout7.xml"/><Relationship Id="rId5" Type="http://schemas.openxmlformats.org/officeDocument/2006/relationships/audio" Target="../media/audio3.wav"/><Relationship Id="rId4" Type="http://schemas.openxmlformats.org/officeDocument/2006/relationships/image" Target="../media/image6.tmp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audio" Target="../media/audio1.wav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85761" y="-115177"/>
            <a:ext cx="59006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n-BD" sz="7200" b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স্বাগতম</a:t>
            </a:r>
            <a:endParaRPr lang="en-US" sz="7200" b="1" u="sng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381" y="942109"/>
            <a:ext cx="11568545" cy="57357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37481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4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960048" y="74563"/>
            <a:ext cx="626364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</a:pPr>
            <a:r>
              <a:rPr lang="en-US" altLang="en-US" sz="4000" u="sng" dirty="0" err="1">
                <a:solidFill>
                  <a:srgbClr val="FF000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শিক্ষক</a:t>
            </a:r>
            <a:r>
              <a:rPr lang="en-US" altLang="en-US" sz="4000" u="sng" dirty="0">
                <a:solidFill>
                  <a:srgbClr val="FF000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 </a:t>
            </a:r>
            <a:r>
              <a:rPr lang="en-US" altLang="en-US" sz="4000" u="sng" dirty="0" err="1">
                <a:solidFill>
                  <a:srgbClr val="FF000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পরিচিতি</a:t>
            </a:r>
            <a:endParaRPr lang="en-US" altLang="en-US" sz="4000" u="sng" dirty="0">
              <a:solidFill>
                <a:srgbClr val="FF0000"/>
              </a:solidFill>
              <a:latin typeface="Nikosh" pitchFamily="2" charset="0"/>
              <a:ea typeface="Nikosh" pitchFamily="2" charset="0"/>
              <a:cs typeface="Nikosh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465294" y="2187388"/>
            <a:ext cx="6149135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মোসাঃ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নাহিদা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খাতুন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সহকারি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বেড়পাড়া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সপ্রাবি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পবা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রাজশাহী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bn-IN" sz="36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841373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rectangle&#10;&#10;Description automatically generated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80129"/>
            <a:ext cx="11457710" cy="534536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4397401" y="349132"/>
            <a:ext cx="266290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800" dirty="0" err="1">
                <a:solidFill>
                  <a:srgbClr val="C55A11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পাঠ</a:t>
            </a:r>
            <a:r>
              <a:rPr lang="en-US" sz="4800" dirty="0">
                <a:solidFill>
                  <a:srgbClr val="C55A11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bn-IN" sz="4800" dirty="0">
                <a:solidFill>
                  <a:srgbClr val="C55A11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পরিচিতি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574473" y="2742137"/>
            <a:ext cx="4308764" cy="26161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bn-IN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           </a:t>
            </a:r>
            <a:r>
              <a:rPr lang="en-US" altLang="en-US" sz="2800" dirty="0" err="1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শ্রেণি</a:t>
            </a:r>
            <a:r>
              <a:rPr lang="en-US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	</a:t>
            </a:r>
            <a:r>
              <a:rPr lang="bn-IN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:  </a:t>
            </a:r>
            <a:r>
              <a:rPr lang="en-US" altLang="en-US" sz="2800" dirty="0" err="1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দ্বিতীয়</a:t>
            </a:r>
            <a:endParaRPr lang="en-US" altLang="en-US" sz="2800" dirty="0">
              <a:solidFill>
                <a:srgbClr val="00B0F0"/>
              </a:solidFill>
              <a:latin typeface="NikoshBAN" panose="02000000000000000000" pitchFamily="2" charset="0"/>
              <a:ea typeface="Nikosh" pitchFamily="2" charset="0"/>
              <a:cs typeface="NikoshBAN" panose="02000000000000000000" pitchFamily="2" charset="0"/>
            </a:endParaRPr>
          </a:p>
          <a:p>
            <a:pPr>
              <a:spcBef>
                <a:spcPct val="0"/>
              </a:spcBef>
            </a:pPr>
            <a:r>
              <a:rPr lang="bn-IN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           </a:t>
            </a:r>
            <a:r>
              <a:rPr lang="en-US" altLang="en-US" sz="2800" dirty="0" err="1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বিষয়</a:t>
            </a:r>
            <a:r>
              <a:rPr lang="en-US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	 </a:t>
            </a:r>
            <a:r>
              <a:rPr lang="bn-IN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:  </a:t>
            </a:r>
            <a:r>
              <a:rPr lang="en-US" altLang="en-US" sz="2800" dirty="0" err="1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প্রাথমিক</a:t>
            </a:r>
            <a:r>
              <a:rPr lang="en-US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2800" dirty="0" err="1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গণিত</a:t>
            </a:r>
            <a:endParaRPr lang="en-US" altLang="en-US" sz="2800" dirty="0">
              <a:solidFill>
                <a:srgbClr val="00B0F0"/>
              </a:solidFill>
              <a:latin typeface="NikoshBAN" panose="02000000000000000000" pitchFamily="2" charset="0"/>
              <a:ea typeface="Nikosh" pitchFamily="2" charset="0"/>
              <a:cs typeface="NikoshBAN" panose="02000000000000000000" pitchFamily="2" charset="0"/>
            </a:endParaRPr>
          </a:p>
          <a:p>
            <a:pPr>
              <a:spcBef>
                <a:spcPct val="0"/>
              </a:spcBef>
            </a:pPr>
            <a:r>
              <a:rPr lang="bn-IN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           </a:t>
            </a:r>
            <a:r>
              <a:rPr lang="en-US" altLang="en-US" sz="2800" dirty="0" err="1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পাঠ</a:t>
            </a:r>
            <a:r>
              <a:rPr lang="en-US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 </a:t>
            </a:r>
            <a:r>
              <a:rPr lang="bn-IN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  </a:t>
            </a:r>
            <a:r>
              <a:rPr lang="en-US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:  </a:t>
            </a:r>
            <a:r>
              <a:rPr lang="en-US" altLang="en-US" sz="2800" dirty="0" err="1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যোগ</a:t>
            </a:r>
            <a:r>
              <a:rPr lang="en-US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(2)</a:t>
            </a:r>
          </a:p>
          <a:p>
            <a:pPr>
              <a:spcBef>
                <a:spcPct val="0"/>
              </a:spcBef>
            </a:pPr>
            <a:r>
              <a:rPr lang="bn-IN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           </a:t>
            </a:r>
            <a:r>
              <a:rPr lang="en-US" altLang="en-US" sz="2800" dirty="0" err="1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পাঠ্যাংশ</a:t>
            </a:r>
            <a:r>
              <a:rPr lang="bn-IN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: (</a:t>
            </a:r>
            <a:r>
              <a:rPr lang="en-US" altLang="en-US" sz="2800" dirty="0" err="1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বই</a:t>
            </a:r>
            <a:r>
              <a:rPr lang="en-US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৫৮-৫৯পৃ)</a:t>
            </a:r>
            <a:r>
              <a:rPr lang="bn-IN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endParaRPr lang="en-US" altLang="en-US" sz="2800" dirty="0">
              <a:solidFill>
                <a:srgbClr val="00B0F0"/>
              </a:solidFill>
              <a:latin typeface="NikoshBAN" panose="02000000000000000000" pitchFamily="2" charset="0"/>
              <a:ea typeface="Nikosh" pitchFamily="2" charset="0"/>
              <a:cs typeface="NikoshBAN" panose="02000000000000000000" pitchFamily="2" charset="0"/>
            </a:endParaRPr>
          </a:p>
          <a:p>
            <a:pPr>
              <a:spcBef>
                <a:spcPct val="0"/>
              </a:spcBef>
            </a:pPr>
            <a:r>
              <a:rPr lang="bn-IN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           </a:t>
            </a:r>
            <a:r>
              <a:rPr lang="en-US" altLang="en-US" sz="2800" dirty="0" err="1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সময়</a:t>
            </a:r>
            <a:r>
              <a:rPr lang="en-US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	 </a:t>
            </a:r>
            <a:r>
              <a:rPr lang="bn-IN" altLang="en-US" sz="2800" dirty="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2800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:  ৪০ </a:t>
            </a:r>
            <a:r>
              <a:rPr lang="en-US" altLang="en-US" sz="2800" dirty="0" err="1">
                <a:solidFill>
                  <a:srgbClr val="00B0F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মিনিট</a:t>
            </a:r>
            <a:endParaRPr lang="bn-IN" altLang="en-US" sz="2800" dirty="0">
              <a:solidFill>
                <a:srgbClr val="00B0F0"/>
              </a:solidFill>
              <a:latin typeface="NikoshBAN" panose="02000000000000000000" pitchFamily="2" charset="0"/>
              <a:ea typeface="Nikosh" pitchFamily="2" charset="0"/>
              <a:cs typeface="NikoshBAN" panose="02000000000000000000" pitchFamily="2" charset="0"/>
            </a:endParaRPr>
          </a:p>
          <a:p>
            <a:pPr>
              <a:spcBef>
                <a:spcPct val="0"/>
              </a:spcBef>
            </a:pPr>
            <a:r>
              <a:rPr lang="en-US" altLang="en-US" sz="2400" dirty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              </a:t>
            </a:r>
            <a:r>
              <a:rPr lang="en-US" altLang="en-US" sz="2400" dirty="0" err="1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তাংঃ</a:t>
            </a:r>
            <a:r>
              <a:rPr lang="en-US" altLang="en-US" sz="2400" dirty="0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 ২২/ ৬/ ২০২৬ </a:t>
            </a:r>
            <a:r>
              <a:rPr lang="en-US" altLang="en-US" sz="2400" dirty="0" err="1">
                <a:solidFill>
                  <a:srgbClr val="00B0F0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খ্রিঃ</a:t>
            </a:r>
            <a:endParaRPr lang="en-US" altLang="en-US" sz="2400" dirty="0">
              <a:solidFill>
                <a:srgbClr val="00B0F0"/>
              </a:solidFill>
              <a:latin typeface="Nikosh" pitchFamily="2" charset="0"/>
              <a:ea typeface="Nikosh" pitchFamily="2" charset="0"/>
              <a:cs typeface="Nikosh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9566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:blinds dir="vert"/>
        <p:sndAc>
          <p:stSnd>
            <p:snd r:embed="rId3" name="chimes.wav"/>
          </p:stSnd>
        </p:sndAc>
      </p:transition>
    </mc:Choice>
    <mc:Fallback xmlns="">
      <p:transition spd="slow">
        <p:blinds dir="vert"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3191914" y="253425"/>
            <a:ext cx="3222625" cy="801687"/>
          </a:xfrm>
          <a:prstGeom prst="ellipse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hangingPunct="1"/>
            <a:r>
              <a:rPr lang="en-US" sz="4000" dirty="0" err="1">
                <a:solidFill>
                  <a:schemeClr val="accent2"/>
                </a:solidFill>
                <a:latin typeface="Nikosh" pitchFamily="2" charset="0"/>
                <a:ea typeface="Nikosh" pitchFamily="2" charset="0"/>
                <a:cs typeface="Nikosh" pitchFamily="2" charset="0"/>
              </a:rPr>
              <a:t>শিখনফল</a:t>
            </a:r>
            <a:endParaRPr lang="en-US" sz="4000" dirty="0">
              <a:solidFill>
                <a:schemeClr val="accent2"/>
              </a:solidFill>
              <a:latin typeface="Nikosh" pitchFamily="2" charset="0"/>
              <a:ea typeface="Nikosh" pitchFamily="2" charset="0"/>
              <a:cs typeface="Nikosh" pitchFamily="2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82413" y="1371628"/>
            <a:ext cx="9126999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2.১.৪: </a:t>
            </a:r>
            <a:r>
              <a:rPr 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অনূর্ধ্ব</a:t>
            </a:r>
            <a:r>
              <a:rPr 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তিন</a:t>
            </a:r>
            <a:r>
              <a:rPr 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অঙ্কবিশিষ্ট</a:t>
            </a:r>
            <a:r>
              <a:rPr 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দুইটি</a:t>
            </a:r>
            <a:r>
              <a:rPr 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সংখ্যা</a:t>
            </a:r>
            <a:r>
              <a:rPr 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হাতে</a:t>
            </a:r>
            <a:r>
              <a:rPr 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রেখে</a:t>
            </a:r>
            <a:r>
              <a:rPr 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উপর-নিচ</a:t>
            </a:r>
            <a:r>
              <a:rPr 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পাশাপাশি</a:t>
            </a:r>
            <a:r>
              <a:rPr 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যোগ</a:t>
            </a:r>
            <a:r>
              <a:rPr 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যেখানে</a:t>
            </a:r>
            <a:r>
              <a:rPr 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যোগফল</a:t>
            </a:r>
            <a:r>
              <a:rPr 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সর্বোচ্চ</a:t>
            </a:r>
            <a:r>
              <a:rPr 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১০০০।</a:t>
            </a:r>
          </a:p>
          <a:p>
            <a:pPr algn="ctr"/>
            <a:endParaRPr lang="en-US" sz="3600" dirty="0">
              <a:latin typeface="NikoshBAN" panose="02000000000000000000" pitchFamily="2" charset="0"/>
              <a:ea typeface="Nikosh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8C3A895-20C0-E360-322B-35943AF1558B}"/>
              </a:ext>
            </a:extLst>
          </p:cNvPr>
          <p:cNvSpPr txBox="1"/>
          <p:nvPr/>
        </p:nvSpPr>
        <p:spPr>
          <a:xfrm>
            <a:off x="941294" y="3845859"/>
            <a:ext cx="987014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২.১.৫দৈনন্দিন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জীবনে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যোগসংক্রান্ত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বিভিন্ন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সমস্যা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আগ্রহ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ও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কৌতূহলের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সাথে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সমাধান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করতে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600" dirty="0" err="1"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429332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387366" y="772539"/>
            <a:ext cx="660575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উপকরণ</a:t>
            </a:r>
            <a:r>
              <a:rPr lang="en-US" alt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:</a:t>
            </a:r>
          </a:p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r>
              <a:rPr lang="en-US" alt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সংশ্লিষ্ট</a:t>
            </a:r>
            <a:r>
              <a:rPr lang="en-US" alt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ছবি,কাঠি</a:t>
            </a:r>
            <a:r>
              <a:rPr lang="en-US" alt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US" altLang="en-US" sz="3200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মার্বেল</a:t>
            </a:r>
            <a:r>
              <a:rPr lang="en-US" altLang="en-US" sz="32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</a:p>
        </p:txBody>
      </p:sp>
      <p:pic>
        <p:nvPicPr>
          <p:cNvPr id="4" name="Picture 3" descr="A picture containing spice, food&#10;&#10;Description automatically generated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9005" y="3506770"/>
            <a:ext cx="5283896" cy="2096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AutoShape 2" descr="মার্বেল খেলায় ব্যবহৃত মার্বেল ও মার্বেল পাথরের মধ্যে কি কোন পার্থক্য আছে?  কিভাবে মার্বেল (খেলায় ব্যবহৃত) তৈরি করা হয়? - Quora"/>
          <p:cNvSpPr>
            <a:spLocks noChangeAspect="1" noChangeArrowheads="1"/>
          </p:cNvSpPr>
          <p:nvPr/>
        </p:nvSpPr>
        <p:spPr bwMode="auto">
          <a:xfrm>
            <a:off x="502416" y="1319048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80973" y="2791452"/>
            <a:ext cx="4370279" cy="37948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12942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>
        <p15:prstTrans prst="airplane"/>
        <p:sndAc>
          <p:stSnd>
            <p:snd r:embed="rId2" name="arrow.wav"/>
          </p:stSnd>
        </p:sndAc>
      </p:transition>
    </mc:Choice>
    <mc:Fallback xmlns="">
      <p:transition spd="slow">
        <p:fade/>
        <p:sndAc>
          <p:stSnd>
            <p:snd r:embed="rId6" name="arrow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5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849085" y="940905"/>
            <a:ext cx="1982788" cy="13081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2847497" y="2413257"/>
            <a:ext cx="1984375" cy="13081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2847497" y="3885609"/>
            <a:ext cx="1984375" cy="13081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856509" y="125746"/>
            <a:ext cx="4433113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এখানে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কয়টি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ডিম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0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আছে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</p:txBody>
      </p:sp>
      <p:sp>
        <p:nvSpPr>
          <p:cNvPr id="6" name="Rectangle 5"/>
          <p:cNvSpPr/>
          <p:nvPr/>
        </p:nvSpPr>
        <p:spPr>
          <a:xfrm>
            <a:off x="5815370" y="125746"/>
            <a:ext cx="45170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en-US" sz="4000" dirty="0" err="1">
                <a:solidFill>
                  <a:srgbClr val="C0000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আরো</a:t>
            </a:r>
            <a:r>
              <a:rPr lang="en-US" altLang="en-US" sz="4000" dirty="0">
                <a:solidFill>
                  <a:srgbClr val="C0000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bn-IN" altLang="en-US" sz="4000" dirty="0">
                <a:solidFill>
                  <a:srgbClr val="C0000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৪</a:t>
            </a:r>
            <a:r>
              <a:rPr lang="en-US" altLang="en-US" sz="4000" dirty="0">
                <a:solidFill>
                  <a:srgbClr val="C0000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4000" dirty="0" err="1">
                <a:solidFill>
                  <a:srgbClr val="C0000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টি</a:t>
            </a:r>
            <a:r>
              <a:rPr lang="en-US" altLang="en-US" sz="4000" dirty="0">
                <a:solidFill>
                  <a:srgbClr val="C0000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4000" dirty="0" err="1">
                <a:solidFill>
                  <a:srgbClr val="C0000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কেনা</a:t>
            </a:r>
            <a:r>
              <a:rPr lang="bn-IN" altLang="en-US" sz="4000" dirty="0">
                <a:solidFill>
                  <a:srgbClr val="C0000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হলো</a:t>
            </a:r>
            <a:r>
              <a:rPr lang="en-US" altLang="en-US" sz="4000" dirty="0">
                <a:solidFill>
                  <a:srgbClr val="C0000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endParaRPr lang="en-US" sz="4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Oval 6"/>
          <p:cNvSpPr/>
          <p:nvPr/>
        </p:nvSpPr>
        <p:spPr>
          <a:xfrm>
            <a:off x="2842012" y="5357961"/>
            <a:ext cx="1984375" cy="13081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5325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152908" y="0"/>
            <a:ext cx="4985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54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48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এখন</a:t>
            </a:r>
            <a:r>
              <a:rPr lang="en-US" altLang="en-US" sz="48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48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কয়টি</a:t>
            </a:r>
            <a:r>
              <a:rPr lang="en-US" altLang="en-US" sz="48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48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ডিম</a:t>
            </a:r>
            <a:r>
              <a:rPr lang="bn-IN" altLang="en-US" sz="48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হলো ?</a:t>
            </a:r>
            <a:r>
              <a:rPr lang="en-US" altLang="en-US" sz="48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1709921" y="822916"/>
            <a:ext cx="1984375" cy="13081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Oval 3"/>
          <p:cNvSpPr/>
          <p:nvPr/>
        </p:nvSpPr>
        <p:spPr>
          <a:xfrm>
            <a:off x="1709924" y="2234442"/>
            <a:ext cx="1984375" cy="13081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Oval 4"/>
          <p:cNvSpPr/>
          <p:nvPr/>
        </p:nvSpPr>
        <p:spPr>
          <a:xfrm>
            <a:off x="1709923" y="3645968"/>
            <a:ext cx="1984375" cy="13081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8051670" y="855834"/>
            <a:ext cx="1984375" cy="13081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8051667" y="2248149"/>
            <a:ext cx="1984375" cy="13081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8051667" y="3645968"/>
            <a:ext cx="1984375" cy="13081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4654067" y="2275449"/>
            <a:ext cx="45720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altLang="en-US" sz="54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৪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Oval 11"/>
          <p:cNvSpPr/>
          <p:nvPr/>
        </p:nvSpPr>
        <p:spPr>
          <a:xfrm>
            <a:off x="1709922" y="5057494"/>
            <a:ext cx="1984375" cy="13081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Oval 12"/>
          <p:cNvSpPr/>
          <p:nvPr/>
        </p:nvSpPr>
        <p:spPr>
          <a:xfrm>
            <a:off x="8051667" y="5062151"/>
            <a:ext cx="1984375" cy="1308100"/>
          </a:xfrm>
          <a:prstGeom prst="ellipse">
            <a:avLst/>
          </a:prstGeom>
          <a:ln/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109722" y="2234442"/>
            <a:ext cx="620683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54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+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78575" y="2234442"/>
            <a:ext cx="471604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en-US" sz="54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৪</a:t>
            </a:r>
            <a:endParaRPr lang="en-US" sz="5400" dirty="0"/>
          </a:p>
        </p:txBody>
      </p:sp>
      <p:sp>
        <p:nvSpPr>
          <p:cNvPr id="15" name="Rectangle 14"/>
          <p:cNvSpPr/>
          <p:nvPr/>
        </p:nvSpPr>
        <p:spPr>
          <a:xfrm>
            <a:off x="6173198" y="2220880"/>
            <a:ext cx="617477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en-US" sz="54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=</a:t>
            </a:r>
            <a:endParaRPr lang="en-US" sz="5400" dirty="0"/>
          </a:p>
        </p:txBody>
      </p:sp>
      <p:sp>
        <p:nvSpPr>
          <p:cNvPr id="16" name="Rectangle 15"/>
          <p:cNvSpPr/>
          <p:nvPr/>
        </p:nvSpPr>
        <p:spPr>
          <a:xfrm>
            <a:off x="6842171" y="2248149"/>
            <a:ext cx="52290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en-US" sz="54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?</a:t>
            </a:r>
            <a:endParaRPr lang="en-US" sz="5400" dirty="0"/>
          </a:p>
        </p:txBody>
      </p:sp>
      <p:sp>
        <p:nvSpPr>
          <p:cNvPr id="17" name="TextBox 16"/>
          <p:cNvSpPr txBox="1"/>
          <p:nvPr/>
        </p:nvSpPr>
        <p:spPr>
          <a:xfrm>
            <a:off x="5109722" y="3556249"/>
            <a:ext cx="163286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dirty="0">
                <a:latin typeface="NikoshBAN" panose="02000000000000000000" pitchFamily="2" charset="0"/>
                <a:cs typeface="NikoshBAN" panose="02000000000000000000" pitchFamily="2" charset="0"/>
              </a:rPr>
              <a:t>৮ টি</a:t>
            </a:r>
            <a:endParaRPr lang="en-US" sz="5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5109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6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2" grpId="0" animBg="1"/>
      <p:bldP spid="13" grpId="0" animBg="1"/>
      <p:bldP spid="10" grpId="0"/>
      <p:bldP spid="14" grpId="0"/>
      <p:bldP spid="15" grpId="0"/>
      <p:bldP spid="16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78216" y="0"/>
            <a:ext cx="4337083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6000" b="1" dirty="0" err="1">
                <a:ln w="1270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6000" b="1" dirty="0">
                <a:ln w="1270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12700" cmpd="sng">
                  <a:solidFill>
                    <a:schemeClr val="accent2">
                      <a:lumMod val="75000"/>
                    </a:schemeClr>
                  </a:solidFill>
                  <a:prstDash val="solid"/>
                </a:ln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</a:t>
            </a:r>
            <a:endParaRPr lang="en-US" sz="8000" b="1" dirty="0">
              <a:ln w="12700" cmpd="sng">
                <a:solidFill>
                  <a:schemeClr val="accent2">
                    <a:lumMod val="75000"/>
                  </a:schemeClr>
                </a:solidFill>
                <a:prstDash val="solid"/>
              </a:ln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Plus 2"/>
          <p:cNvSpPr/>
          <p:nvPr/>
        </p:nvSpPr>
        <p:spPr>
          <a:xfrm>
            <a:off x="4349750" y="1015663"/>
            <a:ext cx="2806700" cy="1889125"/>
          </a:xfrm>
          <a:prstGeom prst="mathPlus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048000" y="4225628"/>
            <a:ext cx="5132387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4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altLang="en-US" sz="4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: </a:t>
            </a:r>
            <a:r>
              <a:rPr lang="en-US" altLang="en-US" sz="4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দুই</a:t>
            </a:r>
            <a:r>
              <a:rPr lang="en-US" altLang="en-US" sz="4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অঙ্কের</a:t>
            </a:r>
            <a:r>
              <a:rPr lang="en-US" altLang="en-US" sz="4400" dirty="0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4400" dirty="0" err="1">
                <a:solidFill>
                  <a:srgbClr val="00B05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সংখ্যা</a:t>
            </a:r>
            <a:endParaRPr lang="en-US" altLang="en-US" sz="4400" dirty="0">
              <a:solidFill>
                <a:srgbClr val="00B05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3"/>
          <p:cNvSpPr txBox="1">
            <a:spLocks noChangeArrowheads="1"/>
          </p:cNvSpPr>
          <p:nvPr/>
        </p:nvSpPr>
        <p:spPr bwMode="auto">
          <a:xfrm>
            <a:off x="3325812" y="3152836"/>
            <a:ext cx="48545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algn="ctr"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 err="1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পৃষ্ঠাঃ</a:t>
            </a:r>
            <a:r>
              <a:rPr lang="en-US" altLang="en-US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৫8</a:t>
            </a:r>
            <a:r>
              <a:rPr lang="bn-IN" altLang="en-US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altLang="en-US" sz="3600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59 </a:t>
            </a:r>
          </a:p>
        </p:txBody>
      </p:sp>
    </p:spTree>
    <p:extLst>
      <p:ext uri="{BB962C8B-B14F-4D97-AF65-F5344CB8AC3E}">
        <p14:creationId xmlns:p14="http://schemas.microsoft.com/office/powerpoint/2010/main" val="2338404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81182" y="177422"/>
            <a:ext cx="2915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5400" u="sng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বাস্তব পর্যায়</a:t>
            </a:r>
            <a:endParaRPr lang="en-US" sz="5400" u="sng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8" name="Picture 7" descr="A picture containing spice, food&#10;&#10;Description automatically generated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629026">
            <a:off x="1046978" y="663226"/>
            <a:ext cx="3355509" cy="5939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" t="64702" r="-611" b="-3663"/>
          <a:stretch/>
        </p:blipFill>
        <p:spPr>
          <a:xfrm>
            <a:off x="7124131" y="3302760"/>
            <a:ext cx="4490113" cy="15967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5051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5000">
        <p14:prism isInverted="1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5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F2AED024-5277-C625-B281-115DB5B3FB4C}"/>
              </a:ext>
            </a:extLst>
          </p:cNvPr>
          <p:cNvSpPr txBox="1"/>
          <p:nvPr/>
        </p:nvSpPr>
        <p:spPr>
          <a:xfrm>
            <a:off x="1532965" y="735106"/>
            <a:ext cx="898263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অর্ধবাস্তব</a:t>
            </a:r>
            <a:r>
              <a:rPr lang="en-US" sz="96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পর্যায়ঃ</a:t>
            </a:r>
            <a:endParaRPr lang="en-US" sz="96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90180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D6BA87FC-A5ED-4873-37F5-335FE651BF6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9187917"/>
              </p:ext>
            </p:extLst>
          </p:nvPr>
        </p:nvGraphicFramePr>
        <p:xfrm>
          <a:off x="1828801" y="724745"/>
          <a:ext cx="2115669" cy="8257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5223">
                  <a:extLst>
                    <a:ext uri="{9D8B030D-6E8A-4147-A177-3AD203B41FA5}">
                      <a16:colId xmlns:a16="http://schemas.microsoft.com/office/drawing/2014/main" val="2345700027"/>
                    </a:ext>
                  </a:extLst>
                </a:gridCol>
                <a:gridCol w="705223">
                  <a:extLst>
                    <a:ext uri="{9D8B030D-6E8A-4147-A177-3AD203B41FA5}">
                      <a16:colId xmlns:a16="http://schemas.microsoft.com/office/drawing/2014/main" val="2564652175"/>
                    </a:ext>
                  </a:extLst>
                </a:gridCol>
                <a:gridCol w="705223">
                  <a:extLst>
                    <a:ext uri="{9D8B030D-6E8A-4147-A177-3AD203B41FA5}">
                      <a16:colId xmlns:a16="http://schemas.microsoft.com/office/drawing/2014/main" val="3138024794"/>
                    </a:ext>
                  </a:extLst>
                </a:gridCol>
              </a:tblGrid>
              <a:tr h="460020">
                <a:tc>
                  <a:txBody>
                    <a:bodyPr/>
                    <a:lstStyle/>
                    <a:p>
                      <a:r>
                        <a:rPr lang="en-US" dirty="0" err="1"/>
                        <a:t>শতক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দশক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একক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668931"/>
                  </a:ext>
                </a:extLst>
              </a:tr>
              <a:tr h="266519">
                <a:tc>
                  <a:txBody>
                    <a:bodyPr/>
                    <a:lstStyle/>
                    <a:p>
                      <a:r>
                        <a:rPr lang="en-US" dirty="0"/>
                        <a:t>২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৬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4582079"/>
                  </a:ext>
                </a:extLst>
              </a:tr>
            </a:tbl>
          </a:graphicData>
        </a:graphic>
      </p:graphicFrame>
      <p:graphicFrame>
        <p:nvGraphicFramePr>
          <p:cNvPr id="6" name="Table 5">
            <a:extLst>
              <a:ext uri="{FF2B5EF4-FFF2-40B4-BE49-F238E27FC236}">
                <a16:creationId xmlns:a16="http://schemas.microsoft.com/office/drawing/2014/main" id="{F9BAD663-F11C-864F-161D-D5E108729EF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94178412"/>
              </p:ext>
            </p:extLst>
          </p:nvPr>
        </p:nvGraphicFramePr>
        <p:xfrm>
          <a:off x="4809358" y="760626"/>
          <a:ext cx="2115669" cy="771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705223">
                  <a:extLst>
                    <a:ext uri="{9D8B030D-6E8A-4147-A177-3AD203B41FA5}">
                      <a16:colId xmlns:a16="http://schemas.microsoft.com/office/drawing/2014/main" val="2348881497"/>
                    </a:ext>
                  </a:extLst>
                </a:gridCol>
                <a:gridCol w="705223">
                  <a:extLst>
                    <a:ext uri="{9D8B030D-6E8A-4147-A177-3AD203B41FA5}">
                      <a16:colId xmlns:a16="http://schemas.microsoft.com/office/drawing/2014/main" val="3372248601"/>
                    </a:ext>
                  </a:extLst>
                </a:gridCol>
                <a:gridCol w="705223">
                  <a:extLst>
                    <a:ext uri="{9D8B030D-6E8A-4147-A177-3AD203B41FA5}">
                      <a16:colId xmlns:a16="http://schemas.microsoft.com/office/drawing/2014/main" val="3497705476"/>
                    </a:ext>
                  </a:extLst>
                </a:gridCol>
              </a:tblGrid>
              <a:tr h="400922">
                <a:tc>
                  <a:txBody>
                    <a:bodyPr/>
                    <a:lstStyle/>
                    <a:p>
                      <a:r>
                        <a:rPr lang="en-US" dirty="0" err="1"/>
                        <a:t>শতক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দশক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একক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268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১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৪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২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9047572"/>
                  </a:ext>
                </a:extLst>
              </a:tr>
            </a:tbl>
          </a:graphicData>
        </a:graphic>
      </p:graphicFrame>
      <p:sp>
        <p:nvSpPr>
          <p:cNvPr id="8" name="Plus 2">
            <a:extLst>
              <a:ext uri="{FF2B5EF4-FFF2-40B4-BE49-F238E27FC236}">
                <a16:creationId xmlns:a16="http://schemas.microsoft.com/office/drawing/2014/main" id="{6712472D-ECFB-8704-33E9-AE0A29FABE66}"/>
              </a:ext>
            </a:extLst>
          </p:cNvPr>
          <p:cNvSpPr/>
          <p:nvPr/>
        </p:nvSpPr>
        <p:spPr>
          <a:xfrm>
            <a:off x="4038600" y="778335"/>
            <a:ext cx="591670" cy="654423"/>
          </a:xfrm>
          <a:prstGeom prst="mathPlus">
            <a:avLst/>
          </a:prstGeom>
          <a:solidFill>
            <a:srgbClr val="FFFF00"/>
          </a:solidFill>
          <a:ln>
            <a:solidFill>
              <a:srgbClr val="00206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40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Equals 34">
            <a:extLst>
              <a:ext uri="{FF2B5EF4-FFF2-40B4-BE49-F238E27FC236}">
                <a16:creationId xmlns:a16="http://schemas.microsoft.com/office/drawing/2014/main" id="{F5B1630F-173D-6348-834D-81131106C522}"/>
              </a:ext>
            </a:extLst>
          </p:cNvPr>
          <p:cNvSpPr/>
          <p:nvPr/>
        </p:nvSpPr>
        <p:spPr>
          <a:xfrm>
            <a:off x="7104116" y="909411"/>
            <a:ext cx="780753" cy="474192"/>
          </a:xfrm>
          <a:prstGeom prst="mathEqua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dirty="0">
              <a:solidFill>
                <a:schemeClr val="tx1"/>
              </a:solidFill>
            </a:endParaRPr>
          </a:p>
        </p:txBody>
      </p:sp>
      <p:graphicFrame>
        <p:nvGraphicFramePr>
          <p:cNvPr id="12" name="Table 11">
            <a:extLst>
              <a:ext uri="{FF2B5EF4-FFF2-40B4-BE49-F238E27FC236}">
                <a16:creationId xmlns:a16="http://schemas.microsoft.com/office/drawing/2014/main" id="{A076814B-4AF4-0E53-0195-FC30C46366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384304"/>
              </p:ext>
            </p:extLst>
          </p:nvPr>
        </p:nvGraphicFramePr>
        <p:xfrm>
          <a:off x="3359217" y="2012230"/>
          <a:ext cx="2203240" cy="77269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96766">
                  <a:extLst>
                    <a:ext uri="{9D8B030D-6E8A-4147-A177-3AD203B41FA5}">
                      <a16:colId xmlns:a16="http://schemas.microsoft.com/office/drawing/2014/main" val="3897722917"/>
                    </a:ext>
                  </a:extLst>
                </a:gridCol>
                <a:gridCol w="715209">
                  <a:extLst>
                    <a:ext uri="{9D8B030D-6E8A-4147-A177-3AD203B41FA5}">
                      <a16:colId xmlns:a16="http://schemas.microsoft.com/office/drawing/2014/main" val="4085256646"/>
                    </a:ext>
                  </a:extLst>
                </a:gridCol>
                <a:gridCol w="891265">
                  <a:extLst>
                    <a:ext uri="{9D8B030D-6E8A-4147-A177-3AD203B41FA5}">
                      <a16:colId xmlns:a16="http://schemas.microsoft.com/office/drawing/2014/main" val="1781251660"/>
                    </a:ext>
                  </a:extLst>
                </a:gridCol>
              </a:tblGrid>
              <a:tr h="406931">
                <a:tc>
                  <a:txBody>
                    <a:bodyPr/>
                    <a:lstStyle/>
                    <a:p>
                      <a:r>
                        <a:rPr lang="en-US" dirty="0" err="1"/>
                        <a:t>শতক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দশক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একক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8172429"/>
                  </a:ext>
                </a:extLst>
              </a:tr>
              <a:tr h="291627">
                <a:tc>
                  <a:txBody>
                    <a:bodyPr/>
                    <a:lstStyle/>
                    <a:p>
                      <a:r>
                        <a:rPr lang="en-US" dirty="0"/>
                        <a:t>৩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৫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৮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972766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58268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910219" y="950201"/>
            <a:ext cx="1968809" cy="76944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যোগ</a:t>
            </a:r>
            <a:r>
              <a:rPr lang="en-US" sz="4400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endParaRPr lang="en-US" sz="4400" dirty="0">
              <a:ln w="0"/>
              <a:solidFill>
                <a:schemeClr val="accent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7"/>
          <p:cNvSpPr txBox="1">
            <a:spLocks noChangeArrowheads="1"/>
          </p:cNvSpPr>
          <p:nvPr/>
        </p:nvSpPr>
        <p:spPr bwMode="auto">
          <a:xfrm>
            <a:off x="4528236" y="3715523"/>
            <a:ext cx="5181821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এরপর</a:t>
            </a:r>
            <a:r>
              <a:rPr lang="en-US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দশকের</a:t>
            </a:r>
            <a:r>
              <a:rPr lang="en-US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অঙ্ক</a:t>
            </a:r>
            <a:r>
              <a:rPr lang="en-US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যোগ</a:t>
            </a:r>
            <a:r>
              <a:rPr lang="en-US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করি</a:t>
            </a:r>
            <a:endParaRPr lang="en-US" altLang="en-US" sz="3600" dirty="0">
              <a:latin typeface="NikoshBAN" panose="02000000000000000000" pitchFamily="2" charset="0"/>
              <a:ea typeface="Nikosh" pitchFamily="2" charset="0"/>
              <a:cs typeface="NikoshBAN" panose="02000000000000000000" pitchFamily="2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4528236" y="2160237"/>
            <a:ext cx="668657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প্রথমে</a:t>
            </a:r>
            <a:r>
              <a:rPr lang="en-US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আমরা</a:t>
            </a:r>
            <a:r>
              <a:rPr lang="en-US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এককের</a:t>
            </a:r>
            <a:r>
              <a:rPr lang="en-US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অঙ্ক</a:t>
            </a:r>
            <a:r>
              <a:rPr lang="en-US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যোগ</a:t>
            </a:r>
            <a:r>
              <a:rPr lang="en-US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36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করি</a:t>
            </a:r>
            <a:endParaRPr lang="en-US" altLang="en-US" sz="3600" dirty="0">
              <a:latin typeface="NikoshBAN" panose="02000000000000000000" pitchFamily="2" charset="0"/>
              <a:ea typeface="Nikosh" pitchFamily="2" charset="0"/>
              <a:cs typeface="NikoshBAN" panose="02000000000000000000" pitchFamily="2" charset="0"/>
            </a:endParaRPr>
          </a:p>
        </p:txBody>
      </p:sp>
      <p:sp>
        <p:nvSpPr>
          <p:cNvPr id="10" name="Minus 9"/>
          <p:cNvSpPr/>
          <p:nvPr/>
        </p:nvSpPr>
        <p:spPr>
          <a:xfrm>
            <a:off x="770022" y="3557372"/>
            <a:ext cx="2048810" cy="60528"/>
          </a:xfrm>
          <a:prstGeom prst="mathMinus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794077" y="157816"/>
            <a:ext cx="2589138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বস্তু</a:t>
            </a:r>
            <a:r>
              <a:rPr lang="en-US" sz="44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400" dirty="0" err="1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নিরপেক্ষ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495506" y="2225369"/>
            <a:ext cx="105349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২16</a:t>
            </a:r>
          </a:p>
          <a:p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142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85583" y="2918730"/>
            <a:ext cx="57259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4800" dirty="0"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695389" y="2995152"/>
            <a:ext cx="40352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8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283918" y="2975257"/>
            <a:ext cx="5951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bn-IN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+</a:t>
            </a:r>
            <a:r>
              <a:rPr lang="en-US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778038" y="2995152"/>
            <a:ext cx="4035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2 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201269" y="2988473"/>
            <a:ext cx="52013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bn-IN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=</a:t>
            </a:r>
            <a:r>
              <a:rPr lang="en-US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4894624" y="2974817"/>
            <a:ext cx="57398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894623" y="4546080"/>
            <a:ext cx="46449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233041" y="4524336"/>
            <a:ext cx="474810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+</a:t>
            </a:r>
            <a:endParaRPr lang="en-US" sz="3600" dirty="0"/>
          </a:p>
        </p:txBody>
      </p:sp>
      <p:sp>
        <p:nvSpPr>
          <p:cNvPr id="23" name="Rectangle 22"/>
          <p:cNvSpPr/>
          <p:nvPr/>
        </p:nvSpPr>
        <p:spPr>
          <a:xfrm>
            <a:off x="5685042" y="4535200"/>
            <a:ext cx="386644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4</a:t>
            </a:r>
            <a:endParaRPr lang="en-US" sz="3600" dirty="0"/>
          </a:p>
        </p:txBody>
      </p:sp>
      <p:sp>
        <p:nvSpPr>
          <p:cNvPr id="24" name="Rectangle 23"/>
          <p:cNvSpPr/>
          <p:nvPr/>
        </p:nvSpPr>
        <p:spPr>
          <a:xfrm>
            <a:off x="6170526" y="4524336"/>
            <a:ext cx="4732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IN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=</a:t>
            </a:r>
            <a:endParaRPr lang="en-US" sz="3600" dirty="0"/>
          </a:p>
        </p:txBody>
      </p:sp>
      <p:sp>
        <p:nvSpPr>
          <p:cNvPr id="25" name="TextBox 24"/>
          <p:cNvSpPr txBox="1"/>
          <p:nvPr/>
        </p:nvSpPr>
        <p:spPr>
          <a:xfrm>
            <a:off x="6784312" y="4535200"/>
            <a:ext cx="50265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5 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85285" y="3529825"/>
            <a:ext cx="20335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6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48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  ৩৫৮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0022" y="5541818"/>
            <a:ext cx="35110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anose="02000000000000000000" pitchFamily="2" charset="0"/>
                <a:cs typeface="NikoshBAN" panose="02000000000000000000" pitchFamily="2" charset="0"/>
              </a:rPr>
              <a:t>তাহলে যোগফল হলো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6" name="Up Arrow 35"/>
          <p:cNvSpPr/>
          <p:nvPr/>
        </p:nvSpPr>
        <p:spPr>
          <a:xfrm rot="19137904" flipH="1">
            <a:off x="2682104" y="4204214"/>
            <a:ext cx="325893" cy="1105451"/>
          </a:xfrm>
          <a:prstGeom prst="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9094615B-4D74-DAAA-08EE-19E3B4343D60}"/>
              </a:ext>
            </a:extLst>
          </p:cNvPr>
          <p:cNvSpPr txBox="1"/>
          <p:nvPr/>
        </p:nvSpPr>
        <p:spPr>
          <a:xfrm>
            <a:off x="4570658" y="5249430"/>
            <a:ext cx="543261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32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এরপর</a:t>
            </a:r>
            <a:r>
              <a:rPr lang="en-US" altLang="en-US" sz="32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শতকের</a:t>
            </a:r>
            <a:r>
              <a:rPr lang="en-US" altLang="en-US" sz="32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অঙ্ক</a:t>
            </a:r>
            <a:r>
              <a:rPr lang="en-US" altLang="en-US" sz="32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যোগ</a:t>
            </a:r>
            <a:r>
              <a:rPr lang="en-US" altLang="en-US" sz="32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  <a:r>
              <a:rPr lang="en-US" altLang="en-US" sz="3200" dirty="0" err="1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করি</a:t>
            </a:r>
            <a:r>
              <a:rPr lang="en-US" altLang="en-US" sz="32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</a:p>
          <a:p>
            <a:pPr>
              <a:spcBef>
                <a:spcPct val="0"/>
              </a:spcBef>
            </a:pPr>
            <a:r>
              <a:rPr lang="en-US" altLang="en-US" sz="3200" dirty="0"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  ২ + ১ = ৩</a:t>
            </a:r>
          </a:p>
        </p:txBody>
      </p:sp>
    </p:spTree>
    <p:extLst>
      <p:ext uri="{BB962C8B-B14F-4D97-AF65-F5344CB8AC3E}">
        <p14:creationId xmlns:p14="http://schemas.microsoft.com/office/powerpoint/2010/main" val="1779031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5" fill="hold">
                      <p:stCondLst>
                        <p:cond delay="indefinite"/>
                      </p:stCondLst>
                      <p:childTnLst>
                        <p:par>
                          <p:cTn id="136" fill="hold">
                            <p:stCondLst>
                              <p:cond delay="0"/>
                            </p:stCondLst>
                            <p:childTnLst>
                              <p:par>
                                <p:cTn id="13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6" grpId="0"/>
      <p:bldP spid="4" grpId="0"/>
      <p:bldP spid="11" grpId="0"/>
      <p:bldP spid="12" grpId="0"/>
      <p:bldP spid="15" grpId="0"/>
      <p:bldP spid="16" grpId="0"/>
      <p:bldP spid="17" grpId="0"/>
      <p:bldP spid="18" grpId="0"/>
      <p:bldP spid="19" grpId="0"/>
      <p:bldP spid="21" grpId="0"/>
      <p:bldP spid="22" grpId="0"/>
      <p:bldP spid="23" grpId="0"/>
      <p:bldP spid="24" grpId="0"/>
      <p:bldP spid="25" grpId="0"/>
      <p:bldP spid="26" grpId="0"/>
      <p:bldP spid="9" grpId="0"/>
      <p:bldP spid="36" grpId="0" animBg="1"/>
      <p:bldP spid="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796860" y="432554"/>
            <a:ext cx="3866764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পাঠ্যবই</a:t>
            </a:r>
            <a:r>
              <a:rPr lang="en-US" altLang="en-US" sz="4800" dirty="0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altLang="en-US" sz="6000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সংযোগ</a:t>
            </a:r>
            <a:endParaRPr lang="en-US" altLang="en-US" sz="6000" dirty="0">
              <a:solidFill>
                <a:srgbClr val="C0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749631" y="1646387"/>
            <a:ext cx="3770312" cy="49453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3018B36-EE1B-D113-862C-0DF6DE5B513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9944" y="1646387"/>
            <a:ext cx="4852222" cy="49453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57443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5000">
        <p15:prstTrans prst="curtains"/>
        <p:sndAc>
          <p:stSnd>
            <p:snd r:embed="rId2" name="coin.wav"/>
          </p:stSnd>
        </p:sndAc>
      </p:transition>
    </mc:Choice>
    <mc:Fallback xmlns="">
      <p:transition spd="slow">
        <p:fade/>
        <p:sndAc>
          <p:stSnd>
            <p:snd r:embed="rId5" name="coin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168249" y="7248"/>
            <a:ext cx="2731837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দলীয়</a:t>
            </a:r>
            <a:r>
              <a:rPr lang="en-US" sz="6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rgbClr val="C0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endParaRPr lang="en-US" sz="6000" b="1" dirty="0">
              <a:ln w="9525">
                <a:solidFill>
                  <a:schemeClr val="bg1"/>
                </a:solidFill>
                <a:prstDash val="solid"/>
              </a:ln>
              <a:solidFill>
                <a:srgbClr val="C00000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409240" y="1540901"/>
            <a:ext cx="4018923" cy="31393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en-US" sz="6600" u="sng" dirty="0">
              <a:solidFill>
                <a:srgbClr val="002060"/>
              </a:solidFill>
              <a:latin typeface="NikoshBAN" panose="02000000000000000000" pitchFamily="2" charset="0"/>
              <a:ea typeface="Nikosh" pitchFamily="2" charset="0"/>
              <a:cs typeface="NikoshBAN" panose="02000000000000000000" pitchFamily="2" charset="0"/>
            </a:endParaRPr>
          </a:p>
          <a:p>
            <a:pPr algn="ctr"/>
            <a:r>
              <a:rPr lang="en-US" sz="6600" dirty="0">
                <a:solidFill>
                  <a:srgbClr val="C0000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   </a:t>
            </a:r>
          </a:p>
          <a:p>
            <a:pPr algn="ctr"/>
            <a:r>
              <a:rPr lang="en-US" sz="6600" dirty="0">
                <a:solidFill>
                  <a:srgbClr val="C00000"/>
                </a:solidFill>
                <a:latin typeface="NikoshBAN" panose="02000000000000000000" pitchFamily="2" charset="0"/>
                <a:ea typeface="Nikosh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99759" y="1500849"/>
            <a:ext cx="18755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জবা</a:t>
            </a:r>
            <a:endParaRPr lang="en-US" sz="6000" dirty="0">
              <a:solidFill>
                <a:srgbClr val="7030A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586354" y="3079024"/>
            <a:ext cx="27006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৩।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12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en-US" sz="4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021209" y="1468734"/>
            <a:ext cx="159678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পদ্ম</a:t>
            </a:r>
            <a:endParaRPr lang="en-US" sz="6000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8123147" y="1468733"/>
            <a:ext cx="216385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শাপলা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4183305" y="3101620"/>
            <a:ext cx="31297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২।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২1</a:t>
            </a:r>
            <a:r>
              <a:rPr lang="bn-IN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+1</a:t>
            </a:r>
            <a:r>
              <a:rPr lang="bn-IN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6</a:t>
            </a:r>
            <a:r>
              <a:rPr lang="en-US" sz="4000" dirty="0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= 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981742" y="3079024"/>
            <a:ext cx="18473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4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791570" y="3164047"/>
            <a:ext cx="31004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1। 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5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2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+</a:t>
            </a:r>
            <a:r>
              <a:rPr lang="bn-IN" sz="3600" dirty="0">
                <a:latin typeface="NikoshBAN" panose="02000000000000000000" pitchFamily="2" charset="0"/>
                <a:cs typeface="NikoshBAN" panose="02000000000000000000" pitchFamily="2" charset="0"/>
              </a:rPr>
              <a:t>1</a:t>
            </a:r>
            <a:r>
              <a:rPr lang="en-US" sz="3600" dirty="0">
                <a:latin typeface="NikoshBAN" panose="02000000000000000000" pitchFamily="2" charset="0"/>
                <a:cs typeface="NikoshBAN" panose="02000000000000000000" pitchFamily="2" charset="0"/>
              </a:rPr>
              <a:t>1৪=</a:t>
            </a:r>
          </a:p>
        </p:txBody>
      </p:sp>
    </p:spTree>
    <p:extLst>
      <p:ext uri="{BB962C8B-B14F-4D97-AF65-F5344CB8AC3E}">
        <p14:creationId xmlns:p14="http://schemas.microsoft.com/office/powerpoint/2010/main" val="39109301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5000">
        <p15:prstTrans prst="airplane"/>
        <p:sndAc>
          <p:stSnd>
            <p:snd r:embed="rId2" name="chimes.wav"/>
          </p:stSnd>
        </p:sndAc>
      </p:transition>
    </mc:Choice>
    <mc:Fallback xmlns="">
      <p:transition spd="slow">
        <p:fade/>
        <p:sndAc>
          <p:stSnd>
            <p:snd r:embed="rId3" name="chimes.wav"/>
          </p:stSnd>
        </p:sndAc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00" accel="100000" fill="hold">
                                          <p:stCondLst>
                                            <p:cond delay="1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8" grpId="0"/>
      <p:bldP spid="12" grpId="0"/>
      <p:bldP spid="13" grpId="0"/>
      <p:bldP spid="14" grpId="0"/>
      <p:bldP spid="20" grpId="0"/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77640" y="251460"/>
            <a:ext cx="50520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6000" dirty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0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4B75068-10A1-326E-8BDC-6042681533F4}"/>
              </a:ext>
            </a:extLst>
          </p:cNvPr>
          <p:cNvSpPr txBox="1"/>
          <p:nvPr/>
        </p:nvSpPr>
        <p:spPr>
          <a:xfrm>
            <a:off x="1739153" y="1712259"/>
            <a:ext cx="832821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dirty="0"/>
              <a:t>৬৭২ + ৩২৬ =</a:t>
            </a:r>
          </a:p>
        </p:txBody>
      </p:sp>
    </p:spTree>
    <p:extLst>
      <p:ext uri="{BB962C8B-B14F-4D97-AF65-F5344CB8AC3E}">
        <p14:creationId xmlns:p14="http://schemas.microsoft.com/office/powerpoint/2010/main" val="34940041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A107E2E-A5D3-45BE-8632-63163CD5C6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473" y="114230"/>
            <a:ext cx="11333018" cy="6605225"/>
          </a:xfrm>
          <a:prstGeom prst="rect">
            <a:avLst/>
          </a:prstGeom>
          <a:ln w="88900" cap="sq" cmpd="thickThin">
            <a:solidFill>
              <a:srgbClr val="FF3399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4C6A12C-9689-4629-8313-328735047406}"/>
              </a:ext>
            </a:extLst>
          </p:cNvPr>
          <p:cNvSpPr txBox="1"/>
          <p:nvPr/>
        </p:nvSpPr>
        <p:spPr>
          <a:xfrm>
            <a:off x="2452255" y="762000"/>
            <a:ext cx="7610606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57150" h="38100" prst="hardEdge"/>
            </a:sp3d>
          </a:bodyPr>
          <a:lstStyle/>
          <a:p>
            <a:pPr algn="ctr"/>
            <a:r>
              <a:rPr lang="en-US" sz="9600" b="1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ধ</a:t>
            </a:r>
            <a:r>
              <a:rPr lang="as-IN" sz="9600" b="1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ন</a:t>
            </a:r>
            <a:r>
              <a:rPr lang="en-US" sz="9600" b="1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্</a:t>
            </a:r>
            <a:r>
              <a:rPr lang="as-IN" sz="9600" b="1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য</a:t>
            </a:r>
            <a:r>
              <a:rPr lang="en-US" sz="9600" b="1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ব</a:t>
            </a:r>
            <a:r>
              <a:rPr lang="as-IN" sz="9600" b="1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া</a:t>
            </a:r>
            <a:r>
              <a:rPr lang="en-US" sz="9600" b="1" dirty="0">
                <a:solidFill>
                  <a:srgbClr val="002060"/>
                </a:solidFill>
                <a:latin typeface="Nikosh" panose="02000000000000000000" pitchFamily="2" charset="0"/>
                <a:cs typeface="Nikosh" panose="02000000000000000000" pitchFamily="2" charset="0"/>
              </a:rPr>
              <a:t>দ</a:t>
            </a:r>
          </a:p>
        </p:txBody>
      </p:sp>
    </p:spTree>
    <p:extLst>
      <p:ext uri="{BB962C8B-B14F-4D97-AF65-F5344CB8AC3E}">
        <p14:creationId xmlns:p14="http://schemas.microsoft.com/office/powerpoint/2010/main" val="1308111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9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1543</TotalTime>
  <Words>250</Words>
  <Application>Microsoft Office PowerPoint</Application>
  <PresentationFormat>Widescreen</PresentationFormat>
  <Paragraphs>87</Paragraphs>
  <Slides>16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3" baseType="lpstr">
      <vt:lpstr>Arial</vt:lpstr>
      <vt:lpstr>Calibri</vt:lpstr>
      <vt:lpstr>Nikosh</vt:lpstr>
      <vt:lpstr>NikoshBAN</vt:lpstr>
      <vt:lpstr>Trebuchet MS</vt:lpstr>
      <vt:lpstr>Wingdings 3</vt:lpstr>
      <vt:lpstr>Facet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Windows User</dc:creator>
  <cp:lastModifiedBy>htberparapaba@gmail.com</cp:lastModifiedBy>
  <cp:revision>173</cp:revision>
  <dcterms:created xsi:type="dcterms:W3CDTF">2023-05-31T07:44:49Z</dcterms:created>
  <dcterms:modified xsi:type="dcterms:W3CDTF">2026-06-21T07:05:22Z</dcterms:modified>
</cp:coreProperties>
</file>