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A5D98-6394-4836-BE64-D40D44703698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3044C-F439-4E10-9153-66D114069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1436" y="1516086"/>
            <a:ext cx="4784519" cy="2215661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2500"/>
                <a:gd name="adj2" fmla="val 403"/>
              </a:avLst>
            </a:prstTxWarp>
            <a:spAutoFit/>
          </a:bodyPr>
          <a:lstStyle/>
          <a:p>
            <a:pPr algn="ctr" defTabSz="685800"/>
            <a:r>
              <a:rPr lang="bn-BD" sz="3200" b="1" u="sng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sz="32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66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bn-BD" sz="3200" b="1" u="sng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3200" b="1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5128" y="3852555"/>
            <a:ext cx="460527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bn-BD" sz="12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731" y="1293828"/>
            <a:ext cx="1024818" cy="1994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6592" y="3685511"/>
            <a:ext cx="1002683" cy="16845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7624" y="1293829"/>
            <a:ext cx="952382" cy="1853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3023" y="3665448"/>
            <a:ext cx="980130" cy="1646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417977" y="511065"/>
            <a:ext cx="3465583" cy="225628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86672" y="-93584"/>
            <a:ext cx="8957328" cy="6858002"/>
            <a:chOff x="248897" y="-3"/>
            <a:chExt cx="11943104" cy="68580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>
              <a:off x="20296" y="228598"/>
              <a:ext cx="3465583" cy="300838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8726418" y="108887"/>
              <a:ext cx="3465583" cy="300838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5880" y="3849616"/>
              <a:ext cx="3465583" cy="300838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8726417" y="3621017"/>
              <a:ext cx="3465583" cy="3008382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654969" y="2146518"/>
            <a:ext cx="29932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রোনাকে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জাহান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সর্দারপাড়া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আটোয়ারী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পঞ্চগড়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7667" y="1962835"/>
            <a:ext cx="1388933" cy="22281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3429000" y="533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676400"/>
            <a:ext cx="403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অধ্যায়-6  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রেখা,কোণ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762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934494" y="3390106"/>
            <a:ext cx="3429000" cy="15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g math 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600200"/>
            <a:ext cx="2791972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38400" y="457200"/>
            <a:ext cx="4267200" cy="1295400"/>
            <a:chOff x="2438400" y="457200"/>
            <a:chExt cx="4267200" cy="1295400"/>
          </a:xfrm>
        </p:grpSpPr>
        <p:sp>
          <p:nvSpPr>
            <p:cNvPr id="3" name="Down Arrow Callout 2"/>
            <p:cNvSpPr/>
            <p:nvPr/>
          </p:nvSpPr>
          <p:spPr>
            <a:xfrm>
              <a:off x="2438400" y="457200"/>
              <a:ext cx="4267200" cy="1295400"/>
            </a:xfrm>
            <a:prstGeom prst="down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05200" y="685800"/>
              <a:ext cx="1981200" cy="3810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          </a:t>
              </a:r>
              <a:r>
                <a:rPr lang="en-US" dirty="0" err="1" smtClean="0"/>
                <a:t>শিখনফল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81000" y="23622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2766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.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রশ্মি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4114800"/>
            <a:ext cx="861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বাহু-কোণ-বাহু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উপপাদ্য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টির দুই বাহু যথাক্রমে অপরটির দুই বাহুর সমান হয় এবং বাহু দুইটির অন্তর্ভুক্ত কোণ দুইটি পরস্পর সমান হয়, তবে ত্রিভুজ দুইটি সর্বসম।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5400000">
            <a:off x="533400" y="990600"/>
            <a:ext cx="1295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10800000">
            <a:off x="685800" y="2133600"/>
            <a:ext cx="2667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1676400" y="838200"/>
            <a:ext cx="1676400" cy="1295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4495800" y="2133600"/>
            <a:ext cx="2667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4343400" y="990600"/>
            <a:ext cx="1295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5486400" y="838200"/>
            <a:ext cx="1676400" cy="1295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47800" y="45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52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162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114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 flipH="1">
            <a:off x="5257800" y="45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1600200" y="2133600"/>
            <a:ext cx="304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1751806" y="2133600"/>
            <a:ext cx="305594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410994" y="2132806"/>
            <a:ext cx="304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5562600" y="2132806"/>
            <a:ext cx="305594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90600" y="1447800"/>
            <a:ext cx="3048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800600" y="1447800"/>
            <a:ext cx="3048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Arc 33"/>
          <p:cNvSpPr/>
          <p:nvPr/>
        </p:nvSpPr>
        <p:spPr>
          <a:xfrm rot="3633287">
            <a:off x="449683" y="1649359"/>
            <a:ext cx="698758" cy="490183"/>
          </a:xfrm>
          <a:prstGeom prst="arc">
            <a:avLst>
              <a:gd name="adj1" fmla="val 14961326"/>
              <a:gd name="adj2" fmla="val 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/>
          <p:cNvSpPr/>
          <p:nvPr/>
        </p:nvSpPr>
        <p:spPr>
          <a:xfrm rot="3633287">
            <a:off x="4150605" y="1703642"/>
            <a:ext cx="698758" cy="490183"/>
          </a:xfrm>
          <a:prstGeom prst="arc">
            <a:avLst>
              <a:gd name="adj1" fmla="val 14961326"/>
              <a:gd name="adj2" fmla="val 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81000" y="32004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টির দুই বাহু যথাক্রমে অপরটির দুই বাহুর সমান হয় এবং বাহু দুইটির অন্তর্ভুক্ত কোণ দুইটি পরস্পর সমান হয়, তবে ত্রিভুজ দুইটি সর্বসম।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rot="5400000">
            <a:off x="533400" y="990600"/>
            <a:ext cx="1295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rot="10800000">
            <a:off x="685800" y="2133600"/>
            <a:ext cx="2667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10800000">
            <a:off x="1676400" y="838200"/>
            <a:ext cx="1676400" cy="1295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4495800" y="2133600"/>
            <a:ext cx="26670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4343400" y="990600"/>
            <a:ext cx="1295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>
            <a:off x="5486400" y="838200"/>
            <a:ext cx="1676400" cy="1295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47800" y="45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62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114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 flipH="1">
            <a:off x="5257800" y="45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1600200" y="2133600"/>
            <a:ext cx="304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1751806" y="2133600"/>
            <a:ext cx="305594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5410994" y="2132806"/>
            <a:ext cx="30480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5562600" y="2132806"/>
            <a:ext cx="305594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90600" y="1447800"/>
            <a:ext cx="3048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00600" y="1447800"/>
            <a:ext cx="304800" cy="228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 rot="3633287">
            <a:off x="449683" y="1649359"/>
            <a:ext cx="698758" cy="490183"/>
          </a:xfrm>
          <a:prstGeom prst="arc">
            <a:avLst>
              <a:gd name="adj1" fmla="val 14961326"/>
              <a:gd name="adj2" fmla="val 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/>
          <p:cNvSpPr/>
          <p:nvPr/>
        </p:nvSpPr>
        <p:spPr>
          <a:xfrm rot="3633287">
            <a:off x="4150605" y="1703642"/>
            <a:ext cx="698758" cy="490183"/>
          </a:xfrm>
          <a:prstGeom prst="arc">
            <a:avLst>
              <a:gd name="adj1" fmla="val 14961326"/>
              <a:gd name="adj2" fmla="val 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524000" y="3276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মনেকরি, </a:t>
            </a:r>
            <a:r>
              <a:rPr lang="en-US" dirty="0">
                <a:ea typeface="Calibri"/>
                <a:cs typeface="Calibri"/>
              </a:rPr>
              <a:t>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ABC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ও</a:t>
            </a:r>
            <a:r>
              <a:rPr lang="en-US" dirty="0" smtClean="0">
                <a:ea typeface="Calibri"/>
                <a:cs typeface="Calibri"/>
              </a:rPr>
              <a:t> 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DEF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এ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AB=DE,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4000" y="40386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BC=EF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অন্তর্ভুক্ত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∠ABC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=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অন্তর্ভুক্ত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∠DEF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।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05000" y="4876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ea typeface="Calibri"/>
                <a:cs typeface="Calibri"/>
              </a:rPr>
              <a:t>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ABC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latin typeface="NikoshBAN" pitchFamily="2" charset="0"/>
                <a:cs typeface="NikoshBAN" pitchFamily="2" charset="0"/>
                <a:sym typeface="Symbol"/>
              </a:rPr>
              <a:t></a:t>
            </a:r>
            <a:r>
              <a:rPr lang="bn-IN" b="1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dirty="0" smtClean="0">
                <a:ea typeface="Calibri"/>
                <a:cs typeface="Calibri"/>
              </a:rPr>
              <a:t>∆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DEF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24400" y="5638800"/>
            <a:ext cx="990600" cy="36933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dirty="0" smtClean="0"/>
              <a:t>প্রমাণিত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143000"/>
            <a:ext cx="2895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আজকের পাঠের বিষয়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20574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বাহু-কোণ-বাহু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উপপাদ্য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743200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টির দুই বাহু যথাক্রমে অপরটির দুই বাহুর সমান হয় এবং বাহু দুইটির অন্তর্ভুক্ত কোণ দুইটি পরস্পর সমান হয়, তবে ত্রিভুজ দুইটি সর্বসম।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1" y="2486789"/>
            <a:ext cx="1885802" cy="3856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594" y="2391157"/>
            <a:ext cx="2112275" cy="4047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533400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সবাইকে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ধন্যবাদ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en-US" sz="8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631933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194</Words>
  <Application>Microsoft Office PowerPoint</Application>
  <PresentationFormat>On-screen Show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12</cp:revision>
  <dcterms:created xsi:type="dcterms:W3CDTF">2025-11-03T08:29:45Z</dcterms:created>
  <dcterms:modified xsi:type="dcterms:W3CDTF">2026-06-21T08:41:50Z</dcterms:modified>
</cp:coreProperties>
</file>