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0"/>
  </p:notesMasterIdLst>
  <p:sldIdLst>
    <p:sldId id="322" r:id="rId2"/>
    <p:sldId id="321" r:id="rId3"/>
    <p:sldId id="303" r:id="rId4"/>
    <p:sldId id="312" r:id="rId5"/>
    <p:sldId id="330" r:id="rId6"/>
    <p:sldId id="291" r:id="rId7"/>
    <p:sldId id="329" r:id="rId8"/>
    <p:sldId id="323" r:id="rId9"/>
    <p:sldId id="319" r:id="rId10"/>
    <p:sldId id="293" r:id="rId11"/>
    <p:sldId id="331" r:id="rId12"/>
    <p:sldId id="276" r:id="rId13"/>
    <p:sldId id="324" r:id="rId14"/>
    <p:sldId id="318" r:id="rId15"/>
    <p:sldId id="300" r:id="rId16"/>
    <p:sldId id="308" r:id="rId17"/>
    <p:sldId id="310" r:id="rId18"/>
    <p:sldId id="32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709828"/>
    <a:srgbClr val="008000"/>
    <a:srgbClr val="3EC4F5"/>
    <a:srgbClr val="000099"/>
    <a:srgbClr val="00CC00"/>
    <a:srgbClr val="FF66FF"/>
    <a:srgbClr val="FF33CC"/>
    <a:srgbClr val="FFFF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86745" autoAdjust="0"/>
  </p:normalViewPr>
  <p:slideViewPr>
    <p:cSldViewPr snapToGrid="0">
      <p:cViewPr varScale="1">
        <p:scale>
          <a:sx n="70" d="100"/>
          <a:sy n="70" d="100"/>
        </p:scale>
        <p:origin x="566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C6F19-B345-417D-B597-EEAB3848F351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7AE9-FDCC-4359-9BE9-D8D344FF81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798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কবিতার</a:t>
            </a:r>
            <a:r>
              <a:rPr lang="en-US" dirty="0" smtClean="0"/>
              <a:t> </a:t>
            </a:r>
            <a:r>
              <a:rPr lang="en-US" dirty="0" err="1" smtClean="0"/>
              <a:t>অডিও</a:t>
            </a:r>
            <a:r>
              <a:rPr lang="en-US" dirty="0" smtClean="0"/>
              <a:t> </a:t>
            </a:r>
            <a:r>
              <a:rPr lang="en-US" dirty="0" err="1" smtClean="0"/>
              <a:t>রেকড</a:t>
            </a:r>
            <a:r>
              <a:rPr lang="en-US" dirty="0" smtClean="0"/>
              <a:t> </a:t>
            </a:r>
            <a:r>
              <a:rPr lang="en-US" dirty="0" err="1" smtClean="0"/>
              <a:t>দেওয়া</a:t>
            </a:r>
            <a:r>
              <a:rPr lang="en-US" dirty="0" smtClean="0"/>
              <a:t> </a:t>
            </a:r>
            <a:r>
              <a:rPr lang="en-US" dirty="0" err="1" smtClean="0"/>
              <a:t>আছে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55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প্রতিটি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শব্দের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উচ্চারণ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ট্রিগারের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মাধ্যমে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দেওয়া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আছে</a:t>
            </a:r>
            <a:r>
              <a:rPr lang="en-US" baseline="0" smtClean="0"/>
              <a:t>।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A7AE9-FDCC-4359-9BE9-D8D344FF817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03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1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../theme/media/image19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2510" y="1640656"/>
            <a:ext cx="3034786" cy="4789439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="" xmlns:a16="http://schemas.microsoft.com/office/drawing/2014/main" id="{7A26D00E-3B98-20A7-2F19-530B9544A039}"/>
              </a:ext>
            </a:extLst>
          </p:cNvPr>
          <p:cNvSpPr/>
          <p:nvPr/>
        </p:nvSpPr>
        <p:spPr>
          <a:xfrm>
            <a:off x="2572654" y="783257"/>
            <a:ext cx="8567572" cy="4406930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4731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895923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="" xmlns:a16="http://schemas.microsoft.com/office/drawing/2014/main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52729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="" xmlns:a16="http://schemas.microsoft.com/office/drawing/2014/main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53B9FA6-4A0F-4E2B-6CEA-704829109C7D}"/>
              </a:ext>
            </a:extLst>
          </p:cNvPr>
          <p:cNvSpPr txBox="1"/>
          <p:nvPr/>
        </p:nvSpPr>
        <p:spPr>
          <a:xfrm>
            <a:off x="2201901" y="1553012"/>
            <a:ext cx="2969791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27B961E-3913-4CCF-9314-6D725B6D97D5}"/>
              </a:ext>
            </a:extLst>
          </p:cNvPr>
          <p:cNvSpPr txBox="1"/>
          <p:nvPr/>
        </p:nvSpPr>
        <p:spPr>
          <a:xfrm>
            <a:off x="7758523" y="1553012"/>
            <a:ext cx="2995336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7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79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="" xmlns:a16="http://schemas.microsoft.com/office/drawing/2014/main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="" xmlns:a16="http://schemas.microsoft.com/office/drawing/2014/main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="" xmlns:a16="http://schemas.microsoft.com/office/drawing/2014/main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754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en-US" sz="44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IN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164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="" xmlns:a16="http://schemas.microsoft.com/office/drawing/2014/main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70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1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4714154" y="-647607"/>
            <a:ext cx="2795673" cy="58473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2" y="271331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26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C43613D-67E4-4288-B254-0D0047EF57E0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C6A899-93DD-4FFE-969F-B71B80968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27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4630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7840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528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Caption">
    <p:bg>
      <p:bgPr>
        <a:gradFill flip="none" rotWithShape="1">
          <a:gsLst>
            <a:gs pos="48000">
              <a:srgbClr val="BED7EF"/>
            </a:gs>
            <a:gs pos="43000">
              <a:srgbClr val="C6DCF1"/>
            </a:gs>
            <a:gs pos="33000">
              <a:schemeClr val="accent4">
                <a:lumMod val="40000"/>
                <a:lumOff val="60000"/>
              </a:schemeClr>
            </a:gs>
            <a:gs pos="13000">
              <a:schemeClr val="accent1">
                <a:lumMod val="5000"/>
                <a:lumOff val="9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75232">
              <a:srgbClr val="BBD5ED"/>
            </a:gs>
            <a:gs pos="68000">
              <a:schemeClr val="accent6">
                <a:lumMod val="40000"/>
                <a:lumOff val="6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5983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=""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6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8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373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3" r:id="rId10"/>
    <p:sldLayoutId id="2147483674" r:id="rId11"/>
    <p:sldLayoutId id="2147483676" r:id="rId12"/>
    <p:sldLayoutId id="2147483678" r:id="rId13"/>
    <p:sldLayoutId id="214748367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0.png"/><Relationship Id="rId13" Type="http://schemas.openxmlformats.org/officeDocument/2006/relationships/image" Target="../media/image105.png"/><Relationship Id="rId18" Type="http://schemas.openxmlformats.org/officeDocument/2006/relationships/image" Target="../media/image15.png"/><Relationship Id="rId26" Type="http://schemas.openxmlformats.org/officeDocument/2006/relationships/image" Target="../media/image23.png"/><Relationship Id="rId21" Type="http://schemas.openxmlformats.org/officeDocument/2006/relationships/image" Target="../media/image18.png"/><Relationship Id="rId7" Type="http://schemas.openxmlformats.org/officeDocument/2006/relationships/image" Target="../media/image300.png"/><Relationship Id="rId12" Type="http://schemas.openxmlformats.org/officeDocument/2006/relationships/image" Target="../media/image910.png"/><Relationship Id="rId17" Type="http://schemas.openxmlformats.org/officeDocument/2006/relationships/image" Target="../media/image14.png"/><Relationship Id="rId25" Type="http://schemas.openxmlformats.org/officeDocument/2006/relationships/image" Target="../media/image220.png"/><Relationship Id="rId16" Type="http://schemas.openxmlformats.org/officeDocument/2006/relationships/image" Target="../media/image130.png"/><Relationship Id="rId20" Type="http://schemas.openxmlformats.org/officeDocument/2006/relationships/image" Target="../media/image17.png"/><Relationship Id="rId29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png"/><Relationship Id="rId11" Type="http://schemas.openxmlformats.org/officeDocument/2006/relationships/image" Target="../media/image810.png"/><Relationship Id="rId24" Type="http://schemas.openxmlformats.org/officeDocument/2006/relationships/image" Target="../media/image210.png"/><Relationship Id="rId5" Type="http://schemas.openxmlformats.org/officeDocument/2006/relationships/image" Target="../media/image280.png"/><Relationship Id="rId15" Type="http://schemas.openxmlformats.org/officeDocument/2006/relationships/image" Target="../media/image120.png"/><Relationship Id="rId23" Type="http://schemas.openxmlformats.org/officeDocument/2006/relationships/image" Target="../media/image200.png"/><Relationship Id="rId28" Type="http://schemas.openxmlformats.org/officeDocument/2006/relationships/image" Target="../media/image25.png"/><Relationship Id="rId10" Type="http://schemas.openxmlformats.org/officeDocument/2006/relationships/image" Target="../media/image330.png"/><Relationship Id="rId19" Type="http://schemas.openxmlformats.org/officeDocument/2006/relationships/image" Target="../media/image160.PNG"/><Relationship Id="rId4" Type="http://schemas.openxmlformats.org/officeDocument/2006/relationships/image" Target="../media/image270.png"/><Relationship Id="rId9" Type="http://schemas.openxmlformats.org/officeDocument/2006/relationships/image" Target="../media/image320.png"/><Relationship Id="rId14" Type="http://schemas.openxmlformats.org/officeDocument/2006/relationships/image" Target="../media/image110.png"/><Relationship Id="rId22" Type="http://schemas.openxmlformats.org/officeDocument/2006/relationships/image" Target="../media/image190.png"/><Relationship Id="rId27" Type="http://schemas.openxmlformats.org/officeDocument/2006/relationships/image" Target="../media/image24.png"/><Relationship Id="rId30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7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Relationship Id="rId1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9.png"/><Relationship Id="rId7" Type="http://schemas.openxmlformats.org/officeDocument/2006/relationships/image" Target="../media/image72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2.png"/><Relationship Id="rId11" Type="http://schemas.openxmlformats.org/officeDocument/2006/relationships/image" Target="../media/image75.png"/><Relationship Id="rId5" Type="http://schemas.openxmlformats.org/officeDocument/2006/relationships/image" Target="../media/image71.png"/><Relationship Id="rId10" Type="http://schemas.openxmlformats.org/officeDocument/2006/relationships/image" Target="../media/image74.png"/><Relationship Id="rId4" Type="http://schemas.openxmlformats.org/officeDocument/2006/relationships/image" Target="../media/image70.png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6.png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3.png"/><Relationship Id="rId5" Type="http://schemas.openxmlformats.org/officeDocument/2006/relationships/image" Target="../media/image78.png"/><Relationship Id="rId10" Type="http://schemas.openxmlformats.org/officeDocument/2006/relationships/image" Target="../media/image82.png"/><Relationship Id="rId4" Type="http://schemas.openxmlformats.org/officeDocument/2006/relationships/image" Target="../media/image77.png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11" Type="http://schemas.openxmlformats.org/officeDocument/2006/relationships/image" Target="../media/image65.png"/><Relationship Id="rId5" Type="http://schemas.openxmlformats.org/officeDocument/2006/relationships/image" Target="../media/image87.png"/><Relationship Id="rId10" Type="http://schemas.openxmlformats.org/officeDocument/2006/relationships/image" Target="../media/image32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0" Type="http://schemas.openxmlformats.org/officeDocument/2006/relationships/image" Target="../media/image102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4913131" y="2821648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7614220" y="3541046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493519" y="1960123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6598052" y="2879811"/>
            <a:ext cx="1171423" cy="96481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Block Arc 9"/>
          <p:cNvSpPr/>
          <p:nvPr/>
        </p:nvSpPr>
        <p:spPr>
          <a:xfrm>
            <a:off x="4994084" y="2115117"/>
            <a:ext cx="1691094" cy="1064820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rapezoid 10"/>
          <p:cNvSpPr/>
          <p:nvPr/>
        </p:nvSpPr>
        <p:spPr>
          <a:xfrm>
            <a:off x="7266019" y="3322529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6020704" y="1263371"/>
            <a:ext cx="2087737" cy="3626695"/>
            <a:chOff x="6061512" y="1263371"/>
            <a:chExt cx="2087737" cy="3626695"/>
          </a:xfrm>
        </p:grpSpPr>
        <p:grpSp>
          <p:nvGrpSpPr>
            <p:cNvPr id="19" name="Group 18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6" name="Trapezoid 5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8" name="Block Arc 7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rapezoid 11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Trapezoid 12"/>
          <p:cNvSpPr/>
          <p:nvPr/>
        </p:nvSpPr>
        <p:spPr>
          <a:xfrm>
            <a:off x="4592303" y="2626282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6801943" y="3576057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5" name="Trapezoid 14"/>
          <p:cNvSpPr/>
          <p:nvPr/>
        </p:nvSpPr>
        <p:spPr>
          <a:xfrm>
            <a:off x="6728269" y="1969027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rapezoid 15"/>
          <p:cNvSpPr/>
          <p:nvPr/>
        </p:nvSpPr>
        <p:spPr>
          <a:xfrm>
            <a:off x="4098554" y="2926275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146751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8059823" y="5203878"/>
            <a:ext cx="32068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পঞ্চম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  <a:p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2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৩৮</a:t>
            </a:r>
            <a:r>
              <a:rPr lang="en-US" sz="1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( পিরিয়ড-৪৯-৫০)   </a:t>
            </a:r>
            <a:endParaRPr lang="en-US" sz="1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765" y="4752754"/>
            <a:ext cx="1305926" cy="14708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473289" y="4680658"/>
            <a:ext cx="2531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47545" y="5109610"/>
            <a:ext cx="31058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573" y="2120595"/>
            <a:ext cx="2897776" cy="2661784"/>
          </a:xfrm>
        </p:spPr>
      </p:pic>
      <p:sp>
        <p:nvSpPr>
          <p:cNvPr id="2" name="Picture Placeholder 1"/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022" y="2120595"/>
            <a:ext cx="2444226" cy="282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8861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23000">
              <a:schemeClr val="accent2">
                <a:lumMod val="40000"/>
                <a:lumOff val="60000"/>
              </a:schemeClr>
            </a:gs>
            <a:gs pos="74000">
              <a:schemeClr val="accent4">
                <a:lumMod val="40000"/>
                <a:lumOff val="60000"/>
              </a:schemeClr>
            </a:gs>
            <a:gs pos="67000">
              <a:srgbClr val="EFDEA5"/>
            </a:gs>
            <a:gs pos="42000">
              <a:schemeClr val="accent5">
                <a:lumMod val="60000"/>
                <a:lumOff val="40000"/>
              </a:schemeClr>
            </a:gs>
            <a:gs pos="89000">
              <a:schemeClr val="accent5">
                <a:lumMod val="40000"/>
                <a:lumOff val="6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3674672" y="810542"/>
            <a:ext cx="59676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atin typeface="SutonnyMJ" pitchFamily="2" charset="0"/>
                <a:cs typeface="SutonnyMJ" pitchFamily="2" charset="0"/>
              </a:rPr>
              <a:t>শিখনফল</a:t>
            </a:r>
            <a:r>
              <a:rPr lang="en-US" sz="4400" b="1" dirty="0" smtClean="0">
                <a:latin typeface="SutonnyMJ" pitchFamily="2" charset="0"/>
                <a:cs typeface="SutonnyMJ" pitchFamily="2" charset="0"/>
              </a:rPr>
              <a:t>   </a:t>
            </a:r>
            <a:endParaRPr lang="en-US" sz="44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94712" y="1604865"/>
            <a:ext cx="6241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এই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পিরিয়ড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শেষে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2000" b="1" dirty="0" err="1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শিক্ষার্থীরা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  <a:latin typeface="SutonnyMJ" pitchFamily="2" charset="0"/>
                <a:cs typeface="SutonnyMJ" pitchFamily="2" charset="0"/>
              </a:rPr>
              <a:t> </a:t>
            </a:r>
            <a:endParaRPr lang="en-US" sz="2000" b="1" dirty="0">
              <a:solidFill>
                <a:schemeClr val="accent5">
                  <a:lumMod val="50000"/>
                </a:schemeClr>
              </a:solidFill>
              <a:latin typeface="SutonnyMJ" pitchFamily="2" charset="0"/>
              <a:cs typeface="SutonnyMJ" pitchFamily="2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810351" y="2626988"/>
            <a:ext cx="10517919" cy="1260000"/>
            <a:chOff x="618509" y="3315690"/>
            <a:chExt cx="10517919" cy="949047"/>
          </a:xfrm>
        </p:grpSpPr>
        <p:grpSp>
          <p:nvGrpSpPr>
            <p:cNvPr id="54" name="Group 53"/>
            <p:cNvGrpSpPr/>
            <p:nvPr/>
          </p:nvGrpSpPr>
          <p:grpSpPr>
            <a:xfrm>
              <a:off x="618509" y="3315690"/>
              <a:ext cx="10517919" cy="949047"/>
              <a:chOff x="618509" y="3315690"/>
              <a:chExt cx="10517919" cy="949047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3187628" y="3315690"/>
                <a:ext cx="7948800" cy="939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tx1"/>
                    </a:solidFill>
                    <a:latin typeface="NikoshBAN"/>
                    <a:cs typeface="Times New Roman" panose="02020603050405020304" pitchFamily="18" charset="0"/>
                  </a:rPr>
                  <a:t>   </a:t>
                </a:r>
                <a:endParaRPr lang="en-US" sz="2000" dirty="0">
                  <a:solidFill>
                    <a:schemeClr val="tx1"/>
                  </a:solidFill>
                  <a:latin typeface="NikoshBAN"/>
                  <a:cs typeface="Times New Roman" panose="02020603050405020304" pitchFamily="18" charset="0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618509" y="3325137"/>
                <a:ext cx="2395887" cy="9396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 algn="ctr">
                  <a:buFont typeface="Wingdings" panose="05000000000000000000" pitchFamily="2" charset="2"/>
                  <a:buChar char="q"/>
                </a:pPr>
                <a:r>
                  <a:rPr lang="en-US" sz="32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US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8" name="Group 57"/>
              <p:cNvGrpSpPr/>
              <p:nvPr/>
            </p:nvGrpSpPr>
            <p:grpSpPr>
              <a:xfrm>
                <a:off x="2653044" y="3466924"/>
                <a:ext cx="907139" cy="581838"/>
                <a:chOff x="2758149" y="2437020"/>
                <a:chExt cx="907139" cy="581838"/>
              </a:xfrm>
            </p:grpSpPr>
            <p:grpSp>
              <p:nvGrpSpPr>
                <p:cNvPr id="59" name="Group 58"/>
                <p:cNvGrpSpPr/>
                <p:nvPr/>
              </p:nvGrpSpPr>
              <p:grpSpPr>
                <a:xfrm>
                  <a:off x="2758149" y="2437020"/>
                  <a:ext cx="907139" cy="581838"/>
                  <a:chOff x="2758149" y="2437020"/>
                  <a:chExt cx="907139" cy="581838"/>
                </a:xfrm>
              </p:grpSpPr>
              <p:sp>
                <p:nvSpPr>
                  <p:cNvPr id="63" name="Oval 62"/>
                  <p:cNvSpPr/>
                  <p:nvPr/>
                </p:nvSpPr>
                <p:spPr>
                  <a:xfrm>
                    <a:off x="2758149" y="243702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4" name="Oval 63"/>
                  <p:cNvSpPr/>
                  <p:nvPr/>
                </p:nvSpPr>
                <p:spPr>
                  <a:xfrm>
                    <a:off x="2758149" y="268021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95000"/>
                      <a:lumOff val="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" name="Oval 64"/>
                  <p:cNvSpPr/>
                  <p:nvPr/>
                </p:nvSpPr>
                <p:spPr>
                  <a:xfrm>
                    <a:off x="2758149" y="2923400"/>
                    <a:ext cx="154706" cy="95458"/>
                  </a:xfrm>
                  <a:prstGeom prst="ellipse">
                    <a:avLst/>
                  </a:prstGeom>
                  <a:solidFill>
                    <a:schemeClr val="tx1">
                      <a:lumMod val="85000"/>
                      <a:lumOff val="1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grpSp>
                <p:nvGrpSpPr>
                  <p:cNvPr id="66" name="Group 65"/>
                  <p:cNvGrpSpPr/>
                  <p:nvPr/>
                </p:nvGrpSpPr>
                <p:grpSpPr>
                  <a:xfrm>
                    <a:off x="3510582" y="2437020"/>
                    <a:ext cx="154706" cy="581837"/>
                    <a:chOff x="4337050" y="2368550"/>
                    <a:chExt cx="139700" cy="812800"/>
                  </a:xfrm>
                </p:grpSpPr>
                <p:sp>
                  <p:nvSpPr>
                    <p:cNvPr id="67" name="Oval 66"/>
                    <p:cNvSpPr/>
                    <p:nvPr/>
                  </p:nvSpPr>
                  <p:spPr>
                    <a:xfrm>
                      <a:off x="4337050" y="236855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8" name="Oval 67"/>
                    <p:cNvSpPr/>
                    <p:nvPr/>
                  </p:nvSpPr>
                  <p:spPr>
                    <a:xfrm>
                      <a:off x="4337050" y="2708275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95000"/>
                        <a:lumOff val="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9" name="Oval 68"/>
                    <p:cNvSpPr/>
                    <p:nvPr/>
                  </p:nvSpPr>
                  <p:spPr>
                    <a:xfrm>
                      <a:off x="4337050" y="3048000"/>
                      <a:ext cx="139700" cy="133350"/>
                    </a:xfrm>
                    <a:prstGeom prst="ellipse">
                      <a:avLst/>
                    </a:prstGeom>
                    <a:solidFill>
                      <a:schemeClr val="tx1">
                        <a:lumMod val="85000"/>
                        <a:lumOff val="15000"/>
                      </a:schemeClr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60" name="Rounded Rectangle 59"/>
                <p:cNvSpPr/>
                <p:nvPr/>
              </p:nvSpPr>
              <p:spPr>
                <a:xfrm>
                  <a:off x="2793602" y="2460587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Rounded Rectangle 60"/>
                <p:cNvSpPr/>
                <p:nvPr/>
              </p:nvSpPr>
              <p:spPr>
                <a:xfrm>
                  <a:off x="2793602" y="2698952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Rounded Rectangle 61"/>
                <p:cNvSpPr/>
                <p:nvPr/>
              </p:nvSpPr>
              <p:spPr>
                <a:xfrm>
                  <a:off x="2793602" y="2937316"/>
                  <a:ext cx="826270" cy="58255"/>
                </a:xfrm>
                <a:prstGeom prst="roundRect">
                  <a:avLst>
                    <a:gd name="adj" fmla="val 44167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55" name="Rectangle 54"/>
            <p:cNvSpPr/>
            <p:nvPr/>
          </p:nvSpPr>
          <p:spPr>
            <a:xfrm>
              <a:off x="3723461" y="3588999"/>
              <a:ext cx="7228261" cy="37091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৩.৩.৬ </a:t>
              </a:r>
              <a:r>
                <a:rPr lang="en-US" sz="26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মিশ্র</a:t>
              </a:r>
              <a:r>
                <a:rPr lang="en-US" sz="2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6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ভগাংশ</a:t>
              </a:r>
              <a:r>
                <a:rPr lang="en-US" sz="2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ও </a:t>
              </a:r>
              <a:r>
                <a:rPr lang="en-US" sz="26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অপ্রকৃত</a:t>
              </a:r>
              <a:r>
                <a:rPr lang="en-US" sz="2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6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ভগ্নাংশ</a:t>
              </a:r>
              <a:r>
                <a:rPr lang="en-US" sz="2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6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পরস্পর</a:t>
              </a:r>
              <a:r>
                <a:rPr lang="en-US" sz="2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6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রূপান্তর</a:t>
              </a:r>
              <a:r>
                <a:rPr lang="en-US" sz="2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6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করতে</a:t>
              </a:r>
              <a:r>
                <a:rPr lang="en-US" sz="2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600" dirty="0" err="1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পারবে</a:t>
              </a:r>
              <a:r>
                <a:rPr lang="en-US" sz="26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2772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0837" y="0"/>
            <a:ext cx="11970328" cy="6691745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21673" y="138545"/>
            <a:ext cx="11720945" cy="642851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686" y="391886"/>
            <a:ext cx="8882743" cy="6175169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4199063" y="2612834"/>
            <a:ext cx="6843524" cy="2099105"/>
            <a:chOff x="4136001" y="4095924"/>
            <a:chExt cx="6843524" cy="2099105"/>
          </a:xfrm>
        </p:grpSpPr>
        <p:sp>
          <p:nvSpPr>
            <p:cNvPr id="10" name="TextBox 9"/>
            <p:cNvSpPr txBox="1"/>
            <p:nvPr/>
          </p:nvSpPr>
          <p:spPr>
            <a:xfrm>
              <a:off x="4136001" y="5548698"/>
              <a:ext cx="68435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b="1" dirty="0" err="1" smtClean="0">
                  <a:solidFill>
                    <a:srgbClr val="C00000"/>
                  </a:solidFill>
                  <a:latin typeface="NikoshBAN" panose="02000000000000000000"/>
                </a:rPr>
                <a:t>সাধার</a:t>
              </a:r>
              <a:r>
                <a:rPr lang="en-US" sz="3600" b="1" dirty="0" smtClean="0">
                  <a:solidFill>
                    <a:srgbClr val="C00000"/>
                  </a:solidFill>
                  <a:latin typeface="NikoshBAN" panose="02000000000000000000"/>
                </a:rPr>
                <a:t> </a:t>
              </a:r>
              <a:r>
                <a:rPr lang="en-US" sz="3600" b="1" dirty="0" err="1" smtClean="0">
                  <a:solidFill>
                    <a:srgbClr val="C00000"/>
                  </a:solidFill>
                  <a:latin typeface="NikoshBAN" panose="02000000000000000000"/>
                </a:rPr>
                <a:t>ভগ্নাংশের</a:t>
              </a:r>
              <a:r>
                <a:rPr lang="en-US" sz="3600" b="1" dirty="0" smtClean="0">
                  <a:solidFill>
                    <a:srgbClr val="C00000"/>
                  </a:solidFill>
                  <a:latin typeface="NikoshBAN" panose="02000000000000000000"/>
                </a:rPr>
                <a:t> </a:t>
              </a:r>
              <a:r>
                <a:rPr lang="en-US" sz="3600" b="1" dirty="0" err="1" smtClean="0">
                  <a:solidFill>
                    <a:srgbClr val="C00000"/>
                  </a:solidFill>
                  <a:latin typeface="NikoshBAN" panose="02000000000000000000"/>
                </a:rPr>
                <a:t>রূপ</a:t>
              </a:r>
              <a:endParaRPr lang="en-US" sz="3600" b="1" dirty="0">
                <a:solidFill>
                  <a:srgbClr val="C00000"/>
                </a:solidFill>
                <a:latin typeface="NikoshBAN" panose="0200000000000000000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262995" y="4095924"/>
              <a:ext cx="2428377" cy="1942227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3794541" y="2644914"/>
            <a:ext cx="4934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/>
              </a:rPr>
              <a:t>আজকের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/>
              </a:rPr>
              <a:t>পাঠ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/>
              </a:rPr>
              <a:t> </a:t>
            </a:r>
            <a:endParaRPr lang="en-US" sz="4000" b="1" dirty="0">
              <a:solidFill>
                <a:srgbClr val="002060"/>
              </a:solidFill>
              <a:latin typeface="NikoshBAN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66886599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10477" y="3438047"/>
            <a:ext cx="5352782" cy="457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566480" y="2676214"/>
            <a:ext cx="5991459" cy="707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 কিছু ভগ্নাংশ দেখে নিই</a:t>
            </a:r>
            <a:endParaRPr lang="en-US" sz="4400" b="1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11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/>
      <p:bldP spid="3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60E16CD2-ED10-4275-8DC5-24F9F3983523}"/>
                  </a:ext>
                </a:extLst>
              </p:cNvPr>
              <p:cNvSpPr txBox="1"/>
              <p:nvPr/>
            </p:nvSpPr>
            <p:spPr>
              <a:xfrm>
                <a:off x="3208074" y="943464"/>
                <a:ext cx="809259" cy="1151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>
                              <a:latin typeface="Cambria Math" panose="02040503050406030204" pitchFamily="18" charset="0"/>
                            </a:rPr>
                            <m:t>২</m:t>
                          </m:r>
                        </m:num>
                        <m:den>
                          <m:r>
                            <a:rPr lang="en-US" sz="36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>
                  <a:latin typeface="Kalpurush" panose="02000600000000000000" pitchFamily="2" charset="0"/>
                  <a:cs typeface="Kalpurush" panose="02000600000000000000" pitchFamily="2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0E16CD2-ED10-4275-8DC5-24F9F39835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8074" y="943464"/>
                <a:ext cx="809259" cy="115193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6571ACA7-BA67-49DE-8053-CB06027B8B01}"/>
                  </a:ext>
                </a:extLst>
              </p:cNvPr>
              <p:cNvSpPr txBox="1"/>
              <p:nvPr/>
            </p:nvSpPr>
            <p:spPr>
              <a:xfrm>
                <a:off x="8049256" y="1035479"/>
                <a:ext cx="809259" cy="1176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>
                              <a:latin typeface="Cambria Math" panose="02040503050406030204" pitchFamily="18" charset="0"/>
                            </a:rPr>
                            <m:t>৭</m:t>
                          </m:r>
                        </m:num>
                        <m:den>
                          <m:r>
                            <a:rPr lang="en-US" sz="36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>
                  <a:latin typeface="Kalpurush" panose="02000600000000000000" pitchFamily="2" charset="0"/>
                  <a:cs typeface="Kalpurush" panose="02000600000000000000" pitchFamily="2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571ACA7-BA67-49DE-8053-CB06027B8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9256" y="1035479"/>
                <a:ext cx="809259" cy="117693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9E8987D5-D5E3-4B50-9190-0B1F0F6BAE76}"/>
                  </a:ext>
                </a:extLst>
              </p:cNvPr>
              <p:cNvSpPr txBox="1"/>
              <p:nvPr/>
            </p:nvSpPr>
            <p:spPr>
              <a:xfrm>
                <a:off x="5446230" y="3705674"/>
                <a:ext cx="809259" cy="1151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1">
                          <a:latin typeface="Cambria Math" panose="02040503050406030204" pitchFamily="18" charset="0"/>
                        </a:rPr>
                        <m:t>১</m:t>
                      </m:r>
                      <m:r>
                        <a:rPr lang="en-US" sz="3600" b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3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>
                              <a:latin typeface="Cambria Math" panose="02040503050406030204" pitchFamily="18" charset="0"/>
                            </a:rPr>
                            <m:t>২</m:t>
                          </m:r>
                        </m:num>
                        <m:den>
                          <m:r>
                            <a:rPr lang="en-US" sz="36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>
                  <a:latin typeface="Kalpurush" panose="02000600000000000000" pitchFamily="2" charset="0"/>
                  <a:cs typeface="Kalpurush" panose="02000600000000000000" pitchFamily="2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E8987D5-D5E3-4B50-9190-0B1F0F6BAE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6230" y="3705674"/>
                <a:ext cx="809259" cy="1151939"/>
              </a:xfrm>
              <a:prstGeom prst="rect">
                <a:avLst/>
              </a:prstGeom>
              <a:blipFill rotWithShape="0">
                <a:blip r:embed="rId4"/>
                <a:stretch>
                  <a:fillRect r="-45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9C79D925-F83C-4884-BA9A-C869AE4C8C42}"/>
                  </a:ext>
                </a:extLst>
              </p:cNvPr>
              <p:cNvSpPr txBox="1"/>
              <p:nvPr/>
            </p:nvSpPr>
            <p:spPr>
              <a:xfrm>
                <a:off x="6270056" y="1062279"/>
                <a:ext cx="809259" cy="1176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>
                              <a:latin typeface="Cambria Math" panose="02040503050406030204" pitchFamily="18" charset="0"/>
                            </a:rPr>
                            <m:t>৫</m:t>
                          </m:r>
                        </m:num>
                        <m:den>
                          <m:r>
                            <a:rPr lang="en-US" sz="36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>
                  <a:latin typeface="Kalpurush" panose="02000600000000000000" pitchFamily="2" charset="0"/>
                  <a:cs typeface="Kalpurush" panose="02000600000000000000" pitchFamily="2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C79D925-F83C-4884-BA9A-C869AE4C8C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0056" y="1062279"/>
                <a:ext cx="809259" cy="117693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E4DF935-24D5-4D89-8219-D74282D13B90}"/>
              </a:ext>
            </a:extLst>
          </p:cNvPr>
          <p:cNvSpPr txBox="1"/>
          <p:nvPr/>
        </p:nvSpPr>
        <p:spPr>
          <a:xfrm>
            <a:off x="7275524" y="4096233"/>
            <a:ext cx="2617116" cy="64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প্রকৃত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51DC7DE-0A2E-4610-AB3A-461B4126D611}"/>
              </a:ext>
            </a:extLst>
          </p:cNvPr>
          <p:cNvSpPr txBox="1"/>
          <p:nvPr/>
        </p:nvSpPr>
        <p:spPr>
          <a:xfrm>
            <a:off x="2631876" y="4153243"/>
            <a:ext cx="1915742" cy="64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পূর্ণ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246E8D7-0BDA-4F57-8D94-A9045A6842A5}"/>
              </a:ext>
            </a:extLst>
          </p:cNvPr>
          <p:cNvSpPr txBox="1"/>
          <p:nvPr/>
        </p:nvSpPr>
        <p:spPr>
          <a:xfrm>
            <a:off x="4587652" y="2239218"/>
            <a:ext cx="1108984" cy="64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87981C3-E097-45D9-A3AE-BC599417E6C0}"/>
              </a:ext>
            </a:extLst>
          </p:cNvPr>
          <p:cNvSpPr txBox="1"/>
          <p:nvPr/>
        </p:nvSpPr>
        <p:spPr>
          <a:xfrm>
            <a:off x="698882" y="2809085"/>
            <a:ext cx="2527681" cy="64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প্রকৃত</a:t>
            </a:r>
            <a:r>
              <a:rPr lang="en-US" sz="3600" b="1" u="sng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endParaRPr lang="en-US" sz="3600" b="1" u="sng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A709BED-1650-4FAE-9564-42EB284D5C67}"/>
              </a:ext>
            </a:extLst>
          </p:cNvPr>
          <p:cNvSpPr txBox="1"/>
          <p:nvPr/>
        </p:nvSpPr>
        <p:spPr>
          <a:xfrm>
            <a:off x="9529889" y="370285"/>
            <a:ext cx="804262" cy="64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065D530-3B4D-4F71-BF2C-96CE095D9C0A}"/>
              </a:ext>
            </a:extLst>
          </p:cNvPr>
          <p:cNvSpPr txBox="1"/>
          <p:nvPr/>
        </p:nvSpPr>
        <p:spPr>
          <a:xfrm>
            <a:off x="9449139" y="2160779"/>
            <a:ext cx="1108984" cy="64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ছোট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7D2370C-12DB-4090-AEA4-9F13E1251B38}"/>
              </a:ext>
            </a:extLst>
          </p:cNvPr>
          <p:cNvSpPr txBox="1"/>
          <p:nvPr/>
        </p:nvSpPr>
        <p:spPr>
          <a:xfrm>
            <a:off x="1244876" y="1022013"/>
            <a:ext cx="1108984" cy="64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ছোট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32450428-24F3-4740-A0AD-DEB6F88BEDD8}"/>
              </a:ext>
            </a:extLst>
          </p:cNvPr>
          <p:cNvSpPr txBox="1"/>
          <p:nvPr/>
        </p:nvSpPr>
        <p:spPr>
          <a:xfrm>
            <a:off x="1391529" y="1565963"/>
            <a:ext cx="804262" cy="64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বড়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03F222A-0973-4E62-A971-B756FFFAFEEB}"/>
              </a:ext>
            </a:extLst>
          </p:cNvPr>
          <p:cNvSpPr txBox="1"/>
          <p:nvPr/>
        </p:nvSpPr>
        <p:spPr>
          <a:xfrm>
            <a:off x="6831599" y="2762302"/>
            <a:ext cx="2864873" cy="64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অপ্রকৃত</a:t>
            </a:r>
            <a:r>
              <a:rPr lang="en-US" sz="3600" b="1" u="sng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u="sng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endParaRPr lang="en-US" sz="3600" b="1" u="sng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A9211CA-B298-499C-B756-BD25509F94AC}"/>
              </a:ext>
            </a:extLst>
          </p:cNvPr>
          <p:cNvSpPr txBox="1"/>
          <p:nvPr/>
        </p:nvSpPr>
        <p:spPr>
          <a:xfrm>
            <a:off x="4547618" y="370285"/>
            <a:ext cx="1108984" cy="64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সমান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C1E1B6C3-C5E4-492B-B021-2A9968FA8338}"/>
              </a:ext>
            </a:extLst>
          </p:cNvPr>
          <p:cNvSpPr txBox="1"/>
          <p:nvPr/>
        </p:nvSpPr>
        <p:spPr>
          <a:xfrm>
            <a:off x="4840387" y="5172416"/>
            <a:ext cx="2287902" cy="6462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মিশ্র</a:t>
            </a:r>
            <a:r>
              <a:rPr lang="en-US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endParaRPr lang="en-US" sz="24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7683DCBA-E1A8-4FB5-9C58-122D6FF82FC0}"/>
              </a:ext>
            </a:extLst>
          </p:cNvPr>
          <p:cNvSpPr txBox="1"/>
          <p:nvPr/>
        </p:nvSpPr>
        <p:spPr>
          <a:xfrm>
            <a:off x="239038" y="5975209"/>
            <a:ext cx="11659306" cy="6462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পরিমাণকে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অপ্রকৃত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অথবা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মিশ্র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ভগ্নাংশে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প্রকাশ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A153364C-F617-4F84-B40D-4903A1079F44}"/>
              </a:ext>
            </a:extLst>
          </p:cNvPr>
          <p:cNvCxnSpPr>
            <a:cxnSpLocks/>
          </p:cNvCxnSpPr>
          <p:nvPr/>
        </p:nvCxnSpPr>
        <p:spPr>
          <a:xfrm flipH="1" flipV="1">
            <a:off x="2253641" y="1267423"/>
            <a:ext cx="1073656" cy="1613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xmlns="" id="{D48481A3-F03D-41C6-952C-575007093075}"/>
              </a:ext>
            </a:extLst>
          </p:cNvPr>
          <p:cNvCxnSpPr>
            <a:cxnSpLocks/>
            <a:endCxn id="16" idx="3"/>
          </p:cNvCxnSpPr>
          <p:nvPr/>
        </p:nvCxnSpPr>
        <p:spPr>
          <a:xfrm flipH="1">
            <a:off x="2195790" y="1827505"/>
            <a:ext cx="1175531" cy="6158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xmlns="" id="{870750B7-0927-467E-AE98-A6641F13DAC6}"/>
              </a:ext>
            </a:extLst>
          </p:cNvPr>
          <p:cNvCxnSpPr>
            <a:cxnSpLocks/>
          </p:cNvCxnSpPr>
          <p:nvPr/>
        </p:nvCxnSpPr>
        <p:spPr>
          <a:xfrm flipV="1">
            <a:off x="8614760" y="731101"/>
            <a:ext cx="959181" cy="446766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xmlns="" id="{A46717FF-0617-41FE-BE57-9080D966D389}"/>
              </a:ext>
            </a:extLst>
          </p:cNvPr>
          <p:cNvCxnSpPr>
            <a:cxnSpLocks/>
          </p:cNvCxnSpPr>
          <p:nvPr/>
        </p:nvCxnSpPr>
        <p:spPr>
          <a:xfrm>
            <a:off x="8614760" y="2052512"/>
            <a:ext cx="959181" cy="295659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BB92B7C6-1932-4EDB-8945-A1721F772CFE}"/>
              </a:ext>
            </a:extLst>
          </p:cNvPr>
          <p:cNvSpPr/>
          <p:nvPr/>
        </p:nvSpPr>
        <p:spPr>
          <a:xfrm>
            <a:off x="27206" y="164178"/>
            <a:ext cx="4224887" cy="313427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A441BA53-9425-40AB-A36D-029E664FCB02}"/>
              </a:ext>
            </a:extLst>
          </p:cNvPr>
          <p:cNvSpPr/>
          <p:nvPr/>
        </p:nvSpPr>
        <p:spPr>
          <a:xfrm>
            <a:off x="4259849" y="166047"/>
            <a:ext cx="7939856" cy="313427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xmlns="" id="{8651F634-F577-495B-9CAD-0D5B88C2BA44}"/>
              </a:ext>
            </a:extLst>
          </p:cNvPr>
          <p:cNvCxnSpPr>
            <a:cxnSpLocks/>
          </p:cNvCxnSpPr>
          <p:nvPr/>
        </p:nvCxnSpPr>
        <p:spPr>
          <a:xfrm flipH="1" flipV="1">
            <a:off x="5620707" y="779446"/>
            <a:ext cx="900631" cy="446766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xmlns="" id="{B95AE31A-5607-4766-8E46-C6ED1FE62357}"/>
              </a:ext>
            </a:extLst>
          </p:cNvPr>
          <p:cNvCxnSpPr>
            <a:cxnSpLocks/>
          </p:cNvCxnSpPr>
          <p:nvPr/>
        </p:nvCxnSpPr>
        <p:spPr>
          <a:xfrm flipH="1">
            <a:off x="5623431" y="1973388"/>
            <a:ext cx="890521" cy="374783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1E69DFB5-E4E0-4A7D-971B-9E5B226F2034}"/>
              </a:ext>
            </a:extLst>
          </p:cNvPr>
          <p:cNvSpPr/>
          <p:nvPr/>
        </p:nvSpPr>
        <p:spPr>
          <a:xfrm>
            <a:off x="2403329" y="3297682"/>
            <a:ext cx="7581709" cy="241612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E26BD0AB-7967-48DC-AA8C-C608D02CDD93}"/>
              </a:ext>
            </a:extLst>
          </p:cNvPr>
          <p:cNvSpPr/>
          <p:nvPr/>
        </p:nvSpPr>
        <p:spPr>
          <a:xfrm>
            <a:off x="4259849" y="295713"/>
            <a:ext cx="7708128" cy="260401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8A436D00-CEF6-4991-859F-55D99B18BA1B}"/>
              </a:ext>
            </a:extLst>
          </p:cNvPr>
          <p:cNvSpPr/>
          <p:nvPr/>
        </p:nvSpPr>
        <p:spPr>
          <a:xfrm>
            <a:off x="148575" y="239564"/>
            <a:ext cx="3979300" cy="256952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F4BD82B3-D1E0-4353-96F2-A2D35933EC32}"/>
              </a:ext>
            </a:extLst>
          </p:cNvPr>
          <p:cNvSpPr/>
          <p:nvPr/>
        </p:nvSpPr>
        <p:spPr>
          <a:xfrm>
            <a:off x="2506228" y="3416107"/>
            <a:ext cx="7304789" cy="170872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xmlns="" id="{514E5E79-14FB-4870-9F66-64F76D183A13}"/>
              </a:ext>
            </a:extLst>
          </p:cNvPr>
          <p:cNvCxnSpPr>
            <a:cxnSpLocks/>
          </p:cNvCxnSpPr>
          <p:nvPr/>
        </p:nvCxnSpPr>
        <p:spPr>
          <a:xfrm flipH="1">
            <a:off x="4386533" y="4392974"/>
            <a:ext cx="1059697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xmlns="" id="{72029099-F62B-4270-B5E6-864EF3813F4F}"/>
              </a:ext>
            </a:extLst>
          </p:cNvPr>
          <p:cNvCxnSpPr>
            <a:cxnSpLocks/>
          </p:cNvCxnSpPr>
          <p:nvPr/>
        </p:nvCxnSpPr>
        <p:spPr>
          <a:xfrm>
            <a:off x="6380694" y="4378464"/>
            <a:ext cx="930831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924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9916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4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9917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91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500"/>
                            </p:stCondLst>
                            <p:childTnLst>
                              <p:par>
                                <p:cTn id="1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625"/>
                            </p:stCondLst>
                            <p:childTnLst>
                              <p:par>
                                <p:cTn id="1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5" grpId="0" animBg="1"/>
      <p:bldP spid="26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2F470797-A97E-4C38-8A1E-5537FC1E154A}"/>
              </a:ext>
            </a:extLst>
          </p:cNvPr>
          <p:cNvGrpSpPr/>
          <p:nvPr/>
        </p:nvGrpSpPr>
        <p:grpSpPr>
          <a:xfrm>
            <a:off x="-21606" y="2209800"/>
            <a:ext cx="12107412" cy="2453296"/>
            <a:chOff x="-21609" y="2826466"/>
            <a:chExt cx="12108989" cy="2453616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xmlns="" id="{813E0DBA-713F-4959-86BE-0DCF7A0B163D}"/>
                </a:ext>
              </a:extLst>
            </p:cNvPr>
            <p:cNvCxnSpPr>
              <a:cxnSpLocks/>
            </p:cNvCxnSpPr>
            <p:nvPr/>
          </p:nvCxnSpPr>
          <p:spPr>
            <a:xfrm>
              <a:off x="11846146" y="3582907"/>
              <a:ext cx="0" cy="87964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43872A2B-DF5C-4429-BC82-4B2ADED8E953}"/>
                </a:ext>
              </a:extLst>
            </p:cNvPr>
            <p:cNvGrpSpPr/>
            <p:nvPr/>
          </p:nvGrpSpPr>
          <p:grpSpPr>
            <a:xfrm>
              <a:off x="-21609" y="2826466"/>
              <a:ext cx="12108989" cy="2453616"/>
              <a:chOff x="-21609" y="2253029"/>
              <a:chExt cx="12108989" cy="245361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6">
                    <a:extLst>
                      <a:ext uri="{FF2B5EF4-FFF2-40B4-BE49-F238E27FC236}">
                        <a16:creationId xmlns:a16="http://schemas.microsoft.com/office/drawing/2014/main" xmlns="" id="{C83F8DA7-5D4A-4DE4-BB4D-6460FA5A3437}"/>
                      </a:ext>
                    </a:extLst>
                  </p:cNvPr>
                  <p:cNvSpPr txBox="1"/>
                  <p:nvPr/>
                </p:nvSpPr>
                <p:spPr>
                  <a:xfrm>
                    <a:off x="680601" y="2325066"/>
                    <a:ext cx="297200" cy="68121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20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১</m:t>
                              </m:r>
                            </m:num>
                            <m:den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৫</m:t>
                              </m:r>
                            </m:den>
                          </m:f>
                        </m:oMath>
                      </m:oMathPara>
                    </a14:m>
                    <a:endParaRPr lang="en-US" b="1" dirty="0"/>
                  </a:p>
                </p:txBody>
              </p:sp>
            </mc:Choice>
            <mc:Fallback xmlns="">
              <p:sp>
                <p:nvSpPr>
                  <p:cNvPr id="2" name="TextBox 1">
                    <a:extLst>
                      <a:ext uri="{FF2B5EF4-FFF2-40B4-BE49-F238E27FC236}">
                        <a16:creationId xmlns:a16="http://schemas.microsoft.com/office/drawing/2014/main" id="{085CE3E4-2E0C-49A9-940E-F65AA4FA118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80601" y="2325066"/>
                    <a:ext cx="297200" cy="68121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xmlns="" id="{B7A84191-86E2-4504-8100-C31A7EF42D85}"/>
                  </a:ext>
                </a:extLst>
              </p:cNvPr>
              <p:cNvGrpSpPr/>
              <p:nvPr/>
            </p:nvGrpSpPr>
            <p:grpSpPr>
              <a:xfrm>
                <a:off x="164894" y="2259982"/>
                <a:ext cx="11922486" cy="2446663"/>
                <a:chOff x="164894" y="2259982"/>
                <a:chExt cx="11922486" cy="2446663"/>
              </a:xfrm>
            </p:grpSpPr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xmlns="" id="{F6B6FAE1-2FC3-4071-9FD1-40C7BF78E96E}"/>
                    </a:ext>
                  </a:extLst>
                </p:cNvPr>
                <p:cNvGrpSpPr/>
                <p:nvPr/>
              </p:nvGrpSpPr>
              <p:grpSpPr>
                <a:xfrm>
                  <a:off x="164894" y="2941187"/>
                  <a:ext cx="11862212" cy="1016215"/>
                  <a:chOff x="164894" y="2941187"/>
                  <a:chExt cx="11862212" cy="1016215"/>
                </a:xfrm>
              </p:grpSpPr>
              <p:grpSp>
                <p:nvGrpSpPr>
                  <p:cNvPr id="41" name="Group 40">
                    <a:extLst>
                      <a:ext uri="{FF2B5EF4-FFF2-40B4-BE49-F238E27FC236}">
                        <a16:creationId xmlns:a16="http://schemas.microsoft.com/office/drawing/2014/main" xmlns="" id="{0FD34124-A07D-4B70-A395-C533808C41A1}"/>
                      </a:ext>
                    </a:extLst>
                  </p:cNvPr>
                  <p:cNvGrpSpPr/>
                  <p:nvPr/>
                </p:nvGrpSpPr>
                <p:grpSpPr>
                  <a:xfrm>
                    <a:off x="164894" y="2941187"/>
                    <a:ext cx="11862212" cy="1016215"/>
                    <a:chOff x="164894" y="2956621"/>
                    <a:chExt cx="12474151" cy="865871"/>
                  </a:xfrm>
                </p:grpSpPr>
                <p:grpSp>
                  <p:nvGrpSpPr>
                    <p:cNvPr id="43" name="Group 42">
                      <a:extLst>
                        <a:ext uri="{FF2B5EF4-FFF2-40B4-BE49-F238E27FC236}">
                          <a16:creationId xmlns:a16="http://schemas.microsoft.com/office/drawing/2014/main" xmlns="" id="{F3119EB0-0926-4D57-88A0-7AECB20601F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64894" y="2956621"/>
                      <a:ext cx="12474151" cy="865871"/>
                      <a:chOff x="599604" y="2956621"/>
                      <a:chExt cx="12474151" cy="865871"/>
                    </a:xfrm>
                  </p:grpSpPr>
                  <p:grpSp>
                    <p:nvGrpSpPr>
                      <p:cNvPr id="59" name="Group 58">
                        <a:extLst>
                          <a:ext uri="{FF2B5EF4-FFF2-40B4-BE49-F238E27FC236}">
                            <a16:creationId xmlns:a16="http://schemas.microsoft.com/office/drawing/2014/main" xmlns="" id="{15A2ACDD-518C-46D5-9C9F-A68CB0A0A9DC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599604" y="2956621"/>
                        <a:ext cx="12474151" cy="865871"/>
                        <a:chOff x="419724" y="2956621"/>
                        <a:chExt cx="12474151" cy="865871"/>
                      </a:xfrm>
                    </p:grpSpPr>
                    <p:cxnSp>
                      <p:nvCxnSpPr>
                        <p:cNvPr id="63" name="Straight Connector 62">
                          <a:extLst>
                            <a:ext uri="{FF2B5EF4-FFF2-40B4-BE49-F238E27FC236}">
                              <a16:creationId xmlns:a16="http://schemas.microsoft.com/office/drawing/2014/main" xmlns="" id="{261A858A-1C98-4FDC-B5B9-5E2DEC9985E2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419724" y="3429000"/>
                          <a:ext cx="12474151" cy="0"/>
                        </a:xfrm>
                        <a:prstGeom prst="line">
                          <a:avLst/>
                        </a:prstGeom>
                        <a:ln w="5715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64" name="Straight Connector 63">
                          <a:extLst>
                            <a:ext uri="{FF2B5EF4-FFF2-40B4-BE49-F238E27FC236}">
                              <a16:creationId xmlns:a16="http://schemas.microsoft.com/office/drawing/2014/main" xmlns="" id="{A4916AE2-EA49-4742-9C5D-C97C05E6057C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419724" y="2956621"/>
                          <a:ext cx="0" cy="865871"/>
                        </a:xfrm>
                        <a:prstGeom prst="line">
                          <a:avLst/>
                        </a:prstGeom>
                        <a:ln w="57150">
                          <a:solidFill>
                            <a:schemeClr val="tx1"/>
                          </a:solidFill>
                        </a:ln>
                      </p:spPr>
                      <p:style>
                        <a:lnRef idx="1">
                          <a:schemeClr val="accent1"/>
                        </a:lnRef>
                        <a:fillRef idx="0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  <p:cxnSp>
                    <p:nvCxnSpPr>
                      <p:cNvPr id="60" name="Straight Connector 59">
                        <a:extLst>
                          <a:ext uri="{FF2B5EF4-FFF2-40B4-BE49-F238E27FC236}">
                            <a16:creationId xmlns:a16="http://schemas.microsoft.com/office/drawing/2014/main" xmlns="" id="{5FFA9D7E-33F5-4C79-9169-5A2D49E807B1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4244709" y="3045504"/>
                        <a:ext cx="0" cy="749508"/>
                      </a:xfrm>
                      <a:prstGeom prst="line">
                        <a:avLst/>
                      </a:prstGeom>
                      <a:ln w="571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1" name="Straight Connector 60">
                        <a:extLst>
                          <a:ext uri="{FF2B5EF4-FFF2-40B4-BE49-F238E27FC236}">
                            <a16:creationId xmlns:a16="http://schemas.microsoft.com/office/drawing/2014/main" xmlns="" id="{96342D5A-3E38-4BE8-9A18-5A92A4D8326A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7934788" y="3072984"/>
                        <a:ext cx="0" cy="749508"/>
                      </a:xfrm>
                      <a:prstGeom prst="line">
                        <a:avLst/>
                      </a:prstGeom>
                      <a:ln w="571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62" name="Straight Connector 61">
                        <a:extLst>
                          <a:ext uri="{FF2B5EF4-FFF2-40B4-BE49-F238E27FC236}">
                            <a16:creationId xmlns:a16="http://schemas.microsoft.com/office/drawing/2014/main" xmlns="" id="{0F387860-D559-45AB-BC32-A9195E1EEEB8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1607378" y="3045504"/>
                        <a:ext cx="0" cy="749508"/>
                      </a:xfrm>
                      <a:prstGeom prst="line">
                        <a:avLst/>
                      </a:prstGeom>
                      <a:ln w="571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44" name="Group 43">
                      <a:extLst>
                        <a:ext uri="{FF2B5EF4-FFF2-40B4-BE49-F238E27FC236}">
                          <a16:creationId xmlns:a16="http://schemas.microsoft.com/office/drawing/2014/main" xmlns="" id="{0FD039A6-192B-48AF-B3AE-79FABD9FBE9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16900" y="3045504"/>
                      <a:ext cx="2188562" cy="383496"/>
                      <a:chOff x="916900" y="3045504"/>
                      <a:chExt cx="2188562" cy="383496"/>
                    </a:xfrm>
                  </p:grpSpPr>
                  <p:cxnSp>
                    <p:nvCxnSpPr>
                      <p:cNvPr id="55" name="Straight Connector 54">
                        <a:extLst>
                          <a:ext uri="{FF2B5EF4-FFF2-40B4-BE49-F238E27FC236}">
                            <a16:creationId xmlns:a16="http://schemas.microsoft.com/office/drawing/2014/main" xmlns="" id="{FC4CDBD1-0E05-468E-849C-8CD63EB3F5FD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916900" y="3045504"/>
                        <a:ext cx="0" cy="383496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6" name="Straight Connector 55">
                        <a:extLst>
                          <a:ext uri="{FF2B5EF4-FFF2-40B4-BE49-F238E27FC236}">
                            <a16:creationId xmlns:a16="http://schemas.microsoft.com/office/drawing/2014/main" xmlns="" id="{EEE08C62-8398-48EF-A8F0-124AA3830468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653916" y="3045504"/>
                        <a:ext cx="0" cy="383496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7" name="Straight Connector 56">
                        <a:extLst>
                          <a:ext uri="{FF2B5EF4-FFF2-40B4-BE49-F238E27FC236}">
                            <a16:creationId xmlns:a16="http://schemas.microsoft.com/office/drawing/2014/main" xmlns="" id="{BFCE1AC4-7582-43A3-A09F-6E3907BAC2E1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443397" y="3045504"/>
                        <a:ext cx="0" cy="383496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8" name="Straight Connector 57">
                        <a:extLst>
                          <a:ext uri="{FF2B5EF4-FFF2-40B4-BE49-F238E27FC236}">
                            <a16:creationId xmlns:a16="http://schemas.microsoft.com/office/drawing/2014/main" xmlns="" id="{E2D0BDA5-71EE-4028-805E-F0EBE9BDB0AF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3105462" y="3045504"/>
                        <a:ext cx="0" cy="383496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45" name="Group 44">
                      <a:extLst>
                        <a:ext uri="{FF2B5EF4-FFF2-40B4-BE49-F238E27FC236}">
                          <a16:creationId xmlns:a16="http://schemas.microsoft.com/office/drawing/2014/main" xmlns="" id="{A5F957A1-32E3-44AD-8AB5-38EF6520B5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522035" y="3045504"/>
                      <a:ext cx="2188562" cy="749508"/>
                      <a:chOff x="916900" y="3045504"/>
                      <a:chExt cx="2188562" cy="749508"/>
                    </a:xfrm>
                  </p:grpSpPr>
                  <p:cxnSp>
                    <p:nvCxnSpPr>
                      <p:cNvPr id="51" name="Straight Connector 50">
                        <a:extLst>
                          <a:ext uri="{FF2B5EF4-FFF2-40B4-BE49-F238E27FC236}">
                            <a16:creationId xmlns:a16="http://schemas.microsoft.com/office/drawing/2014/main" xmlns="" id="{7394E96B-A7C9-4B94-B3C9-40CDF62AD837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916900" y="3045504"/>
                        <a:ext cx="0" cy="749508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2" name="Straight Connector 51">
                        <a:extLst>
                          <a:ext uri="{FF2B5EF4-FFF2-40B4-BE49-F238E27FC236}">
                            <a16:creationId xmlns:a16="http://schemas.microsoft.com/office/drawing/2014/main" xmlns="" id="{95AD8728-022A-425E-B950-558AA7347091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653916" y="3045504"/>
                        <a:ext cx="0" cy="749508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3" name="Straight Connector 52">
                        <a:extLst>
                          <a:ext uri="{FF2B5EF4-FFF2-40B4-BE49-F238E27FC236}">
                            <a16:creationId xmlns:a16="http://schemas.microsoft.com/office/drawing/2014/main" xmlns="" id="{B4E64158-8371-4B83-B88F-615DFA620E77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384766" y="3045504"/>
                        <a:ext cx="0" cy="749508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4" name="Straight Connector 53">
                        <a:extLst>
                          <a:ext uri="{FF2B5EF4-FFF2-40B4-BE49-F238E27FC236}">
                            <a16:creationId xmlns:a16="http://schemas.microsoft.com/office/drawing/2014/main" xmlns="" id="{41E2FA5E-33B9-4C09-9E8F-1616833139A9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3105462" y="3045504"/>
                        <a:ext cx="0" cy="749508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  <p:grpSp>
                  <p:nvGrpSpPr>
                    <p:cNvPr id="46" name="Group 45">
                      <a:extLst>
                        <a:ext uri="{FF2B5EF4-FFF2-40B4-BE49-F238E27FC236}">
                          <a16:creationId xmlns:a16="http://schemas.microsoft.com/office/drawing/2014/main" xmlns="" id="{58E604AC-A125-4B5A-BD5B-81BFF0F28E32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322041" y="3072984"/>
                      <a:ext cx="2188562" cy="749508"/>
                      <a:chOff x="916900" y="3045504"/>
                      <a:chExt cx="2188562" cy="749508"/>
                    </a:xfrm>
                  </p:grpSpPr>
                  <p:cxnSp>
                    <p:nvCxnSpPr>
                      <p:cNvPr id="47" name="Straight Connector 46">
                        <a:extLst>
                          <a:ext uri="{FF2B5EF4-FFF2-40B4-BE49-F238E27FC236}">
                            <a16:creationId xmlns:a16="http://schemas.microsoft.com/office/drawing/2014/main" xmlns="" id="{A5A142CD-2417-4C5A-BA30-D9DBF81A3500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916900" y="3045504"/>
                        <a:ext cx="0" cy="749508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8" name="Straight Connector 47">
                        <a:extLst>
                          <a:ext uri="{FF2B5EF4-FFF2-40B4-BE49-F238E27FC236}">
                            <a16:creationId xmlns:a16="http://schemas.microsoft.com/office/drawing/2014/main" xmlns="" id="{321DA2AF-BFA1-46B8-B356-855490365A17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653916" y="3045504"/>
                        <a:ext cx="0" cy="749508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49" name="Straight Connector 48">
                        <a:extLst>
                          <a:ext uri="{FF2B5EF4-FFF2-40B4-BE49-F238E27FC236}">
                            <a16:creationId xmlns:a16="http://schemas.microsoft.com/office/drawing/2014/main" xmlns="" id="{A9BF419B-A5D7-4423-AD4C-8EB747CDE952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2443397" y="3045504"/>
                        <a:ext cx="0" cy="749508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50" name="Straight Connector 49">
                        <a:extLst>
                          <a:ext uri="{FF2B5EF4-FFF2-40B4-BE49-F238E27FC236}">
                            <a16:creationId xmlns:a16="http://schemas.microsoft.com/office/drawing/2014/main" xmlns="" id="{180E3A79-576C-41AA-8DA2-F719E0F4156A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3105462" y="3045504"/>
                        <a:ext cx="0" cy="749508"/>
                      </a:xfrm>
                      <a:prstGeom prst="line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</p:grpSp>
              </p:grpSp>
              <p:cxnSp>
                <p:nvCxnSpPr>
                  <p:cNvPr id="42" name="Straight Connector 41">
                    <a:extLst>
                      <a:ext uri="{FF2B5EF4-FFF2-40B4-BE49-F238E27FC236}">
                        <a16:creationId xmlns:a16="http://schemas.microsoft.com/office/drawing/2014/main" xmlns="" id="{89765D7B-2873-4764-ABB9-03E6E26EF49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1234771" y="3045503"/>
                    <a:ext cx="0" cy="879648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xmlns="" id="{9011B8F1-8965-4F1B-BE99-27A777C6D481}"/>
                    </a:ext>
                  </a:extLst>
                </p:cNvPr>
                <p:cNvSpPr/>
                <p:nvPr/>
              </p:nvSpPr>
              <p:spPr>
                <a:xfrm>
                  <a:off x="2753564" y="2274357"/>
                  <a:ext cx="446046" cy="6812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xmlns="" id="{CC1224E7-1E25-4138-B0B1-A00F83ABFBCD}"/>
                    </a:ext>
                  </a:extLst>
                </p:cNvPr>
                <p:cNvSpPr/>
                <p:nvPr/>
              </p:nvSpPr>
              <p:spPr>
                <a:xfrm>
                  <a:off x="1357847" y="2259982"/>
                  <a:ext cx="446046" cy="6812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xmlns="" id="{A8C6FE92-0B87-459A-9740-BE42FED43CBA}"/>
                    </a:ext>
                  </a:extLst>
                </p:cNvPr>
                <p:cNvSpPr/>
                <p:nvPr/>
              </p:nvSpPr>
              <p:spPr>
                <a:xfrm>
                  <a:off x="2108599" y="2275829"/>
                  <a:ext cx="446046" cy="6812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xmlns="" id="{368D77E2-D535-4DC7-B8BD-B233D4DE0D62}"/>
                    </a:ext>
                  </a:extLst>
                </p:cNvPr>
                <p:cNvSpPr/>
                <p:nvPr/>
              </p:nvSpPr>
              <p:spPr>
                <a:xfrm>
                  <a:off x="4748305" y="2269661"/>
                  <a:ext cx="446046" cy="6812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xmlns="" id="{0C3592C3-5188-49E9-A62C-3DCC6514CD24}"/>
                    </a:ext>
                  </a:extLst>
                </p:cNvPr>
                <p:cNvSpPr/>
                <p:nvPr/>
              </p:nvSpPr>
              <p:spPr>
                <a:xfrm>
                  <a:off x="5460317" y="2277096"/>
                  <a:ext cx="446046" cy="6812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xmlns="" id="{B4D5E53C-1070-46B2-A2CB-A76C36E8CC12}"/>
                    </a:ext>
                  </a:extLst>
                </p:cNvPr>
                <p:cNvSpPr/>
                <p:nvPr/>
              </p:nvSpPr>
              <p:spPr>
                <a:xfrm>
                  <a:off x="6166465" y="2270641"/>
                  <a:ext cx="446046" cy="6812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xmlns="" id="{9FE94065-6480-4AEC-B3AB-CB00CB94D0A2}"/>
                    </a:ext>
                  </a:extLst>
                </p:cNvPr>
                <p:cNvSpPr/>
                <p:nvPr/>
              </p:nvSpPr>
              <p:spPr>
                <a:xfrm>
                  <a:off x="7698856" y="2274357"/>
                  <a:ext cx="446046" cy="6812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xmlns="" id="{896908D7-961C-4298-AA10-D5B7D497485E}"/>
                    </a:ext>
                  </a:extLst>
                </p:cNvPr>
                <p:cNvSpPr/>
                <p:nvPr/>
              </p:nvSpPr>
              <p:spPr>
                <a:xfrm>
                  <a:off x="8399717" y="2270641"/>
                  <a:ext cx="446046" cy="6812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xmlns="" id="{EA69AEE3-146E-4799-9D34-84981E232D5C}"/>
                    </a:ext>
                  </a:extLst>
                </p:cNvPr>
                <p:cNvSpPr/>
                <p:nvPr/>
              </p:nvSpPr>
              <p:spPr>
                <a:xfrm>
                  <a:off x="9150469" y="2275337"/>
                  <a:ext cx="446046" cy="6812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xmlns="" id="{1D4CF949-C74B-40B2-9BD1-B58098081F16}"/>
                    </a:ext>
                  </a:extLst>
                </p:cNvPr>
                <p:cNvSpPr/>
                <p:nvPr/>
              </p:nvSpPr>
              <p:spPr>
                <a:xfrm>
                  <a:off x="10397074" y="2284528"/>
                  <a:ext cx="446046" cy="6812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xmlns="" id="{23D42EE6-003C-463D-A61E-747C736A99C9}"/>
                    </a:ext>
                  </a:extLst>
                </p:cNvPr>
                <p:cNvSpPr/>
                <p:nvPr/>
              </p:nvSpPr>
              <p:spPr>
                <a:xfrm>
                  <a:off x="11008727" y="2269661"/>
                  <a:ext cx="446046" cy="6812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xmlns="" id="{A1B32424-A8F1-40D3-A39E-FC09F2EA53D2}"/>
                    </a:ext>
                  </a:extLst>
                </p:cNvPr>
                <p:cNvSpPr/>
                <p:nvPr/>
              </p:nvSpPr>
              <p:spPr>
                <a:xfrm>
                  <a:off x="11638621" y="2284528"/>
                  <a:ext cx="446046" cy="681204"/>
                </a:xfrm>
                <a:prstGeom prst="rect">
                  <a:avLst/>
                </a:prstGeom>
                <a:noFill/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xmlns="" id="{6E7009F8-664D-4A4C-BC5F-11EC1FA498CB}"/>
                    </a:ext>
                  </a:extLst>
                </p:cNvPr>
                <p:cNvSpPr/>
                <p:nvPr/>
              </p:nvSpPr>
              <p:spPr>
                <a:xfrm>
                  <a:off x="4745026" y="4000199"/>
                  <a:ext cx="446046" cy="681204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xmlns="" id="{74818481-4C33-437D-9046-A5D23C92C80E}"/>
                    </a:ext>
                  </a:extLst>
                </p:cNvPr>
                <p:cNvSpPr/>
                <p:nvPr/>
              </p:nvSpPr>
              <p:spPr>
                <a:xfrm>
                  <a:off x="5468189" y="4007634"/>
                  <a:ext cx="446046" cy="681204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xmlns="" id="{CCBE4247-31D1-49C2-A672-116A68339B43}"/>
                    </a:ext>
                  </a:extLst>
                </p:cNvPr>
                <p:cNvSpPr/>
                <p:nvPr/>
              </p:nvSpPr>
              <p:spPr>
                <a:xfrm>
                  <a:off x="6196639" y="3990028"/>
                  <a:ext cx="446046" cy="681204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xmlns="" id="{C23DCDC1-66BF-4870-87DD-A53C3906A376}"/>
                    </a:ext>
                  </a:extLst>
                </p:cNvPr>
                <p:cNvSpPr/>
                <p:nvPr/>
              </p:nvSpPr>
              <p:spPr>
                <a:xfrm>
                  <a:off x="7676554" y="4018006"/>
                  <a:ext cx="446046" cy="681204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xmlns="" id="{3F0F5BD5-01A5-47C3-9030-1A4261DD0FD4}"/>
                    </a:ext>
                  </a:extLst>
                </p:cNvPr>
                <p:cNvSpPr/>
                <p:nvPr/>
              </p:nvSpPr>
              <p:spPr>
                <a:xfrm>
                  <a:off x="8399717" y="4025441"/>
                  <a:ext cx="446046" cy="681204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xmlns="" id="{53827852-9D3B-461E-AD04-B34F714C8AF6}"/>
                    </a:ext>
                  </a:extLst>
                </p:cNvPr>
                <p:cNvSpPr/>
                <p:nvPr/>
              </p:nvSpPr>
              <p:spPr>
                <a:xfrm>
                  <a:off x="9780055" y="4025441"/>
                  <a:ext cx="446046" cy="681204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xmlns="" id="{CFF0DF6A-CB65-4AFD-BC9B-F35E47169EB6}"/>
                    </a:ext>
                  </a:extLst>
                </p:cNvPr>
                <p:cNvSpPr/>
                <p:nvPr/>
              </p:nvSpPr>
              <p:spPr>
                <a:xfrm>
                  <a:off x="10996228" y="3979707"/>
                  <a:ext cx="446046" cy="681204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xmlns="" id="{B66C9095-71B4-41C7-8BFF-6631894CAF6E}"/>
                    </a:ext>
                  </a:extLst>
                </p:cNvPr>
                <p:cNvSpPr/>
                <p:nvPr/>
              </p:nvSpPr>
              <p:spPr>
                <a:xfrm>
                  <a:off x="11641334" y="3975991"/>
                  <a:ext cx="446046" cy="681204"/>
                </a:xfrm>
                <a:prstGeom prst="rect">
                  <a:avLst/>
                </a:prstGeom>
                <a:noFill/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667A30AC-3A23-46FE-BD87-DA66EC08DA6D}"/>
                  </a:ext>
                </a:extLst>
              </p:cNvPr>
              <p:cNvSpPr txBox="1"/>
              <p:nvPr/>
            </p:nvSpPr>
            <p:spPr>
              <a:xfrm>
                <a:off x="10432422" y="3913570"/>
                <a:ext cx="3730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৩</a:t>
                </a:r>
                <a:endParaRPr lang="en-US" b="1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5374DB15-491B-408A-9569-1959DFA82B3C}"/>
                  </a:ext>
                </a:extLst>
              </p:cNvPr>
              <p:cNvSpPr txBox="1"/>
              <p:nvPr/>
            </p:nvSpPr>
            <p:spPr>
              <a:xfrm>
                <a:off x="6971152" y="3942296"/>
                <a:ext cx="3730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২</a:t>
                </a:r>
                <a:endParaRPr lang="en-US" b="1" dirty="0"/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0A790A7F-F6B4-4224-B499-E7ABC3C6A33A}"/>
                  </a:ext>
                </a:extLst>
              </p:cNvPr>
              <p:cNvSpPr txBox="1"/>
              <p:nvPr/>
            </p:nvSpPr>
            <p:spPr>
              <a:xfrm>
                <a:off x="3466064" y="3928207"/>
                <a:ext cx="3730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১</a:t>
                </a:r>
                <a:endParaRPr lang="en-US" b="1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8862202B-E15A-4887-A3B0-F388C779FD78}"/>
                  </a:ext>
                </a:extLst>
              </p:cNvPr>
              <p:cNvSpPr txBox="1"/>
              <p:nvPr/>
            </p:nvSpPr>
            <p:spPr>
              <a:xfrm>
                <a:off x="-16747" y="2485978"/>
                <a:ext cx="3730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০</a:t>
                </a:r>
                <a:endParaRPr lang="en-US" b="1" dirty="0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582FFF5C-C6D6-4F53-BDA0-85B4843EB43D}"/>
                  </a:ext>
                </a:extLst>
              </p:cNvPr>
              <p:cNvSpPr txBox="1"/>
              <p:nvPr/>
            </p:nvSpPr>
            <p:spPr>
              <a:xfrm>
                <a:off x="-21609" y="3956341"/>
                <a:ext cx="3730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০</a:t>
                </a:r>
                <a:endParaRPr lang="en-US" b="1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>
                    <a:extLst>
                      <a:ext uri="{FF2B5EF4-FFF2-40B4-BE49-F238E27FC236}">
                        <a16:creationId xmlns:a16="http://schemas.microsoft.com/office/drawing/2014/main" xmlns="" id="{8BF4E889-B5A2-4200-B2C8-1FEA52E0FFCB}"/>
                      </a:ext>
                    </a:extLst>
                  </p:cNvPr>
                  <p:cNvSpPr txBox="1"/>
                  <p:nvPr/>
                </p:nvSpPr>
                <p:spPr>
                  <a:xfrm>
                    <a:off x="9798486" y="2285403"/>
                    <a:ext cx="297200" cy="68121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20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১৪</m:t>
                              </m:r>
                            </m:num>
                            <m:den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৫</m:t>
                              </m:r>
                            </m:den>
                          </m:f>
                        </m:oMath>
                      </m:oMathPara>
                    </a14:m>
                    <a:endParaRPr lang="en-US" b="1" dirty="0"/>
                  </a:p>
                </p:txBody>
              </p:sp>
            </mc:Choice>
            <mc:Fallback xmlns="">
              <p:sp>
                <p:nvSpPr>
                  <p:cNvPr id="71" name="TextBox 70">
                    <a:extLst>
                      <a:ext uri="{FF2B5EF4-FFF2-40B4-BE49-F238E27FC236}">
                        <a16:creationId xmlns:a16="http://schemas.microsoft.com/office/drawing/2014/main" id="{F1A5FBE1-08A8-4A74-A9DE-DE20C9681B3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798486" y="2285403"/>
                    <a:ext cx="297200" cy="68121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r="-3061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>
                    <a:extLst>
                      <a:ext uri="{FF2B5EF4-FFF2-40B4-BE49-F238E27FC236}">
                        <a16:creationId xmlns:a16="http://schemas.microsoft.com/office/drawing/2014/main" xmlns="" id="{606BAFB6-88A9-48FA-A8F3-B15522175213}"/>
                      </a:ext>
                    </a:extLst>
                  </p:cNvPr>
                  <p:cNvSpPr txBox="1"/>
                  <p:nvPr/>
                </p:nvSpPr>
                <p:spPr>
                  <a:xfrm>
                    <a:off x="9044823" y="3971735"/>
                    <a:ext cx="297200" cy="66576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২</m:t>
                          </m:r>
                          <m:f>
                            <m:fPr>
                              <m:ctrlPr>
                                <a:rPr lang="en-US" sz="20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৩</m:t>
                              </m:r>
                            </m:num>
                            <m:den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৫</m:t>
                              </m:r>
                            </m:den>
                          </m:f>
                        </m:oMath>
                      </m:oMathPara>
                    </a14:m>
                    <a:endParaRPr lang="en-US" b="1" dirty="0"/>
                  </a:p>
                </p:txBody>
              </p:sp>
            </mc:Choice>
            <mc:Fallback xmlns="">
              <p:sp>
                <p:nvSpPr>
                  <p:cNvPr id="72" name="TextBox 71">
                    <a:extLst>
                      <a:ext uri="{FF2B5EF4-FFF2-40B4-BE49-F238E27FC236}">
                        <a16:creationId xmlns:a16="http://schemas.microsoft.com/office/drawing/2014/main" id="{677A455E-B06D-41C7-868F-68D503C0A1F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44823" y="3971735"/>
                    <a:ext cx="297200" cy="66576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7083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>
                    <a:extLst>
                      <a:ext uri="{FF2B5EF4-FFF2-40B4-BE49-F238E27FC236}">
                        <a16:creationId xmlns:a16="http://schemas.microsoft.com/office/drawing/2014/main" xmlns="" id="{E2F897BD-2AC5-4145-85CF-78D04B371248}"/>
                      </a:ext>
                    </a:extLst>
                  </p:cNvPr>
                  <p:cNvSpPr txBox="1"/>
                  <p:nvPr/>
                </p:nvSpPr>
                <p:spPr>
                  <a:xfrm>
                    <a:off x="4004813" y="3975983"/>
                    <a:ext cx="529083" cy="68121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১</m:t>
                          </m:r>
                          <m:f>
                            <m:fPr>
                              <m:ctrlPr>
                                <a:rPr lang="en-US" sz="20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১</m:t>
                              </m:r>
                            </m:num>
                            <m:den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৫</m:t>
                              </m:r>
                            </m:den>
                          </m:f>
                        </m:oMath>
                      </m:oMathPara>
                    </a14:m>
                    <a:endParaRPr lang="en-US" b="1" dirty="0"/>
                  </a:p>
                </p:txBody>
              </p:sp>
            </mc:Choice>
            <mc:Fallback xmlns="">
              <p:sp>
                <p:nvSpPr>
                  <p:cNvPr id="73" name="TextBox 72">
                    <a:extLst>
                      <a:ext uri="{FF2B5EF4-FFF2-40B4-BE49-F238E27FC236}">
                        <a16:creationId xmlns:a16="http://schemas.microsoft.com/office/drawing/2014/main" id="{93CEE2D7-FDD9-4145-8BA7-D41FA659E8D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004813" y="3975983"/>
                    <a:ext cx="529083" cy="68121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xmlns="" id="{22940D28-D95A-4625-82EE-D22ACCC93DED}"/>
                      </a:ext>
                    </a:extLst>
                  </p:cNvPr>
                  <p:cNvSpPr txBox="1"/>
                  <p:nvPr/>
                </p:nvSpPr>
                <p:spPr>
                  <a:xfrm>
                    <a:off x="6952177" y="2253029"/>
                    <a:ext cx="297200" cy="68121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20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১০</m:t>
                              </m:r>
                            </m:num>
                            <m:den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৫</m:t>
                              </m:r>
                            </m:den>
                          </m:f>
                        </m:oMath>
                      </m:oMathPara>
                    </a14:m>
                    <a:endParaRPr lang="en-US" b="1" dirty="0"/>
                  </a:p>
                </p:txBody>
              </p:sp>
            </mc:Choice>
            <mc:Fallback xmlns="">
              <p:sp>
                <p:nvSpPr>
                  <p:cNvPr id="74" name="TextBox 73">
                    <a:extLst>
                      <a:ext uri="{FF2B5EF4-FFF2-40B4-BE49-F238E27FC236}">
                        <a16:creationId xmlns:a16="http://schemas.microsoft.com/office/drawing/2014/main" id="{D2E8EDD8-CA69-4300-8C42-185864327DC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952177" y="2253029"/>
                    <a:ext cx="297200" cy="68121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r="-3061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TextBox 17">
                    <a:extLst>
                      <a:ext uri="{FF2B5EF4-FFF2-40B4-BE49-F238E27FC236}">
                        <a16:creationId xmlns:a16="http://schemas.microsoft.com/office/drawing/2014/main" xmlns="" id="{5BB5CA9A-5F4E-4414-A37B-467BA6ED7F6D}"/>
                      </a:ext>
                    </a:extLst>
                  </p:cNvPr>
                  <p:cNvSpPr txBox="1"/>
                  <p:nvPr/>
                </p:nvSpPr>
                <p:spPr>
                  <a:xfrm>
                    <a:off x="4129973" y="2291957"/>
                    <a:ext cx="297200" cy="69506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20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৬</m:t>
                              </m:r>
                            </m:num>
                            <m:den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৫</m:t>
                              </m:r>
                            </m:den>
                          </m:f>
                        </m:oMath>
                      </m:oMathPara>
                    </a14:m>
                    <a:endParaRPr lang="en-US" b="1" dirty="0"/>
                  </a:p>
                </p:txBody>
              </p:sp>
            </mc:Choice>
            <mc:Fallback xmlns="">
              <p:sp>
                <p:nvSpPr>
                  <p:cNvPr id="75" name="TextBox 74">
                    <a:extLst>
                      <a:ext uri="{FF2B5EF4-FFF2-40B4-BE49-F238E27FC236}">
                        <a16:creationId xmlns:a16="http://schemas.microsoft.com/office/drawing/2014/main" id="{FB9762FC-CD88-4D2F-847A-26107EBAB38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29973" y="2291957"/>
                    <a:ext cx="297200" cy="69506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r="-4082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9" name="TextBox 18">
                    <a:extLst>
                      <a:ext uri="{FF2B5EF4-FFF2-40B4-BE49-F238E27FC236}">
                        <a16:creationId xmlns:a16="http://schemas.microsoft.com/office/drawing/2014/main" xmlns="" id="{221F5DA4-449F-4875-8BB4-05613D407911}"/>
                      </a:ext>
                    </a:extLst>
                  </p:cNvPr>
                  <p:cNvSpPr txBox="1"/>
                  <p:nvPr/>
                </p:nvSpPr>
                <p:spPr>
                  <a:xfrm>
                    <a:off x="3439189" y="2291957"/>
                    <a:ext cx="297200" cy="69506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f>
                            <m:fPr>
                              <m:ctrlPr>
                                <a:rPr lang="en-US" sz="20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৫</m:t>
                              </m:r>
                            </m:num>
                            <m:den>
                              <m:r>
                                <a:rPr lang="en-US" sz="2000" b="1">
                                  <a:latin typeface="Cambria Math" panose="02040503050406030204" pitchFamily="18" charset="0"/>
                                </a:rPr>
                                <m:t>৫</m:t>
                              </m:r>
                            </m:den>
                          </m:f>
                        </m:oMath>
                      </m:oMathPara>
                    </a14:m>
                    <a:endParaRPr lang="en-US" b="1" dirty="0"/>
                  </a:p>
                </p:txBody>
              </p:sp>
            </mc:Choice>
            <mc:Fallback xmlns="">
              <p:sp>
                <p:nvSpPr>
                  <p:cNvPr id="76" name="TextBox 75">
                    <a:extLst>
                      <a:ext uri="{FF2B5EF4-FFF2-40B4-BE49-F238E27FC236}">
                        <a16:creationId xmlns:a16="http://schemas.microsoft.com/office/drawing/2014/main" id="{08665866-359D-4AFD-9F83-582D80E008F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439189" y="2291957"/>
                    <a:ext cx="297200" cy="69506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3DD3836C-0661-4C3E-94DC-847DC169A616}"/>
              </a:ext>
            </a:extLst>
          </p:cNvPr>
          <p:cNvSpPr txBox="1"/>
          <p:nvPr/>
        </p:nvSpPr>
        <p:spPr>
          <a:xfrm>
            <a:off x="932574" y="762000"/>
            <a:ext cx="10325264" cy="1200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সংখ্যারেখার</a:t>
            </a: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উপরের</a:t>
            </a: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খালি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ঘরগুলো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প্রকৃত</a:t>
            </a:r>
            <a:r>
              <a:rPr lang="bn-IN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অপ্রকৃত</a:t>
            </a:r>
            <a:r>
              <a:rPr lang="bn-IN" sz="36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খালি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ঘরগুলো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মিশ্র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পূরণ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xmlns="" id="{514C4666-A2CE-44C4-8D86-E425E74455D0}"/>
                  </a:ext>
                </a:extLst>
              </p:cNvPr>
              <p:cNvSpPr txBox="1"/>
              <p:nvPr/>
            </p:nvSpPr>
            <p:spPr>
              <a:xfrm>
                <a:off x="1384488" y="2248219"/>
                <a:ext cx="297161" cy="694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২</m:t>
                          </m:r>
                        </m:num>
                        <m:den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14C4666-A2CE-44C4-8D86-E425E74455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4488" y="2248219"/>
                <a:ext cx="297161" cy="694971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xmlns="" id="{B6313CD3-8517-40FF-8A30-9B656A7946E8}"/>
                  </a:ext>
                </a:extLst>
              </p:cNvPr>
              <p:cNvSpPr txBox="1"/>
              <p:nvPr/>
            </p:nvSpPr>
            <p:spPr>
              <a:xfrm>
                <a:off x="2153793" y="2248723"/>
                <a:ext cx="297161" cy="6656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৩</m:t>
                          </m:r>
                        </m:num>
                        <m:den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6313CD3-8517-40FF-8A30-9B656A7946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3793" y="2248723"/>
                <a:ext cx="297161" cy="665673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xmlns="" id="{A66ADC10-9CF1-416C-9D44-1241AB599EFD}"/>
                  </a:ext>
                </a:extLst>
              </p:cNvPr>
              <p:cNvSpPr txBox="1"/>
              <p:nvPr/>
            </p:nvSpPr>
            <p:spPr>
              <a:xfrm>
                <a:off x="2804895" y="2241295"/>
                <a:ext cx="297161" cy="694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৪</m:t>
                          </m:r>
                        </m:num>
                        <m:den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66ADC10-9CF1-416C-9D44-1241AB599E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895" y="2241295"/>
                <a:ext cx="297161" cy="694971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xmlns="" id="{195851F5-C7DB-48ED-9316-A33CF35DF3E2}"/>
                  </a:ext>
                </a:extLst>
              </p:cNvPr>
              <p:cNvSpPr txBox="1"/>
              <p:nvPr/>
            </p:nvSpPr>
            <p:spPr>
              <a:xfrm>
                <a:off x="5485607" y="2246587"/>
                <a:ext cx="297161" cy="694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৮</m:t>
                          </m:r>
                        </m:num>
                        <m:den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95851F5-C7DB-48ED-9316-A33CF35DF3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5607" y="2246587"/>
                <a:ext cx="297161" cy="694971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xmlns="" id="{559084B8-42E8-45D7-86A1-888E7CFE8B33}"/>
                  </a:ext>
                </a:extLst>
              </p:cNvPr>
              <p:cNvSpPr txBox="1"/>
              <p:nvPr/>
            </p:nvSpPr>
            <p:spPr>
              <a:xfrm>
                <a:off x="4774680" y="2252121"/>
                <a:ext cx="297161" cy="694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৭</m:t>
                          </m:r>
                        </m:num>
                        <m:den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59084B8-42E8-45D7-86A1-888E7CFE8B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4680" y="2252121"/>
                <a:ext cx="297161" cy="694971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xmlns="" id="{B1313C2A-8FE2-45A9-9962-3F133EE3B5A7}"/>
                  </a:ext>
                </a:extLst>
              </p:cNvPr>
              <p:cNvSpPr txBox="1"/>
              <p:nvPr/>
            </p:nvSpPr>
            <p:spPr>
              <a:xfrm>
                <a:off x="6177811" y="2226430"/>
                <a:ext cx="297161" cy="694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৯</m:t>
                          </m:r>
                        </m:num>
                        <m:den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1313C2A-8FE2-45A9-9962-3F133EE3B5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7811" y="2226430"/>
                <a:ext cx="297161" cy="694971"/>
              </a:xfrm>
              <a:prstGeom prst="rect">
                <a:avLst/>
              </a:prstGeom>
              <a:blipFill rotWithShape="0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xmlns="" id="{50EB4C89-C32C-43C1-BB1A-F5665DB7ED53}"/>
                  </a:ext>
                </a:extLst>
              </p:cNvPr>
              <p:cNvSpPr txBox="1"/>
              <p:nvPr/>
            </p:nvSpPr>
            <p:spPr>
              <a:xfrm>
                <a:off x="9139960" y="2233163"/>
                <a:ext cx="297161" cy="681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১৩</m:t>
                          </m:r>
                        </m:num>
                        <m:den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0EB4C89-C32C-43C1-BB1A-F5665DB7ED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9960" y="2233163"/>
                <a:ext cx="297161" cy="681123"/>
              </a:xfrm>
              <a:prstGeom prst="rect">
                <a:avLst/>
              </a:prstGeom>
              <a:blipFill rotWithShape="0">
                <a:blip r:embed="rId17"/>
                <a:stretch>
                  <a:fillRect r="-387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xmlns="" id="{A7C22592-D50A-4564-BB4B-770181F8E2B0}"/>
                  </a:ext>
                </a:extLst>
              </p:cNvPr>
              <p:cNvSpPr txBox="1"/>
              <p:nvPr/>
            </p:nvSpPr>
            <p:spPr>
              <a:xfrm>
                <a:off x="8447109" y="2251721"/>
                <a:ext cx="297161" cy="681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১২</m:t>
                          </m:r>
                        </m:num>
                        <m:den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7C22592-D50A-4564-BB4B-770181F8E2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7109" y="2251721"/>
                <a:ext cx="297161" cy="681123"/>
              </a:xfrm>
              <a:prstGeom prst="rect">
                <a:avLst/>
              </a:prstGeom>
              <a:blipFill rotWithShape="0">
                <a:blip r:embed="rId18"/>
                <a:stretch>
                  <a:fillRect r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xmlns="" id="{E28D97E6-2136-4A46-A6B2-10576A962EEC}"/>
                  </a:ext>
                </a:extLst>
              </p:cNvPr>
              <p:cNvSpPr txBox="1"/>
              <p:nvPr/>
            </p:nvSpPr>
            <p:spPr>
              <a:xfrm>
                <a:off x="7725995" y="2213073"/>
                <a:ext cx="297161" cy="681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১১</m:t>
                          </m:r>
                        </m:num>
                        <m:den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28D97E6-2136-4A46-A6B2-10576A962E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5995" y="2213073"/>
                <a:ext cx="297161" cy="681123"/>
              </a:xfrm>
              <a:prstGeom prst="rect">
                <a:avLst/>
              </a:prstGeom>
              <a:blipFill rotWithShape="0">
                <a:blip r:embed="rId19"/>
                <a:stretch>
                  <a:fillRect r="-204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xmlns="" id="{4997F795-6921-43B2-BDC1-1844D6F99ACD}"/>
                  </a:ext>
                </a:extLst>
              </p:cNvPr>
              <p:cNvSpPr txBox="1"/>
              <p:nvPr/>
            </p:nvSpPr>
            <p:spPr>
              <a:xfrm>
                <a:off x="11645392" y="2220352"/>
                <a:ext cx="297161" cy="681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১৭</m:t>
                          </m:r>
                        </m:num>
                        <m:den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997F795-6921-43B2-BDC1-1844D6F99A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5392" y="2220352"/>
                <a:ext cx="297161" cy="681123"/>
              </a:xfrm>
              <a:prstGeom prst="rect">
                <a:avLst/>
              </a:prstGeom>
              <a:blipFill rotWithShape="0">
                <a:blip r:embed="rId20"/>
                <a:stretch>
                  <a:fillRect r="-30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xmlns="" id="{26D2DF61-4F42-48D3-8D58-5F6029C71D09}"/>
                  </a:ext>
                </a:extLst>
              </p:cNvPr>
              <p:cNvSpPr txBox="1"/>
              <p:nvPr/>
            </p:nvSpPr>
            <p:spPr>
              <a:xfrm>
                <a:off x="10382909" y="2265426"/>
                <a:ext cx="297161" cy="681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১৫</m:t>
                          </m:r>
                        </m:num>
                        <m:den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6D2DF61-4F42-48D3-8D58-5F6029C71D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2909" y="2265426"/>
                <a:ext cx="297161" cy="681123"/>
              </a:xfrm>
              <a:prstGeom prst="rect">
                <a:avLst/>
              </a:prstGeom>
              <a:blipFill rotWithShape="0">
                <a:blip r:embed="rId21"/>
                <a:stretch>
                  <a:fillRect r="-408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xmlns="" id="{DDFA9168-DDA5-4299-A906-C3386EF50E53}"/>
                  </a:ext>
                </a:extLst>
              </p:cNvPr>
              <p:cNvSpPr txBox="1"/>
              <p:nvPr/>
            </p:nvSpPr>
            <p:spPr>
              <a:xfrm>
                <a:off x="10993443" y="2214748"/>
                <a:ext cx="297161" cy="681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১৬</m:t>
                          </m:r>
                        </m:num>
                        <m:den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DFA9168-DDA5-4299-A906-C3386EF50E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3443" y="2214748"/>
                <a:ext cx="297161" cy="681123"/>
              </a:xfrm>
              <a:prstGeom prst="rect">
                <a:avLst/>
              </a:prstGeom>
              <a:blipFill rotWithShape="0">
                <a:blip r:embed="rId22"/>
                <a:stretch>
                  <a:fillRect r="-448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xmlns="" id="{833C89A8-CB48-46D6-9C45-8D53FBFB49B9}"/>
                  </a:ext>
                </a:extLst>
              </p:cNvPr>
              <p:cNvSpPr txBox="1"/>
              <p:nvPr/>
            </p:nvSpPr>
            <p:spPr>
              <a:xfrm>
                <a:off x="6145870" y="3936253"/>
                <a:ext cx="529014" cy="694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>
                          <a:latin typeface="Cambria Math" panose="02040503050406030204" pitchFamily="18" charset="0"/>
                        </a:rPr>
                        <m:t>১</m:t>
                      </m:r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৪</m:t>
                          </m:r>
                        </m:num>
                        <m:den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33C89A8-CB48-46D6-9C45-8D53FBFB4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5870" y="3936253"/>
                <a:ext cx="529014" cy="694971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xmlns="" id="{4806F661-BD9D-4C83-80F2-94F7F3D03C10}"/>
                  </a:ext>
                </a:extLst>
              </p:cNvPr>
              <p:cNvSpPr txBox="1"/>
              <p:nvPr/>
            </p:nvSpPr>
            <p:spPr>
              <a:xfrm>
                <a:off x="5397694" y="3912890"/>
                <a:ext cx="529014" cy="6656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>
                          <a:latin typeface="Cambria Math" panose="02040503050406030204" pitchFamily="18" charset="0"/>
                        </a:rPr>
                        <m:t>১</m:t>
                      </m:r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৩</m:t>
                          </m:r>
                        </m:num>
                        <m:den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806F661-BD9D-4C83-80F2-94F7F3D03C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694" y="3912890"/>
                <a:ext cx="529014" cy="665673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xmlns="" id="{C7BD07D0-DD74-4811-98C1-3EB592D1842C}"/>
                  </a:ext>
                </a:extLst>
              </p:cNvPr>
              <p:cNvSpPr txBox="1"/>
              <p:nvPr/>
            </p:nvSpPr>
            <p:spPr>
              <a:xfrm>
                <a:off x="4701800" y="3973211"/>
                <a:ext cx="529014" cy="694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>
                          <a:latin typeface="Cambria Math" panose="02040503050406030204" pitchFamily="18" charset="0"/>
                        </a:rPr>
                        <m:t>১</m:t>
                      </m:r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২</m:t>
                          </m:r>
                        </m:num>
                        <m:den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7BD07D0-DD74-4811-98C1-3EB592D184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1800" y="3973211"/>
                <a:ext cx="529014" cy="694971"/>
              </a:xfrm>
              <a:prstGeom prst="rect">
                <a:avLst/>
              </a:prstGeom>
              <a:blipFill rotWithShape="0"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xmlns="" id="{43AC09F1-8ACA-436A-A77B-60497F68CFEE}"/>
                  </a:ext>
                </a:extLst>
              </p:cNvPr>
              <p:cNvSpPr txBox="1"/>
              <p:nvPr/>
            </p:nvSpPr>
            <p:spPr>
              <a:xfrm>
                <a:off x="8341163" y="3950183"/>
                <a:ext cx="529014" cy="694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>
                          <a:latin typeface="Cambria Math" panose="02040503050406030204" pitchFamily="18" charset="0"/>
                        </a:rPr>
                        <m:t>২</m:t>
                      </m:r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২</m:t>
                          </m:r>
                        </m:num>
                        <m:den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3AC09F1-8ACA-436A-A77B-60497F68CF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163" y="3950183"/>
                <a:ext cx="529014" cy="694971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xmlns="" id="{BA1C7F11-B54C-4803-A61E-4E5C5D98373D}"/>
                  </a:ext>
                </a:extLst>
              </p:cNvPr>
              <p:cNvSpPr txBox="1"/>
              <p:nvPr/>
            </p:nvSpPr>
            <p:spPr>
              <a:xfrm>
                <a:off x="7627153" y="4006526"/>
                <a:ext cx="529014" cy="681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>
                          <a:latin typeface="Cambria Math" panose="02040503050406030204" pitchFamily="18" charset="0"/>
                        </a:rPr>
                        <m:t>২</m:t>
                      </m:r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১</m:t>
                          </m:r>
                        </m:num>
                        <m:den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A1C7F11-B54C-4803-A61E-4E5C5D9837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7153" y="4006526"/>
                <a:ext cx="529014" cy="681123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xmlns="" id="{7F34496A-C99E-42EA-87CB-08635AFF74F2}"/>
                  </a:ext>
                </a:extLst>
              </p:cNvPr>
              <p:cNvSpPr txBox="1"/>
              <p:nvPr/>
            </p:nvSpPr>
            <p:spPr>
              <a:xfrm>
                <a:off x="9695926" y="3991168"/>
                <a:ext cx="529014" cy="694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>
                          <a:latin typeface="Cambria Math" panose="02040503050406030204" pitchFamily="18" charset="0"/>
                        </a:rPr>
                        <m:t>২</m:t>
                      </m:r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৪</m:t>
                          </m:r>
                        </m:num>
                        <m:den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7F34496A-C99E-42EA-87CB-08635AFF74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5926" y="3991168"/>
                <a:ext cx="529014" cy="694971"/>
              </a:xfrm>
              <a:prstGeom prst="rect">
                <a:avLst/>
              </a:prstGeom>
              <a:blipFill rotWithShape="0"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xmlns="" id="{C8ED772D-5A57-4618-8011-8F06427D1C2F}"/>
                  </a:ext>
                </a:extLst>
              </p:cNvPr>
              <p:cNvSpPr txBox="1"/>
              <p:nvPr/>
            </p:nvSpPr>
            <p:spPr>
              <a:xfrm>
                <a:off x="11549586" y="3898984"/>
                <a:ext cx="529014" cy="694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>
                          <a:latin typeface="Cambria Math" panose="02040503050406030204" pitchFamily="18" charset="0"/>
                        </a:rPr>
                        <m:t>৩</m:t>
                      </m:r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২</m:t>
                          </m:r>
                        </m:num>
                        <m:den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8ED772D-5A57-4618-8011-8F06427D1C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9586" y="3898984"/>
                <a:ext cx="529014" cy="694971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xmlns="" id="{4817FC10-D246-4B67-B03D-0247C8A1E5C0}"/>
                  </a:ext>
                </a:extLst>
              </p:cNvPr>
              <p:cNvSpPr txBox="1"/>
              <p:nvPr/>
            </p:nvSpPr>
            <p:spPr>
              <a:xfrm>
                <a:off x="10899440" y="3943177"/>
                <a:ext cx="529014" cy="6811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>
                          <a:latin typeface="Cambria Math" panose="02040503050406030204" pitchFamily="18" charset="0"/>
                        </a:rPr>
                        <m:t>৩</m:t>
                      </m:r>
                      <m:f>
                        <m:fPr>
                          <m:ctrlPr>
                            <a:rPr lang="en-US" sz="20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১</m:t>
                          </m:r>
                        </m:num>
                        <m:den>
                          <m:r>
                            <a:rPr lang="en-US" sz="2000" b="1">
                              <a:latin typeface="Cambria Math" panose="02040503050406030204" pitchFamily="18" charset="0"/>
                            </a:rPr>
                            <m:t>৫</m:t>
                          </m:r>
                        </m:den>
                      </m:f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4817FC10-D246-4B67-B03D-0247C8A1E5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9440" y="3943177"/>
                <a:ext cx="529014" cy="681123"/>
              </a:xfrm>
              <a:prstGeom prst="rect">
                <a:avLst/>
              </a:prstGeom>
              <a:blipFill rotWithShape="0"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271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0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0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0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0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5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5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5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5" grpId="1"/>
      <p:bldP spid="66" grpId="0"/>
      <p:bldP spid="66" grpId="1"/>
      <p:bldP spid="67" grpId="0"/>
      <p:bldP spid="67" grpId="1"/>
      <p:bldP spid="68" grpId="0"/>
      <p:bldP spid="68" grpId="1"/>
      <p:bldP spid="69" grpId="0"/>
      <p:bldP spid="69" grpId="1"/>
      <p:bldP spid="70" grpId="0"/>
      <p:bldP spid="70" grpId="1"/>
      <p:bldP spid="71" grpId="0"/>
      <p:bldP spid="71" grpId="1"/>
      <p:bldP spid="72" grpId="0"/>
      <p:bldP spid="72" grpId="1"/>
      <p:bldP spid="73" grpId="0"/>
      <p:bldP spid="73" grpId="1"/>
      <p:bldP spid="74" grpId="0"/>
      <p:bldP spid="74" grpId="1"/>
      <p:bldP spid="75" grpId="0"/>
      <p:bldP spid="75" grpId="1"/>
      <p:bldP spid="76" grpId="0"/>
      <p:bldP spid="76" grpId="1"/>
      <p:bldP spid="77" grpId="0"/>
      <p:bldP spid="77" grpId="1"/>
      <p:bldP spid="78" grpId="0"/>
      <p:bldP spid="78" grpId="1"/>
      <p:bldP spid="79" grpId="0"/>
      <p:bldP spid="79" grpId="1"/>
      <p:bldP spid="80" grpId="0"/>
      <p:bldP spid="80" grpId="1"/>
      <p:bldP spid="81" grpId="0"/>
      <p:bldP spid="81" grpId="1"/>
      <p:bldP spid="82" grpId="0"/>
      <p:bldP spid="82" grpId="1"/>
      <p:bldP spid="83" grpId="0"/>
      <p:bldP spid="83" grpId="1"/>
      <p:bldP spid="84" grpId="0"/>
      <p:bldP spid="84" grpId="1"/>
      <p:bldP spid="85" grpId="0"/>
      <p:bldP spid="8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78F6E3A3-D4D8-4363-91F8-81C47A3D3ABF}"/>
              </a:ext>
            </a:extLst>
          </p:cNvPr>
          <p:cNvSpPr/>
          <p:nvPr/>
        </p:nvSpPr>
        <p:spPr>
          <a:xfrm>
            <a:off x="1489537" y="1040904"/>
            <a:ext cx="6445911" cy="8640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1446212" y="1025889"/>
            <a:ext cx="10742613" cy="868218"/>
            <a:chOff x="1293812" y="1559289"/>
            <a:chExt cx="10744200" cy="868218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xmlns="" id="{2D20D7FD-37BF-4FAA-B883-F7B61B86CFD8}"/>
                </a:ext>
              </a:extLst>
            </p:cNvPr>
            <p:cNvSpPr/>
            <p:nvPr/>
          </p:nvSpPr>
          <p:spPr>
            <a:xfrm>
              <a:off x="1293812" y="1559289"/>
              <a:ext cx="10744200" cy="86409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xmlns="" id="{860C0D75-A806-4157-A477-706320C0CDBE}"/>
                </a:ext>
              </a:extLst>
            </p:cNvPr>
            <p:cNvCxnSpPr/>
            <p:nvPr/>
          </p:nvCxnSpPr>
          <p:spPr>
            <a:xfrm>
              <a:off x="1302328" y="1563411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xmlns="" id="{7EE296A9-2633-43AA-94E1-913F9394FB7F}"/>
                </a:ext>
              </a:extLst>
            </p:cNvPr>
            <p:cNvCxnSpPr/>
            <p:nvPr/>
          </p:nvCxnSpPr>
          <p:spPr>
            <a:xfrm>
              <a:off x="2022408" y="1563411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xmlns="" id="{F393F50D-8D19-4507-AEAC-059A3BED2079}"/>
                </a:ext>
              </a:extLst>
            </p:cNvPr>
            <p:cNvCxnSpPr/>
            <p:nvPr/>
          </p:nvCxnSpPr>
          <p:spPr>
            <a:xfrm>
              <a:off x="2742488" y="1563411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xmlns="" id="{596B18CC-DAB0-4487-96FE-93358E5FF140}"/>
                </a:ext>
              </a:extLst>
            </p:cNvPr>
            <p:cNvCxnSpPr/>
            <p:nvPr/>
          </p:nvCxnSpPr>
          <p:spPr>
            <a:xfrm>
              <a:off x="3462568" y="1563411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xmlns="" id="{5E5E8F7D-3507-42F2-AE23-1E2518A8C1F7}"/>
                </a:ext>
              </a:extLst>
            </p:cNvPr>
            <p:cNvCxnSpPr/>
            <p:nvPr/>
          </p:nvCxnSpPr>
          <p:spPr>
            <a:xfrm>
              <a:off x="4182648" y="1563411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4902728" y="1563411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xmlns="" id="{F7320674-548E-43FE-914F-2DFCF5E82E77}"/>
                </a:ext>
              </a:extLst>
            </p:cNvPr>
            <p:cNvCxnSpPr/>
            <p:nvPr/>
          </p:nvCxnSpPr>
          <p:spPr>
            <a:xfrm>
              <a:off x="8503128" y="1563411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4F06EC6D-EF97-4A75-B8C5-CF0A6F81346B}"/>
                </a:ext>
              </a:extLst>
            </p:cNvPr>
            <p:cNvCxnSpPr/>
            <p:nvPr/>
          </p:nvCxnSpPr>
          <p:spPr>
            <a:xfrm>
              <a:off x="9223208" y="1563411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xmlns="" id="{5170CD87-220D-47C3-9FA2-1E11C7FBE112}"/>
                </a:ext>
              </a:extLst>
            </p:cNvPr>
            <p:cNvCxnSpPr/>
            <p:nvPr/>
          </p:nvCxnSpPr>
          <p:spPr>
            <a:xfrm>
              <a:off x="9943288" y="1563411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xmlns="" id="{B0C8212E-DE9D-48ED-86C7-DF527D1E8CD0}"/>
                </a:ext>
              </a:extLst>
            </p:cNvPr>
            <p:cNvCxnSpPr/>
            <p:nvPr/>
          </p:nvCxnSpPr>
          <p:spPr>
            <a:xfrm>
              <a:off x="10663368" y="1563411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5622808" y="1563411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6342888" y="1563411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7062968" y="1563411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7783048" y="1563411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251477" y="1025889"/>
                <a:ext cx="1097375" cy="909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২</m:t>
                    </m:r>
                    <m:f>
                      <m:fPr>
                        <m:ctrlPr>
                          <a:rPr lang="pt-BR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৪</m:t>
                        </m:r>
                      </m:den>
                    </m:f>
                  </m:oMath>
                </a14:m>
                <a:r>
                  <a:rPr lang="en-US" sz="3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28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77" y="1025889"/>
                <a:ext cx="1097375" cy="90960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3884612" y="423712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১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4612" y="423712"/>
                <a:ext cx="681337" cy="70788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6761040" y="442185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1040" y="442185"/>
                <a:ext cx="681337" cy="7078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9605555" y="304800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৩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5555" y="304800"/>
                <a:ext cx="681337" cy="70788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0" name="Picture 5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8" r="26192"/>
          <a:stretch/>
        </p:blipFill>
        <p:spPr>
          <a:xfrm>
            <a:off x="1366314" y="1940289"/>
            <a:ext cx="5849054" cy="414216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082" y="1898229"/>
            <a:ext cx="917444" cy="4191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3379643" y="2220607"/>
                <a:ext cx="159428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৪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9643" y="2220607"/>
                <a:ext cx="1594282" cy="70788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7248763" y="2107779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১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8763" y="2107779"/>
                <a:ext cx="681337" cy="70788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TextBox 63">
            <a:extLst>
              <a:ext uri="{FF2B5EF4-FFF2-40B4-BE49-F238E27FC236}">
                <a16:creationId xmlns="" xmlns:a16="http://schemas.microsoft.com/office/drawing/2014/main" id="{DAAB7424-B524-4C2C-87A4-B9F229AD3939}"/>
              </a:ext>
            </a:extLst>
          </p:cNvPr>
          <p:cNvSpPr txBox="1"/>
          <p:nvPr/>
        </p:nvSpPr>
        <p:spPr>
          <a:xfrm>
            <a:off x="1582266" y="70637"/>
            <a:ext cx="6553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ভগ্নাংশটি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মিশ্র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DAAB7424-B524-4C2C-87A4-B9F229AD3939}"/>
              </a:ext>
            </a:extLst>
          </p:cNvPr>
          <p:cNvSpPr txBox="1"/>
          <p:nvPr/>
        </p:nvSpPr>
        <p:spPr>
          <a:xfrm>
            <a:off x="1413337" y="0"/>
            <a:ext cx="100912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এটাকে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অপ্রকৃত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রূপান্তর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953976" y="2743200"/>
                <a:ext cx="1220832" cy="909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২</m:t>
                    </m:r>
                    <m:f>
                      <m:fPr>
                        <m:ctrlPr>
                          <a:rPr lang="pt-BR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৪</m:t>
                        </m:r>
                      </m:den>
                    </m:f>
                  </m:oMath>
                </a14:m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976" y="2743200"/>
                <a:ext cx="1220832" cy="909608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1945551" y="2808252"/>
                <a:ext cx="1870810" cy="8427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২</m:t>
                        </m:r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×</m:t>
                        </m:r>
                        <m:r>
                          <a:rPr lang="en-US" sz="32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৪</m:t>
                        </m:r>
                        <m:r>
                          <m:rPr>
                            <m:nor/>
                          </m:rPr>
                          <a:rPr lang="en-US" sz="32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rPr>
                          <m:t> </m:t>
                        </m:r>
                        <m:r>
                          <a:rPr lang="en-US" sz="3200" b="0" i="1" dirty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3200" b="0" i="1" dirty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১</m:t>
                        </m:r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৪</m:t>
                        </m:r>
                      </m:den>
                    </m:f>
                  </m:oMath>
                </a14:m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5551" y="2808252"/>
                <a:ext cx="1870810" cy="842731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3791596" y="2774813"/>
                <a:ext cx="1410137" cy="909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৯</m:t>
                        </m:r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৪</m:t>
                        </m:r>
                      </m:den>
                    </m:f>
                  </m:oMath>
                </a14:m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1596" y="2774813"/>
                <a:ext cx="1410137" cy="909608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DAAB7424-B524-4C2C-87A4-B9F229AD3939}"/>
              </a:ext>
            </a:extLst>
          </p:cNvPr>
          <p:cNvSpPr txBox="1"/>
          <p:nvPr/>
        </p:nvSpPr>
        <p:spPr>
          <a:xfrm>
            <a:off x="1621631" y="3886200"/>
            <a:ext cx="9882981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মিশ্র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অপ্রকৃত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রূপান্তর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হরকে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পূর্ণসংখ‌্যা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গুণ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লবের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বসাই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ঠিক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রাখি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0" name="Picture 69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>
            <a:off x="150812" y="3602180"/>
            <a:ext cx="1371601" cy="31796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1002524" y="359066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০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524" y="359066"/>
                <a:ext cx="681337" cy="70788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906997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56" grpId="0"/>
      <p:bldP spid="57" grpId="0"/>
      <p:bldP spid="58" grpId="0"/>
      <p:bldP spid="59" grpId="0"/>
      <p:bldP spid="62" grpId="0"/>
      <p:bldP spid="63" grpId="0"/>
      <p:bldP spid="64" grpId="0"/>
      <p:bldP spid="64" grpId="1"/>
      <p:bldP spid="65" grpId="0"/>
      <p:bldP spid="65" grpId="1"/>
      <p:bldP spid="66" grpId="0"/>
      <p:bldP spid="67" grpId="0"/>
      <p:bldP spid="68" grpId="0"/>
      <p:bldP spid="69" grpId="0" animBg="1"/>
      <p:bldP spid="7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1999055" y="1524000"/>
                <a:ext cx="1220832" cy="8962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>
                        <a:latin typeface="Cambria Math" panose="02040503050406030204" pitchFamily="18" charset="0"/>
                      </a:rPr>
                      <m:t>১</m:t>
                    </m:r>
                    <m:f>
                      <m:fPr>
                        <m:ctrlPr>
                          <a:rPr lang="pt-BR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২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৩</m:t>
                        </m:r>
                      </m:den>
                    </m:f>
                  </m:oMath>
                </a14:m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9055" y="1524000"/>
                <a:ext cx="1220832" cy="896271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2990630" y="1589052"/>
                <a:ext cx="1870810" cy="909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1" i="0" smtClean="0">
                            <a:latin typeface="Cambria Math" panose="02040503050406030204" pitchFamily="18" charset="0"/>
                          </a:rPr>
                          <m:t>১</m:t>
                        </m:r>
                        <m:r>
                          <a:rPr lang="en-US" sz="3200" b="1" i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US" sz="3200" b="1" smtClean="0">
                            <a:latin typeface="NikoshBAN" panose="02000000000000000000" pitchFamily="2" charset="0"/>
                            <a:cs typeface="NikoshBAN" panose="02000000000000000000" pitchFamily="2" charset="0"/>
                          </a:rPr>
                          <m:t>৩</m:t>
                        </m:r>
                        <m:r>
                          <m:rPr>
                            <m:nor/>
                          </m:rPr>
                          <a:rPr lang="en-US" sz="3200" b="1" dirty="0">
                            <a:latin typeface="NikoshBAN" panose="02000000000000000000" pitchFamily="2" charset="0"/>
                            <a:cs typeface="NikoshBAN" panose="02000000000000000000" pitchFamily="2" charset="0"/>
                          </a:rPr>
                          <m:t> </m:t>
                        </m:r>
                        <m:r>
                          <a:rPr lang="en-US" sz="3200" b="1" i="0" dirty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3200" b="1" i="0" dirty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২</m:t>
                        </m:r>
                      </m:num>
                      <m:den>
                        <m:r>
                          <a:rPr lang="en-US" sz="3200" b="1" i="0" dirty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৩</m:t>
                        </m:r>
                      </m:den>
                    </m:f>
                  </m:oMath>
                </a14:m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630" y="1589052"/>
                <a:ext cx="1870810" cy="90960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4836675" y="1555613"/>
                <a:ext cx="1410137" cy="909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৫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৩</m:t>
                        </m:r>
                      </m:den>
                    </m:f>
                  </m:oMath>
                </a14:m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6675" y="1555613"/>
                <a:ext cx="1410137" cy="90960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AAB7424-B524-4C2C-87A4-B9F229AD3939}"/>
              </a:ext>
            </a:extLst>
          </p:cNvPr>
          <p:cNvSpPr txBox="1"/>
          <p:nvPr/>
        </p:nvSpPr>
        <p:spPr>
          <a:xfrm>
            <a:off x="1674812" y="381000"/>
            <a:ext cx="9220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মিশ্র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ভগ্নাংশকে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অপ্রকৃত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রূপান্তর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DAAB7424-B524-4C2C-87A4-B9F229AD3939}"/>
              </a:ext>
            </a:extLst>
          </p:cNvPr>
          <p:cNvSpPr txBox="1"/>
          <p:nvPr/>
        </p:nvSpPr>
        <p:spPr>
          <a:xfrm>
            <a:off x="803737" y="2437811"/>
            <a:ext cx="100912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রং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খালিঘর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পূরণ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78F6E3A3-D4D8-4363-91F8-81C47A3D3ABF}"/>
              </a:ext>
            </a:extLst>
          </p:cNvPr>
          <p:cNvSpPr/>
          <p:nvPr/>
        </p:nvSpPr>
        <p:spPr>
          <a:xfrm>
            <a:off x="676685" y="3715161"/>
            <a:ext cx="4708051" cy="8640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684212" y="3707904"/>
            <a:ext cx="10742613" cy="878610"/>
            <a:chOff x="684212" y="3707904"/>
            <a:chExt cx="10742613" cy="87861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2D20D7FD-37BF-4FAA-B883-F7B61B86CFD8}"/>
                </a:ext>
              </a:extLst>
            </p:cNvPr>
            <p:cNvSpPr/>
            <p:nvPr/>
          </p:nvSpPr>
          <p:spPr>
            <a:xfrm>
              <a:off x="684212" y="3722418"/>
              <a:ext cx="10742613" cy="86409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860C0D75-A806-4157-A477-706320C0CDBE}"/>
                </a:ext>
              </a:extLst>
            </p:cNvPr>
            <p:cNvCxnSpPr/>
            <p:nvPr/>
          </p:nvCxnSpPr>
          <p:spPr>
            <a:xfrm>
              <a:off x="684212" y="3707904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F393F50D-8D19-4507-AEAC-059A3BED2079}"/>
                </a:ext>
              </a:extLst>
            </p:cNvPr>
            <p:cNvCxnSpPr/>
            <p:nvPr/>
          </p:nvCxnSpPr>
          <p:spPr>
            <a:xfrm>
              <a:off x="1624317" y="3707904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596B18CC-DAB0-4487-96FE-93358E5FF140}"/>
                </a:ext>
              </a:extLst>
            </p:cNvPr>
            <p:cNvCxnSpPr/>
            <p:nvPr/>
          </p:nvCxnSpPr>
          <p:spPr>
            <a:xfrm>
              <a:off x="2564422" y="3707904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5E5E8F7D-3507-42F2-AE23-1E2518A8C1F7}"/>
                </a:ext>
              </a:extLst>
            </p:cNvPr>
            <p:cNvCxnSpPr/>
            <p:nvPr/>
          </p:nvCxnSpPr>
          <p:spPr>
            <a:xfrm>
              <a:off x="3504527" y="3707904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F7320674-548E-43FE-914F-2DFCF5E82E77}"/>
                </a:ext>
              </a:extLst>
            </p:cNvPr>
            <p:cNvCxnSpPr/>
            <p:nvPr/>
          </p:nvCxnSpPr>
          <p:spPr>
            <a:xfrm>
              <a:off x="7264947" y="3707904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4F06EC6D-EF97-4A75-B8C5-CF0A6F81346B}"/>
                </a:ext>
              </a:extLst>
            </p:cNvPr>
            <p:cNvCxnSpPr/>
            <p:nvPr/>
          </p:nvCxnSpPr>
          <p:spPr>
            <a:xfrm>
              <a:off x="8205052" y="3707904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5170CD87-220D-47C3-9FA2-1E11C7FBE112}"/>
                </a:ext>
              </a:extLst>
            </p:cNvPr>
            <p:cNvCxnSpPr/>
            <p:nvPr/>
          </p:nvCxnSpPr>
          <p:spPr>
            <a:xfrm>
              <a:off x="9145157" y="3707904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B0C8212E-DE9D-48ED-86C7-DF527D1E8CD0}"/>
                </a:ext>
              </a:extLst>
            </p:cNvPr>
            <p:cNvCxnSpPr/>
            <p:nvPr/>
          </p:nvCxnSpPr>
          <p:spPr>
            <a:xfrm>
              <a:off x="10085259" y="3707904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4444632" y="3707904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5384737" y="3707904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6324842" y="3707904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1293986" y="5005585"/>
                <a:ext cx="1220832" cy="8962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>
                        <a:latin typeface="Cambria Math" panose="02040503050406030204" pitchFamily="18" charset="0"/>
                      </a:rPr>
                      <m:t>১</m:t>
                    </m:r>
                    <m:f>
                      <m:fPr>
                        <m:ctrlPr>
                          <a:rPr lang="pt-BR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২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৩</m:t>
                        </m:r>
                      </m:den>
                    </m:f>
                  </m:oMath>
                </a14:m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3986" y="5005585"/>
                <a:ext cx="1220832" cy="89627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2325641" y="5161332"/>
                <a:ext cx="66498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5641" y="5161332"/>
                <a:ext cx="664989" cy="584775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>
          <a:xfrm>
            <a:off x="3426141" y="5486400"/>
            <a:ext cx="203698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3808412" y="4800600"/>
            <a:ext cx="1143000" cy="6096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808412" y="5638800"/>
            <a:ext cx="1143000" cy="6096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3109100" y="3159841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১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9100" y="3159841"/>
                <a:ext cx="681337" cy="707886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5985528" y="3178314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5528" y="3178314"/>
                <a:ext cx="681337" cy="70788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8830043" y="3040929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৩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0043" y="3040929"/>
                <a:ext cx="681337" cy="70788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227012" y="3095195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০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12" y="3095195"/>
                <a:ext cx="681337" cy="707886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3978044" y="4720120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৫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8044" y="4720120"/>
                <a:ext cx="681337" cy="707886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3943555" y="5565950"/>
                <a:ext cx="7158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৩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555" y="5565950"/>
                <a:ext cx="715826" cy="707886"/>
              </a:xfrm>
              <a:prstGeom prst="rect">
                <a:avLst/>
              </a:prstGeom>
              <a:blipFill rotWithShape="0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933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4" grpId="0"/>
      <p:bldP spid="15" grpId="0"/>
      <p:bldP spid="16" grpId="0"/>
      <p:bldP spid="17" grpId="0" animBg="1"/>
      <p:bldP spid="31" grpId="0"/>
      <p:bldP spid="32" grpId="0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bg2">
                <a:lumMod val="90000"/>
              </a:schemeClr>
            </a:gs>
            <a:gs pos="83000">
              <a:schemeClr val="bg2">
                <a:lumMod val="75000"/>
              </a:schemeClr>
            </a:gs>
            <a:gs pos="100000">
              <a:schemeClr val="tx1">
                <a:lumMod val="65000"/>
                <a:lumOff val="3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DAAB7424-B524-4C2C-87A4-B9F229AD3939}"/>
              </a:ext>
            </a:extLst>
          </p:cNvPr>
          <p:cNvSpPr txBox="1"/>
          <p:nvPr/>
        </p:nvSpPr>
        <p:spPr>
          <a:xfrm>
            <a:off x="2019231" y="304800"/>
            <a:ext cx="100912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রং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খালিঘর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পূরণ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78F6E3A3-D4D8-4363-91F8-81C47A3D3ABF}"/>
              </a:ext>
            </a:extLst>
          </p:cNvPr>
          <p:cNvSpPr/>
          <p:nvPr/>
        </p:nvSpPr>
        <p:spPr>
          <a:xfrm>
            <a:off x="710389" y="1803740"/>
            <a:ext cx="9816319" cy="86409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887054" y="3465793"/>
                <a:ext cx="1220832" cy="884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smtClean="0">
                        <a:latin typeface="Cambria Math" panose="02040503050406030204" pitchFamily="18" charset="0"/>
                      </a:rPr>
                      <m:t>৩</m:t>
                    </m:r>
                    <m:f>
                      <m:fPr>
                        <m:ctrlPr>
                          <a:rPr lang="pt-BR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৩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৫</m:t>
                        </m:r>
                      </m:den>
                    </m:f>
                  </m:oMath>
                </a14:m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054" y="3465793"/>
                <a:ext cx="1220832" cy="88498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2325641" y="3641612"/>
                <a:ext cx="66498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5641" y="3641612"/>
                <a:ext cx="664989" cy="58477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/>
          <p:cNvCxnSpPr/>
          <p:nvPr/>
        </p:nvCxnSpPr>
        <p:spPr>
          <a:xfrm>
            <a:off x="3426141" y="3966680"/>
            <a:ext cx="203698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3808412" y="3280880"/>
            <a:ext cx="1143000" cy="6096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808412" y="4119080"/>
            <a:ext cx="1143000" cy="6096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2920852" y="1082004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১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0852" y="1082004"/>
                <a:ext cx="681337" cy="70788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5694732" y="1201577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4732" y="1201577"/>
                <a:ext cx="681337" cy="7078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8572449" y="1168019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৩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2449" y="1168019"/>
                <a:ext cx="681337" cy="70788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203776" y="1201577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০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776" y="1201577"/>
                <a:ext cx="681337" cy="707886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3978044" y="3200400"/>
                <a:ext cx="973368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১৮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8044" y="3200400"/>
                <a:ext cx="973368" cy="70788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3943555" y="4046230"/>
                <a:ext cx="71582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৫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555" y="4046230"/>
                <a:ext cx="715826" cy="70788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676685" y="1797315"/>
            <a:ext cx="10981913" cy="899718"/>
            <a:chOff x="676685" y="1828800"/>
            <a:chExt cx="10981913" cy="899718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2D20D7FD-37BF-4FAA-B883-F7B61B86CFD8}"/>
                </a:ext>
              </a:extLst>
            </p:cNvPr>
            <p:cNvSpPr/>
            <p:nvPr/>
          </p:nvSpPr>
          <p:spPr>
            <a:xfrm>
              <a:off x="676685" y="1857997"/>
              <a:ext cx="10981913" cy="86409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860C0D75-A806-4157-A477-706320C0CDBE}"/>
                </a:ext>
              </a:extLst>
            </p:cNvPr>
            <p:cNvCxnSpPr/>
            <p:nvPr/>
          </p:nvCxnSpPr>
          <p:spPr>
            <a:xfrm>
              <a:off x="676685" y="1828800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F393F50D-8D19-4507-AEAC-059A3BED2079}"/>
                </a:ext>
              </a:extLst>
            </p:cNvPr>
            <p:cNvCxnSpPr/>
            <p:nvPr/>
          </p:nvCxnSpPr>
          <p:spPr>
            <a:xfrm>
              <a:off x="1225781" y="1828800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596B18CC-DAB0-4487-96FE-93358E5FF140}"/>
                </a:ext>
              </a:extLst>
            </p:cNvPr>
            <p:cNvCxnSpPr/>
            <p:nvPr/>
          </p:nvCxnSpPr>
          <p:spPr>
            <a:xfrm>
              <a:off x="1774877" y="1828800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5E5E8F7D-3507-42F2-AE23-1E2518A8C1F7}"/>
                </a:ext>
              </a:extLst>
            </p:cNvPr>
            <p:cNvCxnSpPr/>
            <p:nvPr/>
          </p:nvCxnSpPr>
          <p:spPr>
            <a:xfrm>
              <a:off x="3422165" y="1828800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F7320674-548E-43FE-914F-2DFCF5E82E77}"/>
                </a:ext>
              </a:extLst>
            </p:cNvPr>
            <p:cNvCxnSpPr/>
            <p:nvPr/>
          </p:nvCxnSpPr>
          <p:spPr>
            <a:xfrm>
              <a:off x="6716741" y="1828800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4F06EC6D-EF97-4A75-B8C5-CF0A6F81346B}"/>
                </a:ext>
              </a:extLst>
            </p:cNvPr>
            <p:cNvCxnSpPr/>
            <p:nvPr/>
          </p:nvCxnSpPr>
          <p:spPr>
            <a:xfrm>
              <a:off x="8364029" y="1828800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5170CD87-220D-47C3-9FA2-1E11C7FBE112}"/>
                </a:ext>
              </a:extLst>
            </p:cNvPr>
            <p:cNvCxnSpPr/>
            <p:nvPr/>
          </p:nvCxnSpPr>
          <p:spPr>
            <a:xfrm>
              <a:off x="8913125" y="1828800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B0C8212E-DE9D-48ED-86C7-DF527D1E8CD0}"/>
                </a:ext>
              </a:extLst>
            </p:cNvPr>
            <p:cNvCxnSpPr/>
            <p:nvPr/>
          </p:nvCxnSpPr>
          <p:spPr>
            <a:xfrm>
              <a:off x="9462221" y="1828800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3971261" y="1828800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5618549" y="1828800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6167645" y="1828800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596B18CC-DAB0-4487-96FE-93358E5FF140}"/>
                </a:ext>
              </a:extLst>
            </p:cNvPr>
            <p:cNvCxnSpPr/>
            <p:nvPr/>
          </p:nvCxnSpPr>
          <p:spPr>
            <a:xfrm>
              <a:off x="2323973" y="1864422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596B18CC-DAB0-4487-96FE-93358E5FF140}"/>
                </a:ext>
              </a:extLst>
            </p:cNvPr>
            <p:cNvCxnSpPr/>
            <p:nvPr/>
          </p:nvCxnSpPr>
          <p:spPr>
            <a:xfrm>
              <a:off x="2873069" y="1864422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4520357" y="1864422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5069453" y="1864422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xmlns="" id="{F7320674-548E-43FE-914F-2DFCF5E82E77}"/>
                </a:ext>
              </a:extLst>
            </p:cNvPr>
            <p:cNvCxnSpPr/>
            <p:nvPr/>
          </p:nvCxnSpPr>
          <p:spPr>
            <a:xfrm>
              <a:off x="7265837" y="1864422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F7320674-548E-43FE-914F-2DFCF5E82E77}"/>
                </a:ext>
              </a:extLst>
            </p:cNvPr>
            <p:cNvCxnSpPr/>
            <p:nvPr/>
          </p:nvCxnSpPr>
          <p:spPr>
            <a:xfrm>
              <a:off x="7814933" y="1864422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B0C8212E-DE9D-48ED-86C7-DF527D1E8CD0}"/>
                </a:ext>
              </a:extLst>
            </p:cNvPr>
            <p:cNvCxnSpPr/>
            <p:nvPr/>
          </p:nvCxnSpPr>
          <p:spPr>
            <a:xfrm>
              <a:off x="10011317" y="1864422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xmlns="" id="{B0C8212E-DE9D-48ED-86C7-DF527D1E8CD0}"/>
                </a:ext>
              </a:extLst>
            </p:cNvPr>
            <p:cNvCxnSpPr/>
            <p:nvPr/>
          </p:nvCxnSpPr>
          <p:spPr>
            <a:xfrm>
              <a:off x="10560413" y="1864422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xmlns="" id="{B0C8212E-DE9D-48ED-86C7-DF527D1E8CD0}"/>
                </a:ext>
              </a:extLst>
            </p:cNvPr>
            <p:cNvCxnSpPr/>
            <p:nvPr/>
          </p:nvCxnSpPr>
          <p:spPr>
            <a:xfrm>
              <a:off x="11109509" y="1864422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xmlns="" id="{5170CD87-220D-47C3-9FA2-1E11C7FBE112}"/>
                </a:ext>
              </a:extLst>
            </p:cNvPr>
            <p:cNvCxnSpPr/>
            <p:nvPr/>
          </p:nvCxnSpPr>
          <p:spPr>
            <a:xfrm>
              <a:off x="11658598" y="1864422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11130815" y="1232574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৪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0815" y="1232574"/>
                <a:ext cx="681337" cy="707886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3815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DAAB7424-B524-4C2C-87A4-B9F229AD3939}"/>
              </a:ext>
            </a:extLst>
          </p:cNvPr>
          <p:cNvSpPr txBox="1"/>
          <p:nvPr/>
        </p:nvSpPr>
        <p:spPr>
          <a:xfrm>
            <a:off x="614248" y="1828629"/>
            <a:ext cx="1120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জোড়ায়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মিশ্র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ভগ্নাংশগুলোকে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অপ্রকৃত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রূপান্তর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1496128" y="2461682"/>
                <a:ext cx="2133600" cy="818557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১।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৩</m:t>
                    </m:r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২</m:t>
                        </m:r>
                      </m:den>
                    </m:f>
                  </m:oMath>
                </a14:m>
                <a:r>
                  <a:rPr lang="en-US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6128" y="2461682"/>
                <a:ext cx="2133600" cy="818557"/>
              </a:xfrm>
              <a:prstGeom prst="rect">
                <a:avLst/>
              </a:prstGeom>
              <a:blipFill rotWithShape="0">
                <a:blip r:embed="rId2"/>
                <a:stretch>
                  <a:fillRect l="-11396" t="-12593" b="-3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1496128" y="3432503"/>
                <a:ext cx="2133600" cy="807337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২।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২</m:t>
                    </m:r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৫</m:t>
                        </m:r>
                      </m:num>
                      <m:den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৬</m:t>
                        </m:r>
                      </m:den>
                    </m:f>
                  </m:oMath>
                </a14:m>
                <a:r>
                  <a:rPr lang="en-US" sz="2800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6128" y="3432503"/>
                <a:ext cx="2133600" cy="807337"/>
              </a:xfrm>
              <a:prstGeom prst="rect">
                <a:avLst/>
              </a:prstGeom>
              <a:blipFill rotWithShape="0">
                <a:blip r:embed="rId3"/>
                <a:stretch>
                  <a:fillRect l="-11396" t="-11940" b="-32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1496128" y="4392104"/>
                <a:ext cx="2133600" cy="807337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৩।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৪</m:t>
                    </m:r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৪</m:t>
                        </m:r>
                      </m:num>
                      <m:den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৯</m:t>
                        </m:r>
                      </m:den>
                    </m:f>
                  </m:oMath>
                </a14:m>
                <a:r>
                  <a:rPr lang="en-US" sz="2800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6128" y="4392104"/>
                <a:ext cx="2133600" cy="807337"/>
              </a:xfrm>
              <a:prstGeom prst="rect">
                <a:avLst/>
              </a:prstGeom>
              <a:blipFill rotWithShape="0">
                <a:blip r:embed="rId4"/>
                <a:stretch>
                  <a:fillRect l="-11396" t="-11940" b="-32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1496128" y="5329267"/>
                <a:ext cx="2133600" cy="807337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৪।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৩</m:t>
                    </m:r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৫</m:t>
                        </m:r>
                      </m:num>
                      <m:den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৮</m:t>
                        </m:r>
                      </m:den>
                    </m:f>
                  </m:oMath>
                </a14:m>
                <a:r>
                  <a:rPr lang="en-US" sz="2800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6128" y="5329267"/>
                <a:ext cx="2133600" cy="807337"/>
              </a:xfrm>
              <a:prstGeom prst="rect">
                <a:avLst/>
              </a:prstGeom>
              <a:blipFill rotWithShape="0">
                <a:blip r:embed="rId5"/>
                <a:stretch>
                  <a:fillRect l="-11396" t="-11940" b="-32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1496129" y="6864236"/>
                <a:ext cx="2133600" cy="807337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৫।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২</m:t>
                    </m:r>
                    <m:f>
                      <m:fPr>
                        <m:ctrlPr>
                          <a:rPr lang="pt-BR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৭</m:t>
                        </m:r>
                      </m:num>
                      <m:den>
                        <m:r>
                          <a:rPr lang="en-US" sz="2800" b="0" i="0" smtClean="0">
                            <a:latin typeface="Cambria Math" panose="02040503050406030204" pitchFamily="18" charset="0"/>
                          </a:rPr>
                          <m:t>১০</m:t>
                        </m:r>
                      </m:den>
                    </m:f>
                  </m:oMath>
                </a14:m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6129" y="6864236"/>
                <a:ext cx="2133600" cy="807337"/>
              </a:xfrm>
              <a:prstGeom prst="rect">
                <a:avLst/>
              </a:prstGeom>
              <a:blipFill rotWithShape="0">
                <a:blip r:embed="rId6"/>
                <a:stretch>
                  <a:fillRect l="-11396" t="-12030" b="-33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2168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78F6E3A3-D4D8-4363-91F8-81C47A3D3ABF}"/>
              </a:ext>
            </a:extLst>
          </p:cNvPr>
          <p:cNvSpPr/>
          <p:nvPr/>
        </p:nvSpPr>
        <p:spPr>
          <a:xfrm>
            <a:off x="1344256" y="1826171"/>
            <a:ext cx="6445911" cy="8640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301889" y="1832760"/>
            <a:ext cx="10742613" cy="868218"/>
            <a:chOff x="1293812" y="1559289"/>
            <a:chExt cx="10744200" cy="86821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2D20D7FD-37BF-4FAA-B883-F7B61B86CFD8}"/>
                </a:ext>
              </a:extLst>
            </p:cNvPr>
            <p:cNvSpPr/>
            <p:nvPr/>
          </p:nvSpPr>
          <p:spPr>
            <a:xfrm>
              <a:off x="1293812" y="1559289"/>
              <a:ext cx="10744200" cy="86409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xmlns="" id="{860C0D75-A806-4157-A477-706320C0CDBE}"/>
                </a:ext>
              </a:extLst>
            </p:cNvPr>
            <p:cNvCxnSpPr/>
            <p:nvPr/>
          </p:nvCxnSpPr>
          <p:spPr>
            <a:xfrm>
              <a:off x="1302328" y="1563411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7EE296A9-2633-43AA-94E1-913F9394FB7F}"/>
                </a:ext>
              </a:extLst>
            </p:cNvPr>
            <p:cNvCxnSpPr/>
            <p:nvPr/>
          </p:nvCxnSpPr>
          <p:spPr>
            <a:xfrm>
              <a:off x="2022408" y="1563411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F393F50D-8D19-4507-AEAC-059A3BED2079}"/>
                </a:ext>
              </a:extLst>
            </p:cNvPr>
            <p:cNvCxnSpPr/>
            <p:nvPr/>
          </p:nvCxnSpPr>
          <p:spPr>
            <a:xfrm>
              <a:off x="2742488" y="1563411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596B18CC-DAB0-4487-96FE-93358E5FF140}"/>
                </a:ext>
              </a:extLst>
            </p:cNvPr>
            <p:cNvCxnSpPr/>
            <p:nvPr/>
          </p:nvCxnSpPr>
          <p:spPr>
            <a:xfrm>
              <a:off x="3462568" y="1563411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5E5E8F7D-3507-42F2-AE23-1E2518A8C1F7}"/>
                </a:ext>
              </a:extLst>
            </p:cNvPr>
            <p:cNvCxnSpPr/>
            <p:nvPr/>
          </p:nvCxnSpPr>
          <p:spPr>
            <a:xfrm>
              <a:off x="4182648" y="1563411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4902728" y="1563411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F7320674-548E-43FE-914F-2DFCF5E82E77}"/>
                </a:ext>
              </a:extLst>
            </p:cNvPr>
            <p:cNvCxnSpPr/>
            <p:nvPr/>
          </p:nvCxnSpPr>
          <p:spPr>
            <a:xfrm>
              <a:off x="8503128" y="1563411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4F06EC6D-EF97-4A75-B8C5-CF0A6F81346B}"/>
                </a:ext>
              </a:extLst>
            </p:cNvPr>
            <p:cNvCxnSpPr/>
            <p:nvPr/>
          </p:nvCxnSpPr>
          <p:spPr>
            <a:xfrm>
              <a:off x="9223208" y="1563411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5170CD87-220D-47C3-9FA2-1E11C7FBE112}"/>
                </a:ext>
              </a:extLst>
            </p:cNvPr>
            <p:cNvCxnSpPr/>
            <p:nvPr/>
          </p:nvCxnSpPr>
          <p:spPr>
            <a:xfrm>
              <a:off x="9943288" y="1563411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B0C8212E-DE9D-48ED-86C7-DF527D1E8CD0}"/>
                </a:ext>
              </a:extLst>
            </p:cNvPr>
            <p:cNvCxnSpPr/>
            <p:nvPr/>
          </p:nvCxnSpPr>
          <p:spPr>
            <a:xfrm>
              <a:off x="10663368" y="1563411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5622808" y="1563411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6342888" y="1563411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7062968" y="1563411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7783048" y="1563411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-1588" y="1999144"/>
                <a:ext cx="1097375" cy="909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৯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৪</m:t>
                        </m:r>
                      </m:den>
                    </m:f>
                  </m:oMath>
                </a14:m>
                <a:r>
                  <a:rPr lang="en-US" sz="3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28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88" y="1999144"/>
                <a:ext cx="1097375" cy="90960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3664040" y="1082511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১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4040" y="1082511"/>
                <a:ext cx="681337" cy="70788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6467523" y="1218533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7523" y="1218533"/>
                <a:ext cx="681337" cy="70788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9464720" y="1116630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৩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4720" y="1116630"/>
                <a:ext cx="681337" cy="7078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8" r="26192"/>
          <a:stretch/>
        </p:blipFill>
        <p:spPr>
          <a:xfrm>
            <a:off x="1221991" y="2592364"/>
            <a:ext cx="3028559" cy="41421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759" y="2705100"/>
            <a:ext cx="917444" cy="4191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DAAB7424-B524-4C2C-87A4-B9F229AD3939}"/>
              </a:ext>
            </a:extLst>
          </p:cNvPr>
          <p:cNvSpPr txBox="1"/>
          <p:nvPr/>
        </p:nvSpPr>
        <p:spPr>
          <a:xfrm>
            <a:off x="657879" y="714555"/>
            <a:ext cx="109072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এবার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অপ্রকৃত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ভগ্নাংশকে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কীভাবে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মিশ্র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ভগ্নাশে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রূপান্তর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3126404" y="2831983"/>
                <a:ext cx="1776244" cy="909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=</a:t>
                </a:r>
                <a:r>
                  <a:rPr lang="pt-BR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২</m:t>
                    </m:r>
                    <m:f>
                      <m:fPr>
                        <m:ctrlPr>
                          <a:rPr lang="pt-BR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৪</m:t>
                        </m:r>
                      </m:den>
                    </m:f>
                  </m:oMath>
                </a14:m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404" y="2831983"/>
                <a:ext cx="1776244" cy="909608"/>
              </a:xfrm>
              <a:prstGeom prst="rect">
                <a:avLst/>
              </a:prstGeom>
              <a:blipFill rotWithShape="0">
                <a:blip r:embed="rId7"/>
                <a:stretch>
                  <a:fillRect l="-3436" b="-114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="" xmlns:a16="http://schemas.microsoft.com/office/drawing/2014/main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1608094" y="4381561"/>
                <a:ext cx="7003020" cy="1095621"/>
              </a:xfrm>
              <a:prstGeom prst="rect">
                <a:avLst/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তাহলে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দেখ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- ৯÷৪ =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ভাগফল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২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এবং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ভাগশেষ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১</a:t>
                </a:r>
              </a:p>
              <a:p>
                <a:pPr algn="just"/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মিশ্র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ভগ্নাংশ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হলো</a:t>
                </a:r>
                <a:r>
                  <a:rPr lang="en-US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- 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 panose="02040503050406030204" pitchFamily="18" charset="0"/>
                      </a:rPr>
                      <m:t>২</m:t>
                    </m:r>
                    <m:f>
                      <m:fPr>
                        <m:ctrlPr>
                          <a:rPr lang="pt-BR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৪</m:t>
                        </m:r>
                      </m:den>
                    </m:f>
                  </m:oMath>
                </a14:m>
                <a:endParaRPr lang="en-US" sz="20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="" xmlns:a16="http://schemas.microsoft.com/office/drawing/2014/main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8094" y="4381561"/>
                <a:ext cx="7003020" cy="1095621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>
            <a:off x="150812" y="3602180"/>
            <a:ext cx="1371601" cy="31796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928345" y="1162235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০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345" y="1162235"/>
                <a:ext cx="681337" cy="707886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8" r="26192"/>
          <a:stretch/>
        </p:blipFill>
        <p:spPr>
          <a:xfrm>
            <a:off x="4140730" y="2592364"/>
            <a:ext cx="3028559" cy="414216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6" t="9119" r="15030" b="9118"/>
          <a:stretch/>
        </p:blipFill>
        <p:spPr>
          <a:xfrm>
            <a:off x="10893630" y="2982686"/>
            <a:ext cx="1144382" cy="2537543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DAAB7424-B524-4C2C-87A4-B9F229AD3939}"/>
              </a:ext>
            </a:extLst>
          </p:cNvPr>
          <p:cNvSpPr txBox="1"/>
          <p:nvPr/>
        </p:nvSpPr>
        <p:spPr>
          <a:xfrm>
            <a:off x="4075043" y="3649703"/>
            <a:ext cx="67056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লবের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দিকে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লক্ষ‌্য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৪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১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মিলে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৯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5804109" y="3117857"/>
                <a:ext cx="580607" cy="6222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২</m:t>
                      </m:r>
                      <m:f>
                        <m:fPr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১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৪</m:t>
                          </m:r>
                        </m:den>
                      </m:f>
                    </m:oMath>
                  </m:oMathPara>
                </a14:m>
                <a:endParaRPr lang="en-US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4109" y="3117857"/>
                <a:ext cx="580607" cy="622286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19290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4" grpId="0"/>
      <p:bldP spid="25" grpId="0"/>
      <p:bldP spid="26" grpId="0"/>
      <p:bldP spid="27" grpId="0"/>
      <p:bldP spid="30" grpId="0"/>
      <p:bldP spid="30" grpId="1"/>
      <p:bldP spid="31" grpId="0"/>
      <p:bldP spid="32" grpId="0" animBg="1"/>
      <p:bldP spid="34" grpId="0"/>
      <p:bldP spid="3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6" t="9119" r="15030" b="9118"/>
          <a:stretch/>
        </p:blipFill>
        <p:spPr>
          <a:xfrm>
            <a:off x="9447212" y="329624"/>
            <a:ext cx="2081047" cy="461449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AAB7424-B524-4C2C-87A4-B9F229AD3939}"/>
              </a:ext>
            </a:extLst>
          </p:cNvPr>
          <p:cNvSpPr txBox="1"/>
          <p:nvPr/>
        </p:nvSpPr>
        <p:spPr>
          <a:xfrm>
            <a:off x="2597457" y="1615062"/>
            <a:ext cx="67056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অপ্রকৃত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ভগ্নাংশকে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মিশ্র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রূপান্তর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AAB7424-B524-4C2C-87A4-B9F229AD3939}"/>
              </a:ext>
            </a:extLst>
          </p:cNvPr>
          <p:cNvSpPr txBox="1"/>
          <p:nvPr/>
        </p:nvSpPr>
        <p:spPr>
          <a:xfrm>
            <a:off x="2025965" y="3149025"/>
            <a:ext cx="5363847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লবকে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>
            <a:off x="61706" y="2209800"/>
            <a:ext cx="1765505" cy="40927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DAAB7424-B524-4C2C-87A4-B9F229AD3939}"/>
              </a:ext>
            </a:extLst>
          </p:cNvPr>
          <p:cNvSpPr txBox="1"/>
          <p:nvPr/>
        </p:nvSpPr>
        <p:spPr>
          <a:xfrm>
            <a:off x="2597457" y="1366116"/>
            <a:ext cx="6705600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ভাগফলকে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পূর্ণসংখ‌্যা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অংশে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ভাগশেষকে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হিসেবে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DAAB7424-B524-4C2C-87A4-B9F229AD3939}"/>
              </a:ext>
            </a:extLst>
          </p:cNvPr>
          <p:cNvSpPr txBox="1"/>
          <p:nvPr/>
        </p:nvSpPr>
        <p:spPr>
          <a:xfrm>
            <a:off x="2006771" y="3149024"/>
            <a:ext cx="5363847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590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DAAB7424-B524-4C2C-87A4-B9F229AD3939}"/>
              </a:ext>
            </a:extLst>
          </p:cNvPr>
          <p:cNvSpPr txBox="1"/>
          <p:nvPr/>
        </p:nvSpPr>
        <p:spPr>
          <a:xfrm>
            <a:off x="1110124" y="914400"/>
            <a:ext cx="100912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রং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খালিঘর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পূরণ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8F6E3A3-D4D8-4363-91F8-81C47A3D3ABF}"/>
              </a:ext>
            </a:extLst>
          </p:cNvPr>
          <p:cNvSpPr/>
          <p:nvPr/>
        </p:nvSpPr>
        <p:spPr>
          <a:xfrm>
            <a:off x="1364072" y="2191750"/>
            <a:ext cx="6588261" cy="86409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371599" y="2184493"/>
            <a:ext cx="10742613" cy="878610"/>
            <a:chOff x="684212" y="3707904"/>
            <a:chExt cx="10742613" cy="87861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2D20D7FD-37BF-4FAA-B883-F7B61B86CFD8}"/>
                </a:ext>
              </a:extLst>
            </p:cNvPr>
            <p:cNvSpPr/>
            <p:nvPr/>
          </p:nvSpPr>
          <p:spPr>
            <a:xfrm>
              <a:off x="684212" y="3722418"/>
              <a:ext cx="10742613" cy="86409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860C0D75-A806-4157-A477-706320C0CDBE}"/>
                </a:ext>
              </a:extLst>
            </p:cNvPr>
            <p:cNvCxnSpPr/>
            <p:nvPr/>
          </p:nvCxnSpPr>
          <p:spPr>
            <a:xfrm>
              <a:off x="684212" y="3707904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F393F50D-8D19-4507-AEAC-059A3BED2079}"/>
                </a:ext>
              </a:extLst>
            </p:cNvPr>
            <p:cNvCxnSpPr/>
            <p:nvPr/>
          </p:nvCxnSpPr>
          <p:spPr>
            <a:xfrm>
              <a:off x="1624317" y="3707904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596B18CC-DAB0-4487-96FE-93358E5FF140}"/>
                </a:ext>
              </a:extLst>
            </p:cNvPr>
            <p:cNvCxnSpPr/>
            <p:nvPr/>
          </p:nvCxnSpPr>
          <p:spPr>
            <a:xfrm>
              <a:off x="2564422" y="3707904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5E5E8F7D-3507-42F2-AE23-1E2518A8C1F7}"/>
                </a:ext>
              </a:extLst>
            </p:cNvPr>
            <p:cNvCxnSpPr/>
            <p:nvPr/>
          </p:nvCxnSpPr>
          <p:spPr>
            <a:xfrm>
              <a:off x="3504527" y="3707904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F7320674-548E-43FE-914F-2DFCF5E82E77}"/>
                </a:ext>
              </a:extLst>
            </p:cNvPr>
            <p:cNvCxnSpPr/>
            <p:nvPr/>
          </p:nvCxnSpPr>
          <p:spPr>
            <a:xfrm>
              <a:off x="7264947" y="3707904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4F06EC6D-EF97-4A75-B8C5-CF0A6F81346B}"/>
                </a:ext>
              </a:extLst>
            </p:cNvPr>
            <p:cNvCxnSpPr/>
            <p:nvPr/>
          </p:nvCxnSpPr>
          <p:spPr>
            <a:xfrm>
              <a:off x="8205052" y="3707904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5170CD87-220D-47C3-9FA2-1E11C7FBE112}"/>
                </a:ext>
              </a:extLst>
            </p:cNvPr>
            <p:cNvCxnSpPr/>
            <p:nvPr/>
          </p:nvCxnSpPr>
          <p:spPr>
            <a:xfrm>
              <a:off x="9145157" y="3707904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B0C8212E-DE9D-48ED-86C7-DF527D1E8CD0}"/>
                </a:ext>
              </a:extLst>
            </p:cNvPr>
            <p:cNvCxnSpPr/>
            <p:nvPr/>
          </p:nvCxnSpPr>
          <p:spPr>
            <a:xfrm>
              <a:off x="10085259" y="3707904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4444632" y="3707904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5384737" y="3707904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6324842" y="3707904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3437370" y="3686112"/>
                <a:ext cx="122083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>
                        <a:latin typeface="Cambria Math" panose="02040503050406030204" pitchFamily="18" charset="0"/>
                      </a:rPr>
                      <m:t>২</m:t>
                    </m:r>
                  </m:oMath>
                </a14:m>
                <a:endParaRPr lang="en-US" sz="48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7370" y="3686112"/>
                <a:ext cx="1220832" cy="83099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3796487" y="1636430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১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6487" y="1636430"/>
                <a:ext cx="681337" cy="70788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6672915" y="1654903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2915" y="1654903"/>
                <a:ext cx="681337" cy="7078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9136430" y="1517518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৩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6430" y="1517518"/>
                <a:ext cx="681337" cy="70788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918349" y="1572967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০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349" y="1572967"/>
                <a:ext cx="681337" cy="707886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303212" y="1999329"/>
                <a:ext cx="1220832" cy="8962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৭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৩</m:t>
                        </m:r>
                      </m:den>
                    </m:f>
                  </m:oMath>
                </a14:m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212" y="1999329"/>
                <a:ext cx="1220832" cy="896271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9" name="Picture 3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8" r="26192"/>
          <a:stretch/>
        </p:blipFill>
        <p:spPr>
          <a:xfrm>
            <a:off x="1364071" y="3049564"/>
            <a:ext cx="2886479" cy="37943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2759" y="3162300"/>
            <a:ext cx="917444" cy="419100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8" r="26192"/>
          <a:stretch/>
        </p:blipFill>
        <p:spPr>
          <a:xfrm>
            <a:off x="4206692" y="3049564"/>
            <a:ext cx="2856067" cy="3794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3984600" y="3371850"/>
                <a:ext cx="1220832" cy="11977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৩</m:t>
                        </m:r>
                      </m:den>
                    </m:f>
                  </m:oMath>
                </a14:m>
                <a:endParaRPr lang="en-US" sz="4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4600" y="3371850"/>
                <a:ext cx="1220832" cy="1197700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3469429" y="3735364"/>
                <a:ext cx="122083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8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800">
                        <a:latin typeface="Cambria Math" panose="02040503050406030204" pitchFamily="18" charset="0"/>
                      </a:rPr>
                      <m:t>২</m:t>
                    </m:r>
                  </m:oMath>
                </a14:m>
                <a:endParaRPr lang="en-US" sz="48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9429" y="3735364"/>
                <a:ext cx="1220832" cy="830997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8" r="26192"/>
          <a:stretch/>
        </p:blipFill>
        <p:spPr>
          <a:xfrm>
            <a:off x="1396130" y="3098816"/>
            <a:ext cx="2886479" cy="379436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4818" y="3211552"/>
            <a:ext cx="917444" cy="419100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8" r="26192"/>
          <a:stretch/>
        </p:blipFill>
        <p:spPr>
          <a:xfrm>
            <a:off x="4238751" y="3098816"/>
            <a:ext cx="2856067" cy="379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268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 animBg="1"/>
      <p:bldP spid="33" grpId="0"/>
      <p:bldP spid="34" grpId="0"/>
      <p:bldP spid="35" grpId="0"/>
      <p:bldP spid="36" grpId="0"/>
      <p:bldP spid="37" grpId="0"/>
      <p:bldP spid="38" grpId="0"/>
      <p:bldP spid="42" grpId="0"/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DAAB7424-B524-4C2C-87A4-B9F229AD3939}"/>
              </a:ext>
            </a:extLst>
          </p:cNvPr>
          <p:cNvSpPr txBox="1"/>
          <p:nvPr/>
        </p:nvSpPr>
        <p:spPr>
          <a:xfrm>
            <a:off x="2019231" y="304800"/>
            <a:ext cx="100912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রং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খালিঘর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পূরণ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8F6E3A3-D4D8-4363-91F8-81C47A3D3ABF}"/>
              </a:ext>
            </a:extLst>
          </p:cNvPr>
          <p:cNvSpPr/>
          <p:nvPr/>
        </p:nvSpPr>
        <p:spPr>
          <a:xfrm>
            <a:off x="1241050" y="1803740"/>
            <a:ext cx="8751832" cy="864096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3451512" y="1082004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১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1512" y="1082004"/>
                <a:ext cx="681337" cy="70788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6225392" y="1201577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২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5392" y="1201577"/>
                <a:ext cx="681337" cy="70788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9103109" y="1168019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৩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3109" y="1168019"/>
                <a:ext cx="681337" cy="70788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734436" y="1201577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০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436" y="1201577"/>
                <a:ext cx="681337" cy="70788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2" name="Group 21"/>
          <p:cNvGrpSpPr/>
          <p:nvPr/>
        </p:nvGrpSpPr>
        <p:grpSpPr>
          <a:xfrm>
            <a:off x="1207345" y="1797315"/>
            <a:ext cx="10981913" cy="899718"/>
            <a:chOff x="676685" y="1828800"/>
            <a:chExt cx="10981913" cy="899718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2D20D7FD-37BF-4FAA-B883-F7B61B86CFD8}"/>
                </a:ext>
              </a:extLst>
            </p:cNvPr>
            <p:cNvSpPr/>
            <p:nvPr/>
          </p:nvSpPr>
          <p:spPr>
            <a:xfrm>
              <a:off x="676685" y="1857997"/>
              <a:ext cx="10981913" cy="86409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860C0D75-A806-4157-A477-706320C0CDBE}"/>
                </a:ext>
              </a:extLst>
            </p:cNvPr>
            <p:cNvCxnSpPr/>
            <p:nvPr/>
          </p:nvCxnSpPr>
          <p:spPr>
            <a:xfrm>
              <a:off x="676685" y="1828800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xmlns="" id="{F393F50D-8D19-4507-AEAC-059A3BED2079}"/>
                </a:ext>
              </a:extLst>
            </p:cNvPr>
            <p:cNvCxnSpPr/>
            <p:nvPr/>
          </p:nvCxnSpPr>
          <p:spPr>
            <a:xfrm>
              <a:off x="1225781" y="1828800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596B18CC-DAB0-4487-96FE-93358E5FF140}"/>
                </a:ext>
              </a:extLst>
            </p:cNvPr>
            <p:cNvCxnSpPr/>
            <p:nvPr/>
          </p:nvCxnSpPr>
          <p:spPr>
            <a:xfrm>
              <a:off x="1774877" y="1828800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5E5E8F7D-3507-42F2-AE23-1E2518A8C1F7}"/>
                </a:ext>
              </a:extLst>
            </p:cNvPr>
            <p:cNvCxnSpPr/>
            <p:nvPr/>
          </p:nvCxnSpPr>
          <p:spPr>
            <a:xfrm>
              <a:off x="3422165" y="1828800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F7320674-548E-43FE-914F-2DFCF5E82E77}"/>
                </a:ext>
              </a:extLst>
            </p:cNvPr>
            <p:cNvCxnSpPr/>
            <p:nvPr/>
          </p:nvCxnSpPr>
          <p:spPr>
            <a:xfrm>
              <a:off x="6716741" y="1828800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4F06EC6D-EF97-4A75-B8C5-CF0A6F81346B}"/>
                </a:ext>
              </a:extLst>
            </p:cNvPr>
            <p:cNvCxnSpPr/>
            <p:nvPr/>
          </p:nvCxnSpPr>
          <p:spPr>
            <a:xfrm>
              <a:off x="8364029" y="1828800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5170CD87-220D-47C3-9FA2-1E11C7FBE112}"/>
                </a:ext>
              </a:extLst>
            </p:cNvPr>
            <p:cNvCxnSpPr/>
            <p:nvPr/>
          </p:nvCxnSpPr>
          <p:spPr>
            <a:xfrm>
              <a:off x="8913125" y="1828800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B0C8212E-DE9D-48ED-86C7-DF527D1E8CD0}"/>
                </a:ext>
              </a:extLst>
            </p:cNvPr>
            <p:cNvCxnSpPr/>
            <p:nvPr/>
          </p:nvCxnSpPr>
          <p:spPr>
            <a:xfrm>
              <a:off x="9462221" y="1828800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3971261" y="1828800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5618549" y="1828800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6167645" y="1828800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xmlns="" id="{596B18CC-DAB0-4487-96FE-93358E5FF140}"/>
                </a:ext>
              </a:extLst>
            </p:cNvPr>
            <p:cNvCxnSpPr/>
            <p:nvPr/>
          </p:nvCxnSpPr>
          <p:spPr>
            <a:xfrm>
              <a:off x="2323973" y="1864422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xmlns="" id="{596B18CC-DAB0-4487-96FE-93358E5FF140}"/>
                </a:ext>
              </a:extLst>
            </p:cNvPr>
            <p:cNvCxnSpPr/>
            <p:nvPr/>
          </p:nvCxnSpPr>
          <p:spPr>
            <a:xfrm>
              <a:off x="2873069" y="1864422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4520357" y="1864422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xmlns="" id="{060F515B-D09F-4AFF-9115-117239C365EB}"/>
                </a:ext>
              </a:extLst>
            </p:cNvPr>
            <p:cNvCxnSpPr/>
            <p:nvPr/>
          </p:nvCxnSpPr>
          <p:spPr>
            <a:xfrm>
              <a:off x="5069453" y="1864422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xmlns="" id="{F7320674-548E-43FE-914F-2DFCF5E82E77}"/>
                </a:ext>
              </a:extLst>
            </p:cNvPr>
            <p:cNvCxnSpPr/>
            <p:nvPr/>
          </p:nvCxnSpPr>
          <p:spPr>
            <a:xfrm>
              <a:off x="7265837" y="1864422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xmlns="" id="{F7320674-548E-43FE-914F-2DFCF5E82E77}"/>
                </a:ext>
              </a:extLst>
            </p:cNvPr>
            <p:cNvCxnSpPr/>
            <p:nvPr/>
          </p:nvCxnSpPr>
          <p:spPr>
            <a:xfrm>
              <a:off x="7814933" y="1864422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xmlns="" id="{B0C8212E-DE9D-48ED-86C7-DF527D1E8CD0}"/>
                </a:ext>
              </a:extLst>
            </p:cNvPr>
            <p:cNvCxnSpPr/>
            <p:nvPr/>
          </p:nvCxnSpPr>
          <p:spPr>
            <a:xfrm>
              <a:off x="10011317" y="1864422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xmlns="" id="{B0C8212E-DE9D-48ED-86C7-DF527D1E8CD0}"/>
                </a:ext>
              </a:extLst>
            </p:cNvPr>
            <p:cNvCxnSpPr/>
            <p:nvPr/>
          </p:nvCxnSpPr>
          <p:spPr>
            <a:xfrm>
              <a:off x="10560413" y="1864422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xmlns="" id="{B0C8212E-DE9D-48ED-86C7-DF527D1E8CD0}"/>
                </a:ext>
              </a:extLst>
            </p:cNvPr>
            <p:cNvCxnSpPr/>
            <p:nvPr/>
          </p:nvCxnSpPr>
          <p:spPr>
            <a:xfrm>
              <a:off x="11109509" y="1864422"/>
              <a:ext cx="0" cy="8640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5170CD87-220D-47C3-9FA2-1E11C7FBE112}"/>
                </a:ext>
              </a:extLst>
            </p:cNvPr>
            <p:cNvCxnSpPr/>
            <p:nvPr/>
          </p:nvCxnSpPr>
          <p:spPr>
            <a:xfrm>
              <a:off x="11658598" y="1864422"/>
              <a:ext cx="0" cy="864096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11661475" y="1232574"/>
                <a:ext cx="681337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0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b="1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৪</m:t>
                    </m:r>
                  </m:oMath>
                </a14:m>
                <a:endParaRPr lang="en-US" sz="3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61475" y="1232574"/>
                <a:ext cx="681337" cy="707886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176562" y="1752600"/>
                <a:ext cx="966481" cy="9096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১৬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৫</m:t>
                        </m:r>
                      </m:den>
                    </m:f>
                  </m:oMath>
                </a14:m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562" y="1752600"/>
                <a:ext cx="966481" cy="909608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3428366" y="3617511"/>
                <a:ext cx="1220832" cy="12159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৫</m:t>
                        </m:r>
                      </m:den>
                    </m:f>
                  </m:oMath>
                </a14:m>
                <a:endParaRPr lang="en-US" sz="44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8366" y="3617511"/>
                <a:ext cx="1220832" cy="1215974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xmlns="" id="{6D1217A3-A3DB-4E8F-93D0-C6DC4FDD758F}"/>
                  </a:ext>
                </a:extLst>
              </p:cNvPr>
              <p:cNvSpPr txBox="1"/>
              <p:nvPr/>
            </p:nvSpPr>
            <p:spPr>
              <a:xfrm>
                <a:off x="2739980" y="3768804"/>
                <a:ext cx="1220832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6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pt-BR" sz="6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66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৩</m:t>
                    </m:r>
                  </m:oMath>
                </a14:m>
                <a:endParaRPr lang="en-US" sz="66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6D1217A3-A3DB-4E8F-93D0-C6DC4FDD7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9980" y="3768804"/>
                <a:ext cx="1220832" cy="1107996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8" r="26192"/>
          <a:stretch/>
        </p:blipFill>
        <p:spPr>
          <a:xfrm>
            <a:off x="1185318" y="2697033"/>
            <a:ext cx="2767507" cy="535969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079" y="2660445"/>
            <a:ext cx="693933" cy="387555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8" r="26192"/>
          <a:stretch/>
        </p:blipFill>
        <p:spPr>
          <a:xfrm>
            <a:off x="4008531" y="2695711"/>
            <a:ext cx="2767507" cy="535969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8" r="26192"/>
          <a:stretch/>
        </p:blipFill>
        <p:spPr>
          <a:xfrm>
            <a:off x="6765373" y="2691864"/>
            <a:ext cx="2767507" cy="535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73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/>
      <p:bldP spid="18" grpId="0"/>
      <p:bldP spid="19" grpId="0"/>
      <p:bldP spid="20" grpId="0"/>
      <p:bldP spid="50" grpId="0"/>
      <p:bldP spid="51" grpId="0"/>
      <p:bldP spid="52" grpId="0"/>
      <p:bldP spid="5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AAB7424-B524-4C2C-87A4-B9F229AD3939}"/>
              </a:ext>
            </a:extLst>
          </p:cNvPr>
          <p:cNvSpPr txBox="1"/>
          <p:nvPr/>
        </p:nvSpPr>
        <p:spPr>
          <a:xfrm>
            <a:off x="510041" y="1791018"/>
            <a:ext cx="1120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অপ্রকৃত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ভগ্নাংশগুলোকে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মিশ্র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ভগ্নাংশে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রূপান্তর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1472769" y="2319413"/>
                <a:ext cx="2133600" cy="71487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১।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৭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৫</m:t>
                        </m:r>
                      </m:den>
                    </m:f>
                  </m:oMath>
                </a14:m>
                <a:r>
                  <a:rPr lang="en-US" sz="24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2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2769" y="2319413"/>
                <a:ext cx="2133600" cy="714876"/>
              </a:xfrm>
              <a:prstGeom prst="rect">
                <a:avLst/>
              </a:prstGeom>
              <a:blipFill rotWithShape="0">
                <a:blip r:embed="rId2"/>
                <a:stretch>
                  <a:fillRect l="-10256" t="-15126" b="-327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1472769" y="3142542"/>
                <a:ext cx="2133600" cy="70788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২।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৮</m:t>
                        </m:r>
                      </m:num>
                      <m:den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৪</m:t>
                        </m:r>
                      </m:den>
                    </m:f>
                  </m:oMath>
                </a14:m>
                <a:r>
                  <a:rPr lang="en-US" sz="2400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2769" y="3142542"/>
                <a:ext cx="2133600" cy="707886"/>
              </a:xfrm>
              <a:prstGeom prst="rect">
                <a:avLst/>
              </a:prstGeom>
              <a:blipFill rotWithShape="0">
                <a:blip r:embed="rId3"/>
                <a:stretch>
                  <a:fillRect l="-10256" t="-15385" b="-35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1485243" y="3987952"/>
                <a:ext cx="2133600" cy="70788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৩।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২২</m:t>
                        </m:r>
                      </m:num>
                      <m:den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৭</m:t>
                        </m:r>
                      </m:den>
                    </m:f>
                  </m:oMath>
                </a14:m>
                <a:r>
                  <a:rPr lang="en-US" sz="2400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243" y="3987952"/>
                <a:ext cx="2133600" cy="707886"/>
              </a:xfrm>
              <a:prstGeom prst="rect">
                <a:avLst/>
              </a:prstGeom>
              <a:blipFill rotWithShape="0">
                <a:blip r:embed="rId4"/>
                <a:stretch>
                  <a:fillRect l="-10256" t="-15385" b="-35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1485243" y="4804091"/>
                <a:ext cx="2133600" cy="70788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৪।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৩৫</m:t>
                        </m:r>
                      </m:num>
                      <m:den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৮</m:t>
                        </m:r>
                      </m:den>
                    </m:f>
                  </m:oMath>
                </a14:m>
                <a:r>
                  <a:rPr lang="en-US" sz="2400" dirty="0">
                    <a:latin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243" y="4804091"/>
                <a:ext cx="2133600" cy="707886"/>
              </a:xfrm>
              <a:prstGeom prst="rect">
                <a:avLst/>
              </a:prstGeom>
              <a:blipFill rotWithShape="0">
                <a:blip r:embed="rId5"/>
                <a:stretch>
                  <a:fillRect l="-10256" t="-15385" b="-35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id="{DAAB7424-B524-4C2C-87A4-B9F229AD3939}"/>
                  </a:ext>
                </a:extLst>
              </p:cNvPr>
              <p:cNvSpPr txBox="1"/>
              <p:nvPr/>
            </p:nvSpPr>
            <p:spPr>
              <a:xfrm>
                <a:off x="1485243" y="5620230"/>
                <a:ext cx="2133600" cy="707886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৫।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১২</m:t>
                        </m:r>
                      </m:num>
                      <m:den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১০</m:t>
                        </m:r>
                      </m:den>
                    </m:f>
                  </m:oMath>
                </a14:m>
                <a:r>
                  <a:rPr lang="en-US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AAB7424-B524-4C2C-87A4-B9F229AD3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243" y="5620230"/>
                <a:ext cx="2133600" cy="707886"/>
              </a:xfrm>
              <a:prstGeom prst="rect">
                <a:avLst/>
              </a:prstGeom>
              <a:blipFill rotWithShape="0">
                <a:blip r:embed="rId6"/>
                <a:stretch>
                  <a:fillRect l="-10256" t="-15385" b="-350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664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xmlns="" id="{C15AECCE-09DE-4613-868E-036DCB7F7F1B}"/>
                  </a:ext>
                </a:extLst>
              </p:cNvPr>
              <p:cNvSpPr/>
              <p:nvPr/>
            </p:nvSpPr>
            <p:spPr>
              <a:xfrm>
                <a:off x="802514" y="2858068"/>
                <a:ext cx="1600842" cy="996748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৫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৩</m:t>
                        </m:r>
                      </m:den>
                    </m:f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15AECCE-09DE-4613-868E-036DCB7F7F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514" y="2858068"/>
                <a:ext cx="1600842" cy="996748"/>
              </a:xfrm>
              <a:prstGeom prst="rect">
                <a:avLst/>
              </a:prstGeom>
              <a:blipFill rotWithShape="0">
                <a:blip r:embed="rId3"/>
                <a:stretch>
                  <a:fillRect l="-11787" b="-13415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812DE4B0-4E03-4B31-BDD1-9F5D5FD3E9BB}"/>
                  </a:ext>
                </a:extLst>
              </p:cNvPr>
              <p:cNvSpPr/>
              <p:nvPr/>
            </p:nvSpPr>
            <p:spPr>
              <a:xfrm>
                <a:off x="2882591" y="2843353"/>
                <a:ext cx="1634316" cy="1026178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খ)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৫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২</m:t>
                        </m:r>
                      </m:den>
                    </m:f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12DE4B0-4E03-4B31-BDD1-9F5D5FD3E9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2591" y="2843353"/>
                <a:ext cx="1634316" cy="1026178"/>
              </a:xfrm>
              <a:prstGeom prst="rect">
                <a:avLst/>
              </a:prstGeom>
              <a:blipFill rotWithShape="0">
                <a:blip r:embed="rId4"/>
                <a:stretch>
                  <a:fillRect l="-11524" b="-9412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id="{05DB2488-3D39-43CA-843C-B3D71925F63C}"/>
                  </a:ext>
                </a:extLst>
              </p:cNvPr>
              <p:cNvSpPr/>
              <p:nvPr/>
            </p:nvSpPr>
            <p:spPr>
              <a:xfrm>
                <a:off x="4922392" y="2858068"/>
                <a:ext cx="1581255" cy="996748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গ)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৭</m:t>
                        </m:r>
                      </m:num>
                      <m:den>
                        <m:r>
                          <a:rPr lang="en-US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৩</m:t>
                        </m:r>
                      </m:den>
                    </m:f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5DB2488-3D39-43CA-843C-B3D71925F6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2392" y="2858068"/>
                <a:ext cx="1581255" cy="996748"/>
              </a:xfrm>
              <a:prstGeom prst="rect">
                <a:avLst/>
              </a:prstGeom>
              <a:blipFill rotWithShape="0">
                <a:blip r:embed="rId5"/>
                <a:stretch>
                  <a:fillRect l="-11494" b="-13415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B8B9597-55BE-420C-BE65-827E2D1A664A}"/>
              </a:ext>
            </a:extLst>
          </p:cNvPr>
          <p:cNvSpPr txBox="1"/>
          <p:nvPr/>
        </p:nvSpPr>
        <p:spPr>
          <a:xfrm>
            <a:off x="4046795" y="1110655"/>
            <a:ext cx="8452493" cy="646331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প্রশ্নগুলোর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উত্তরে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টিক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="" id="{98AF2475-3D04-4430-9797-67CE4601B7F5}"/>
                  </a:ext>
                </a:extLst>
              </p:cNvPr>
              <p:cNvSpPr/>
              <p:nvPr/>
            </p:nvSpPr>
            <p:spPr>
              <a:xfrm>
                <a:off x="6994986" y="2797689"/>
                <a:ext cx="1859427" cy="1026178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ঘ)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৭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২</m:t>
                        </m:r>
                      </m:den>
                    </m:f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8AF2475-3D04-4430-9797-67CE4601B7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4986" y="2797689"/>
                <a:ext cx="1859427" cy="1026178"/>
              </a:xfrm>
              <a:prstGeom prst="rect">
                <a:avLst/>
              </a:prstGeom>
              <a:blipFill rotWithShape="0">
                <a:blip r:embed="rId6"/>
                <a:stretch>
                  <a:fillRect l="-9804" b="-10059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C92196C0-EDCC-49FA-B4D0-C96A0076C2A8}"/>
              </a:ext>
            </a:extLst>
          </p:cNvPr>
          <p:cNvSpPr/>
          <p:nvPr/>
        </p:nvSpPr>
        <p:spPr>
          <a:xfrm>
            <a:off x="9345752" y="2823687"/>
            <a:ext cx="2360917" cy="64624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BC238C00-3DD3-4C87-8AE3-5CD69471FA82}"/>
                  </a:ext>
                </a:extLst>
              </p:cNvPr>
              <p:cNvSpPr txBox="1"/>
              <p:nvPr/>
            </p:nvSpPr>
            <p:spPr>
              <a:xfrm>
                <a:off x="607426" y="1770798"/>
                <a:ext cx="11792442" cy="1233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১। </a:t>
                </a:r>
                <a14:m>
                  <m:oMath xmlns:m="http://schemas.openxmlformats.org/officeDocument/2006/math">
                    <m:r>
                      <a:rPr lang="en-US" sz="4400">
                        <a:latin typeface="Cambria Math" panose="02040503050406030204" pitchFamily="18" charset="0"/>
                      </a:rPr>
                      <m:t>৩</m:t>
                    </m:r>
                    <m:f>
                      <m:fPr>
                        <m:ctrlPr>
                          <a:rPr lang="pt-BR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4400" i="1">
                            <a:latin typeface="Cambria Math" panose="02040503050406030204" pitchFamily="18" charset="0"/>
                          </a:rPr>
                          <m:t>২</m:t>
                        </m:r>
                      </m:den>
                    </m:f>
                  </m:oMath>
                </a14:m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ভগ্নাংশটির</a:t>
                </a:r>
                <a:r>
                  <a:rPr lang="en-US" sz="4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অপ্রকৃত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ভগ্নাংশ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কোনটি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  <a:endParaRPr lang="en-US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C238C00-3DD3-4C87-8AE3-5CD69471F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426" y="1770798"/>
                <a:ext cx="11792442" cy="1233607"/>
              </a:xfrm>
              <a:prstGeom prst="rect">
                <a:avLst/>
              </a:prstGeom>
              <a:blipFill rotWithShape="0">
                <a:blip r:embed="rId7"/>
                <a:stretch>
                  <a:fillRect l="-2120" b="-108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5713020" y="3019064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92196C0-EDCC-49FA-B4D0-C96A0076C2A8}"/>
              </a:ext>
            </a:extLst>
          </p:cNvPr>
          <p:cNvSpPr/>
          <p:nvPr/>
        </p:nvSpPr>
        <p:spPr>
          <a:xfrm>
            <a:off x="9333278" y="2796064"/>
            <a:ext cx="2650672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C15AECCE-09DE-4613-868E-036DCB7F7F1B}"/>
                  </a:ext>
                </a:extLst>
              </p:cNvPr>
              <p:cNvSpPr/>
              <p:nvPr/>
            </p:nvSpPr>
            <p:spPr>
              <a:xfrm>
                <a:off x="628928" y="5215166"/>
                <a:ext cx="1600842" cy="996748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ক) 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১</m:t>
                    </m:r>
                    <m:f>
                      <m:fPr>
                        <m:ctrlPr>
                          <a:rPr lang="pt-BR" sz="36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৫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৩</m:t>
                        </m:r>
                      </m:den>
                    </m:f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15AECCE-09DE-4613-868E-036DCB7F7F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928" y="5215166"/>
                <a:ext cx="1600842" cy="996748"/>
              </a:xfrm>
              <a:prstGeom prst="rect">
                <a:avLst/>
              </a:prstGeom>
              <a:blipFill rotWithShape="0">
                <a:blip r:embed="rId8"/>
                <a:stretch>
                  <a:fillRect l="-11364" b="-13415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812DE4B0-4E03-4B31-BDD1-9F5D5FD3E9BB}"/>
                  </a:ext>
                </a:extLst>
              </p:cNvPr>
              <p:cNvSpPr/>
              <p:nvPr/>
            </p:nvSpPr>
            <p:spPr>
              <a:xfrm>
                <a:off x="2709005" y="5200451"/>
                <a:ext cx="1634316" cy="1011752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খ) 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২</m:t>
                    </m:r>
                    <m:f>
                      <m:fPr>
                        <m:ctrlPr>
                          <a:rPr lang="pt-BR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২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৫</m:t>
                        </m:r>
                      </m:den>
                    </m:f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12DE4B0-4E03-4B31-BDD1-9F5D5FD3E9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005" y="5200451"/>
                <a:ext cx="1634316" cy="1011752"/>
              </a:xfrm>
              <a:prstGeom prst="rect">
                <a:avLst/>
              </a:prstGeom>
              <a:blipFill rotWithShape="0">
                <a:blip r:embed="rId9"/>
                <a:stretch>
                  <a:fillRect l="-11152" b="-11377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xmlns="" id="{05DB2488-3D39-43CA-843C-B3D71925F63C}"/>
                  </a:ext>
                </a:extLst>
              </p:cNvPr>
              <p:cNvSpPr/>
              <p:nvPr/>
            </p:nvSpPr>
            <p:spPr>
              <a:xfrm>
                <a:off x="4748806" y="5215166"/>
                <a:ext cx="1581255" cy="1011752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গ) 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২</m:t>
                    </m:r>
                    <m:f>
                      <m:fPr>
                        <m:ctrlPr>
                          <a:rPr lang="pt-BR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৫</m:t>
                        </m:r>
                      </m:den>
                    </m:f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5DB2488-3D39-43CA-843C-B3D71925F6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8806" y="5215166"/>
                <a:ext cx="1581255" cy="1011752"/>
              </a:xfrm>
              <a:prstGeom prst="rect">
                <a:avLst/>
              </a:prstGeom>
              <a:blipFill rotWithShape="0">
                <a:blip r:embed="rId10"/>
                <a:stretch>
                  <a:fillRect l="-11538" b="-12048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98AF2475-3D04-4430-9797-67CE4601B7F5}"/>
                  </a:ext>
                </a:extLst>
              </p:cNvPr>
              <p:cNvSpPr/>
              <p:nvPr/>
            </p:nvSpPr>
            <p:spPr>
              <a:xfrm>
                <a:off x="6821400" y="5154787"/>
                <a:ext cx="1859427" cy="1026178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3600" dirty="0" smtClean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ঘ) 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১</m:t>
                    </m:r>
                    <m:f>
                      <m:fPr>
                        <m:ctrlPr>
                          <a:rPr lang="pt-BR" sz="3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৫</m:t>
                        </m:r>
                      </m:den>
                    </m:f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8AF2475-3D04-4430-9797-67CE4601B7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1400" y="5154787"/>
                <a:ext cx="1859427" cy="1026178"/>
              </a:xfrm>
              <a:prstGeom prst="rect">
                <a:avLst/>
              </a:prstGeom>
              <a:blipFill rotWithShape="0">
                <a:blip r:embed="rId11"/>
                <a:stretch>
                  <a:fillRect l="-10131" b="-10059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C92196C0-EDCC-49FA-B4D0-C96A0076C2A8}"/>
              </a:ext>
            </a:extLst>
          </p:cNvPr>
          <p:cNvSpPr/>
          <p:nvPr/>
        </p:nvSpPr>
        <p:spPr>
          <a:xfrm>
            <a:off x="9172166" y="5180785"/>
            <a:ext cx="2360917" cy="64624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BC238C00-3DD3-4C87-8AE3-5CD69471FA82}"/>
                  </a:ext>
                </a:extLst>
              </p:cNvPr>
              <p:cNvSpPr txBox="1"/>
              <p:nvPr/>
            </p:nvSpPr>
            <p:spPr>
              <a:xfrm>
                <a:off x="468026" y="3786231"/>
                <a:ext cx="11792442" cy="12336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২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4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১১</m:t>
                        </m:r>
                      </m:num>
                      <m:den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৫</m:t>
                        </m:r>
                      </m:den>
                    </m:f>
                  </m:oMath>
                </a14:m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ভগ্নাংশটির</a:t>
                </a:r>
                <a:r>
                  <a:rPr lang="en-US" sz="4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মিশ্র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ভগ্নাংশ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b="1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কোনটি</a:t>
                </a:r>
                <a:r>
                  <a:rPr lang="en-US" sz="4400" b="1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?</a:t>
                </a:r>
                <a:endParaRPr lang="en-US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C238C00-3DD3-4C87-8AE3-5CD69471F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026" y="3786231"/>
                <a:ext cx="11792442" cy="1233607"/>
              </a:xfrm>
              <a:prstGeom prst="rect">
                <a:avLst/>
              </a:prstGeom>
              <a:blipFill rotWithShape="0">
                <a:blip r:embed="rId12"/>
                <a:stretch>
                  <a:fillRect l="-2120" b="-11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5539434" y="5376162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C92196C0-EDCC-49FA-B4D0-C96A0076C2A8}"/>
              </a:ext>
            </a:extLst>
          </p:cNvPr>
          <p:cNvSpPr/>
          <p:nvPr/>
        </p:nvSpPr>
        <p:spPr>
          <a:xfrm>
            <a:off x="9027288" y="5200451"/>
            <a:ext cx="2650672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3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6716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0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ntr" presetSubtype="16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7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4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3" presetClass="entr" presetSubtype="16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8"/>
                                            </p:cond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5"/>
                                            </p:cond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2"/>
                                            </p:cond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  <p:bldP spid="8" grpId="0" animBg="1"/>
      <p:bldP spid="9" grpId="0" animBg="1"/>
      <p:bldP spid="10" grpId="0"/>
      <p:bldP spid="12" grpId="0" animBg="1"/>
      <p:bldP spid="12" grpId="1" animBg="1"/>
      <p:bldP spid="12" grpId="2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20" grpId="0" animBg="1"/>
      <p:bldP spid="20" grpId="1" animBg="1"/>
      <p:bldP spid="20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81875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 (1)</Template>
  <TotalTime>4975</TotalTime>
  <Words>462</Words>
  <Application>Microsoft Office PowerPoint</Application>
  <PresentationFormat>Widescreen</PresentationFormat>
  <Paragraphs>169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Kalpurush</vt:lpstr>
      <vt:lpstr>NikoshBAN</vt:lpstr>
      <vt:lpstr>SutonnyMJ</vt:lpstr>
      <vt:lpstr>Times New Roman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Mohammadpur AG GPS</cp:lastModifiedBy>
  <cp:revision>374</cp:revision>
  <dcterms:created xsi:type="dcterms:W3CDTF">2021-07-26T10:09:43Z</dcterms:created>
  <dcterms:modified xsi:type="dcterms:W3CDTF">2026-06-20T17:04:11Z</dcterms:modified>
</cp:coreProperties>
</file>