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76" r:id="rId5"/>
    <p:sldId id="260" r:id="rId6"/>
    <p:sldId id="261" r:id="rId7"/>
    <p:sldId id="272" r:id="rId8"/>
    <p:sldId id="280" r:id="rId9"/>
    <p:sldId id="287" r:id="rId10"/>
    <p:sldId id="289" r:id="rId11"/>
    <p:sldId id="268" r:id="rId12"/>
    <p:sldId id="283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eQafYvOfmslAagGZwHSLQ==" hashData="FdocjAlWafDBxT6tKVuEwjJYDb/OuTy8UBoMA1/TpwFTgRPBW8BHEAhvNejlecaoCyNL6Pbc/xIP3tFeFOe6Q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4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37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23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1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24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4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7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8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9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354750" y="6206748"/>
            <a:ext cx="1842586" cy="595015"/>
            <a:chOff x="8269280" y="6224725"/>
            <a:chExt cx="1842586" cy="595015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7996533-BCB2-6BF4-533E-A55AE17DD2C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666" y="5730897"/>
            <a:ext cx="1125376" cy="7733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C35AA6E-3D8E-018F-342C-8D2641CAD87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732" y="6466083"/>
            <a:ext cx="1381037" cy="46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1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mp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tm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4738" y="1629846"/>
            <a:ext cx="5715203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আজকের পাঠে </a:t>
            </a:r>
          </a:p>
          <a:p>
            <a:pPr algn="ctr"/>
            <a:r>
              <a:rPr lang="en-US" sz="8000" b="1" i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সবাইকে স্বাগতম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15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0050" y="15748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61554" y="676700"/>
            <a:ext cx="1839308" cy="58578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00862" y="1715094"/>
            <a:ext cx="2466976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8674" y="1726235"/>
            <a:ext cx="2634645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63986" y="14787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222172" y="1677376"/>
            <a:ext cx="154652" cy="4751999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387445" y="2300882"/>
            <a:ext cx="45719" cy="3393877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 flipH="1">
            <a:off x="4176453" y="2288041"/>
            <a:ext cx="45719" cy="3406718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Placeholder 3" descr="Screen Clippi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86852" l="15726" r="72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18" b="21148"/>
          <a:stretch/>
        </p:blipFill>
        <p:spPr>
          <a:xfrm>
            <a:off x="1523121" y="2705536"/>
            <a:ext cx="1851243" cy="1320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703597" y="3968056"/>
            <a:ext cx="30718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কুন্তলা মজুমদার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গোপীনাথপুর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নগরকান্দা,ফরিদপুর</a:t>
            </a:r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673931" y="2476860"/>
            <a:ext cx="6920837" cy="3373449"/>
            <a:chOff x="232900" y="1873153"/>
            <a:chExt cx="6920837" cy="3373449"/>
          </a:xfrm>
        </p:grpSpPr>
        <p:grpSp>
          <p:nvGrpSpPr>
            <p:cNvPr id="18" name="Group 17"/>
            <p:cNvGrpSpPr/>
            <p:nvPr/>
          </p:nvGrpSpPr>
          <p:grpSpPr>
            <a:xfrm>
              <a:off x="232900" y="1873153"/>
              <a:ext cx="6920837" cy="3373449"/>
              <a:chOff x="4673931" y="2536437"/>
              <a:chExt cx="6920837" cy="337344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AA48864-F08B-34B6-ABD0-BD7A547EC38E}"/>
                  </a:ext>
                </a:extLst>
              </p:cNvPr>
              <p:cNvGrpSpPr/>
              <p:nvPr/>
            </p:nvGrpSpPr>
            <p:grpSpPr>
              <a:xfrm>
                <a:off x="4673931" y="2536437"/>
                <a:ext cx="6920837" cy="3373449"/>
                <a:chOff x="1924049" y="0"/>
                <a:chExt cx="8382002" cy="5791200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CB411425-801F-BA24-B162-06DA00B3DF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34" r="45899" b="15556"/>
                <a:stretch/>
              </p:blipFill>
              <p:spPr>
                <a:xfrm>
                  <a:off x="1924049" y="0"/>
                  <a:ext cx="4572001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2A6873B1-CE09-7C51-0505-716E1B07F8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580" r="7431" b="15556"/>
                <a:stretch/>
              </p:blipFill>
              <p:spPr>
                <a:xfrm>
                  <a:off x="5819649" y="0"/>
                  <a:ext cx="4486402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pic>
            <p:nvPicPr>
              <p:cNvPr id="14" name="Picture 13" descr="Screen Clippi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9971" y="2905777"/>
                <a:ext cx="2339115" cy="2698551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4187636" y="2171055"/>
              <a:ext cx="2526680" cy="28623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প্রাথমিক</a:t>
              </a:r>
              <a:r>
                <a:rPr lang="en-US" sz="28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বিজ্ঞান</a:t>
              </a:r>
              <a:endPara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err="1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চতুর্থ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অধ্যায়:০৪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পদার্থ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),</a:t>
              </a:r>
            </a:p>
            <a:p>
              <a:pPr algn="ctr"/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পাঠ্যাংশ:পানির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তিন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অবস্থার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গুরুত্ব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্থায়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……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ীবন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ধারণ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বজায়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রা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ে),</a:t>
              </a:r>
            </a:p>
            <a:p>
              <a:pPr algn="ctr"/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পিরিয়ড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৩৪</a:t>
              </a:r>
            </a:p>
            <a:p>
              <a:pPr algn="ctr"/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পৃষ্ঠা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৪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as-IN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৪,</a:t>
              </a: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সময়:৪০ 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মিনিট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18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3773877" y="1150901"/>
            <a:ext cx="4486275" cy="571500"/>
          </a:xfrm>
          <a:prstGeom prst="ribbon2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85826" y="2485481"/>
            <a:ext cx="10748155" cy="2115638"/>
            <a:chOff x="1000123" y="2211262"/>
            <a:chExt cx="10287000" cy="3486150"/>
          </a:xfrm>
        </p:grpSpPr>
        <p:sp>
          <p:nvSpPr>
            <p:cNvPr id="5" name="Horizontal Scroll 4"/>
            <p:cNvSpPr/>
            <p:nvPr/>
          </p:nvSpPr>
          <p:spPr>
            <a:xfrm>
              <a:off x="1000123" y="2211262"/>
              <a:ext cx="10287000" cy="3486150"/>
            </a:xfrm>
            <a:prstGeom prst="horizontalScroll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10518" y="3518283"/>
              <a:ext cx="9776605" cy="15721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৩.৩.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৫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কৌত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াথে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ৃ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দার্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্থায়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থাকার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গুরুত্ব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বর্ণ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 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 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বে</a:t>
              </a:r>
              <a:r>
                <a:rPr lang="en-US" sz="2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7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Cloud Callout 3">
            <a:extLst>
              <a:ext uri="{FF2B5EF4-FFF2-40B4-BE49-F238E27FC236}">
                <a16:creationId xmlns:a16="http://schemas.microsoft.com/office/drawing/2014/main" id="{627C36A1-430B-4BD9-AED5-6BFBFABBF75C}"/>
              </a:ext>
            </a:extLst>
          </p:cNvPr>
          <p:cNvSpPr/>
          <p:nvPr/>
        </p:nvSpPr>
        <p:spPr>
          <a:xfrm>
            <a:off x="775749" y="967847"/>
            <a:ext cx="10860728" cy="3809708"/>
          </a:xfrm>
          <a:prstGeom prst="cloudCallou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2060"/>
            </a:solidFill>
          </a:ln>
          <a:effectLst>
            <a:softEdge rad="1193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হতো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2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206418" y="541006"/>
            <a:ext cx="2640389" cy="5857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37F5F1-2C93-4B08-81E3-EE0F402B60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057"/>
          <a:stretch/>
        </p:blipFill>
        <p:spPr>
          <a:xfrm>
            <a:off x="4900547" y="1126793"/>
            <a:ext cx="3252129" cy="39309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D23049-8793-49B8-A3E9-22C504D00ECB}"/>
              </a:ext>
            </a:extLst>
          </p:cNvPr>
          <p:cNvSpPr/>
          <p:nvPr/>
        </p:nvSpPr>
        <p:spPr>
          <a:xfrm>
            <a:off x="2723337" y="2492118"/>
            <a:ext cx="7861447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পানির</a:t>
            </a:r>
            <a:r>
              <a:rPr lang="en-US" sz="7200" b="1" dirty="0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 </a:t>
            </a:r>
            <a:r>
              <a:rPr lang="en-US" sz="72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বিভিন্ন</a:t>
            </a:r>
            <a:r>
              <a:rPr lang="en-US" sz="7200" b="1" dirty="0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 </a:t>
            </a:r>
            <a:r>
              <a:rPr lang="en-US" sz="72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অবস্থার</a:t>
            </a:r>
            <a:r>
              <a:rPr lang="en-US" sz="7200" b="1" dirty="0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 </a:t>
            </a:r>
            <a:r>
              <a:rPr lang="en-US" sz="7200" b="1" dirty="0" err="1">
                <a:ln/>
                <a:solidFill>
                  <a:schemeClr val="accent6">
                    <a:lumMod val="50000"/>
                  </a:schemeClr>
                </a:solidFill>
                <a:latin typeface="KumarkhaliOMJ" panose="00000400000000000000" pitchFamily="2" charset="0"/>
                <a:ea typeface="MS Gothic" panose="020B0609070205080204" pitchFamily="49" charset="-128"/>
                <a:cs typeface="KumarkhaliOMJ" panose="00000400000000000000" pitchFamily="2" charset="0"/>
              </a:rPr>
              <a:t>গুরুত্ব</a:t>
            </a:r>
            <a:endParaRPr lang="en-US" sz="7200" b="1" dirty="0">
              <a:ln/>
              <a:solidFill>
                <a:schemeClr val="accent6">
                  <a:lumMod val="50000"/>
                </a:schemeClr>
              </a:solidFill>
              <a:latin typeface="KumarkhaliOMJ" panose="00000400000000000000" pitchFamily="2" charset="0"/>
              <a:ea typeface="MS Gothic" panose="020B0609070205080204" pitchFamily="49" charset="-128"/>
              <a:cs typeface="Kumarkhali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9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20903" y="5068309"/>
            <a:ext cx="10676362" cy="1200329"/>
            <a:chOff x="701036" y="2227042"/>
            <a:chExt cx="6708693" cy="1161208"/>
          </a:xfrm>
        </p:grpSpPr>
        <p:grpSp>
          <p:nvGrpSpPr>
            <p:cNvPr id="18" name="Group 17"/>
            <p:cNvGrpSpPr/>
            <p:nvPr/>
          </p:nvGrpSpPr>
          <p:grpSpPr>
            <a:xfrm>
              <a:off x="701036" y="2227042"/>
              <a:ext cx="1250179" cy="1161208"/>
              <a:chOff x="1619788" y="2261381"/>
              <a:chExt cx="1250179" cy="1161208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619788" y="2436032"/>
                <a:ext cx="1250179" cy="874149"/>
                <a:chOff x="1618755" y="2463796"/>
                <a:chExt cx="1558220" cy="874149"/>
              </a:xfrm>
            </p:grpSpPr>
            <p:sp>
              <p:nvSpPr>
                <p:cNvPr id="13" name="Right Arrow 12"/>
                <p:cNvSpPr/>
                <p:nvPr/>
              </p:nvSpPr>
              <p:spPr>
                <a:xfrm>
                  <a:off x="2490165" y="2519092"/>
                  <a:ext cx="686810" cy="763558"/>
                </a:xfrm>
                <a:prstGeom prst="rightArrow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14" name="Flowchart: Connector 13"/>
                <p:cNvSpPr/>
                <p:nvPr/>
              </p:nvSpPr>
              <p:spPr>
                <a:xfrm>
                  <a:off x="1618755" y="2463796"/>
                  <a:ext cx="969124" cy="874149"/>
                </a:xfrm>
                <a:prstGeom prst="flowChartConnector">
                  <a:avLst/>
                </a:prstGeom>
                <a:solidFill>
                  <a:schemeClr val="tx1"/>
                </a:solidFill>
                <a:ln w="28575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16" name="Rectangle 15"/>
              <p:cNvSpPr/>
              <p:nvPr/>
            </p:nvSpPr>
            <p:spPr>
              <a:xfrm>
                <a:off x="1803494" y="2261381"/>
                <a:ext cx="360368" cy="11612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72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sz="7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1951215" y="2364514"/>
              <a:ext cx="5458514" cy="8862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তিন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অবস্থায়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 </a:t>
              </a:r>
              <a:r>
                <a:rPr lang="en-US" sz="40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কীভাবে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আমাদের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উপকার</a:t>
              </a:r>
              <a:r>
                <a:rPr lang="as-IN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as-IN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en-US" sz="40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? 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1404EBD-094C-40EF-A3AF-0E25F392C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106" y="589362"/>
            <a:ext cx="9729788" cy="4514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139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7744" y="487917"/>
            <a:ext cx="8114308" cy="6942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ষ্ঠার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োঝা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ংশটুকু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BEC3A9-54A7-4C70-8B17-A73835229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16" y="1410399"/>
            <a:ext cx="6163535" cy="2773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254D68-FA19-4A92-9F17-1BC6D321F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17" y="4244745"/>
            <a:ext cx="6163534" cy="20156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73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321807-5639-4D67-9A18-762A9A10BE2E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B9C3A6-E04B-49D3-A4C9-0CB99A353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414" y="2013347"/>
            <a:ext cx="2692088" cy="21989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EF8B06-E914-4E8B-9B51-99D52468D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020" y="1975058"/>
            <a:ext cx="2492919" cy="22067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32EDFF-4312-4192-8429-C6637911C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739" y="1982914"/>
            <a:ext cx="2492920" cy="21989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CB6184-A592-46DC-9676-FD98E02E7CD3}"/>
              </a:ext>
            </a:extLst>
          </p:cNvPr>
          <p:cNvSpPr/>
          <p:nvPr/>
        </p:nvSpPr>
        <p:spPr>
          <a:xfrm>
            <a:off x="2324596" y="4552335"/>
            <a:ext cx="8114308" cy="10769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ব্যক্তিজীবনে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্থার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পাই,তা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8006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321807-5639-4D67-9A18-762A9A10BE2E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B91B1B0C-6E60-41B5-AFDA-1E60BB461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60210"/>
              </p:ext>
            </p:extLst>
          </p:nvPr>
        </p:nvGraphicFramePr>
        <p:xfrm>
          <a:off x="1058351" y="3159394"/>
          <a:ext cx="10075296" cy="252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519">
                  <a:extLst>
                    <a:ext uri="{9D8B030D-6E8A-4147-A177-3AD203B41FA5}">
                      <a16:colId xmlns:a16="http://schemas.microsoft.com/office/drawing/2014/main" val="2950460083"/>
                    </a:ext>
                  </a:extLst>
                </a:gridCol>
                <a:gridCol w="7249777">
                  <a:extLst>
                    <a:ext uri="{9D8B030D-6E8A-4147-A177-3AD203B41FA5}">
                      <a16:colId xmlns:a16="http://schemas.microsoft.com/office/drawing/2014/main" val="3998259311"/>
                    </a:ext>
                  </a:extLst>
                </a:gridCol>
              </a:tblGrid>
              <a:tr h="6317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্থা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ী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ে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ে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বিভিন্ন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অবস্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693063"/>
                  </a:ext>
                </a:extLst>
              </a:tr>
              <a:tr h="631758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453571"/>
                  </a:ext>
                </a:extLst>
              </a:tr>
              <a:tr h="631758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864973"/>
                  </a:ext>
                </a:extLst>
              </a:tr>
              <a:tr h="631758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608838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D12BEE7-DCB2-4D0A-99C5-35976FF04DE7}"/>
              </a:ext>
            </a:extLst>
          </p:cNvPr>
          <p:cNvSpPr/>
          <p:nvPr/>
        </p:nvSpPr>
        <p:spPr>
          <a:xfrm>
            <a:off x="3081875" y="2138931"/>
            <a:ext cx="6028249" cy="7403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ৃষ্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as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 </a:t>
            </a:r>
          </a:p>
        </p:txBody>
      </p:sp>
    </p:spTree>
    <p:extLst>
      <p:ext uri="{BB962C8B-B14F-4D97-AF65-F5344CB8AC3E}">
        <p14:creationId xmlns:p14="http://schemas.microsoft.com/office/powerpoint/2010/main" val="35553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321807-5639-4D67-9A18-762A9A10BE2E}"/>
              </a:ext>
            </a:extLst>
          </p:cNvPr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B91B1B0C-6E60-41B5-AFDA-1E60BB461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595285"/>
              </p:ext>
            </p:extLst>
          </p:nvPr>
        </p:nvGraphicFramePr>
        <p:xfrm>
          <a:off x="1058350" y="2827584"/>
          <a:ext cx="10075296" cy="3397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519">
                  <a:extLst>
                    <a:ext uri="{9D8B030D-6E8A-4147-A177-3AD203B41FA5}">
                      <a16:colId xmlns:a16="http://schemas.microsoft.com/office/drawing/2014/main" val="2950460083"/>
                    </a:ext>
                  </a:extLst>
                </a:gridCol>
                <a:gridCol w="7249777">
                  <a:extLst>
                    <a:ext uri="{9D8B030D-6E8A-4147-A177-3AD203B41FA5}">
                      <a16:colId xmlns:a16="http://schemas.microsoft.com/office/drawing/2014/main" val="3998259311"/>
                    </a:ext>
                  </a:extLst>
                </a:gridCol>
              </a:tblGrid>
              <a:tr h="6317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্থা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ী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ে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ে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বিভিন্ন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অবস্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693063"/>
                  </a:ext>
                </a:extLst>
              </a:tr>
              <a:tr h="6317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খাওয়া,রান্না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করা,গোসল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করা,কাপড়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োঁয়া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453571"/>
                  </a:ext>
                </a:extLst>
              </a:tr>
              <a:tr h="6317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</a:t>
                      </a: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ী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য়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ঠা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ণ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রা।আ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ঘ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ে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ো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ো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,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খাবার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স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ং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্ষণে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864973"/>
                  </a:ext>
                </a:extLst>
              </a:tr>
              <a:tr h="6317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ী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য়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াষ্প</a:t>
                      </a:r>
                      <a:endParaRPr lang="en-US" sz="32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ঠা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রান্নায়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ভাপ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দেওয়া,গরম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পান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ি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ে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য়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,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পাতালে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অস্ত্রোপাচারের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যন্ত্র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জীবা</a:t>
                      </a:r>
                      <a:r>
                        <a:rPr lang="as-IN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ণ</a:t>
                      </a:r>
                      <a:r>
                        <a:rPr lang="en-US" sz="3200" dirty="0" err="1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ুমুক্তকরণ</a:t>
                      </a:r>
                      <a:r>
                        <a:rPr lang="en-US" sz="320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608838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D12BEE7-DCB2-4D0A-99C5-35976FF04DE7}"/>
              </a:ext>
            </a:extLst>
          </p:cNvPr>
          <p:cNvSpPr/>
          <p:nvPr/>
        </p:nvSpPr>
        <p:spPr>
          <a:xfrm>
            <a:off x="5096007" y="1968279"/>
            <a:ext cx="1999982" cy="595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ফলাবর্তন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3751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3589778" y="4509760"/>
            <a:ext cx="5326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৪৪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অংশটি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DE145-92EF-4CD0-AD1C-5492C98DE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017" y="1571523"/>
            <a:ext cx="8606266" cy="2528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507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7017" y="5540186"/>
            <a:ext cx="318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ংযোগ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৪৪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A408C9-7BC2-4719-9FC9-8D356CF8C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93" y="1395258"/>
            <a:ext cx="9968344" cy="3719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002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ABB864-EEE0-4844-8A81-C7F860E27047}"/>
              </a:ext>
            </a:extLst>
          </p:cNvPr>
          <p:cNvSpPr/>
          <p:nvPr/>
        </p:nvSpPr>
        <p:spPr>
          <a:xfrm>
            <a:off x="3165031" y="2814526"/>
            <a:ext cx="630813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্থক্য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্থার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7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733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Kuntala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Mojumder,Assiatant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Monotype Corsiva" panose="03010101010201010101" pitchFamily="66" charset="0"/>
                <a:cs typeface="Arial" panose="020B0604020202020204" pitchFamily="34" charset="0"/>
              </a:rPr>
              <a:t>Teacher,Nagarkanda,Faridpur</a:t>
            </a:r>
            <a:r>
              <a:rPr lang="en-US" b="1" i="1" dirty="0">
                <a:latin typeface="Monotype Corsiva" panose="03010101010201010101" pitchFamily="66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2197703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ce Theme" id="{DF5C3253-A009-49C8-A8FD-073C11F3770D}" vid="{4FF817A2-B11F-4B15-BE5C-F6E1CF50A1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Science Theme</Template>
  <TotalTime>62</TotalTime>
  <Words>604</Words>
  <Application>Microsoft Office PowerPoint</Application>
  <PresentationFormat>Widescreen</PresentationFormat>
  <Paragraphs>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KumarkhaliOMJ</vt:lpstr>
      <vt:lpstr>MeghnaOMJ</vt:lpstr>
      <vt:lpstr>Monotype Corsiva</vt:lpstr>
      <vt:lpstr>NikoshBAN</vt:lpstr>
      <vt:lpstr>Wingdings</vt:lpstr>
      <vt:lpstr>Science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8</cp:revision>
  <dcterms:created xsi:type="dcterms:W3CDTF">2026-05-07T08:37:19Z</dcterms:created>
  <dcterms:modified xsi:type="dcterms:W3CDTF">2026-05-13T07:02:54Z</dcterms:modified>
</cp:coreProperties>
</file>