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sldIdLst>
    <p:sldId id="263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D8DD749D-AC9A-4093-B163-AF9F9362E960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2E608CD8-3DD5-498C-B864-398590760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553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D749D-AC9A-4093-B163-AF9F9362E960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08CD8-3DD5-498C-B864-398590760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600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D749D-AC9A-4093-B163-AF9F9362E960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08CD8-3DD5-498C-B864-398590760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367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D749D-AC9A-4093-B163-AF9F9362E960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08CD8-3DD5-498C-B864-398590760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06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D749D-AC9A-4093-B163-AF9F9362E960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08CD8-3DD5-498C-B864-398590760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274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D749D-AC9A-4093-B163-AF9F9362E960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08CD8-3DD5-498C-B864-398590760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55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D749D-AC9A-4093-B163-AF9F9362E960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08CD8-3DD5-498C-B864-398590760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061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D749D-AC9A-4093-B163-AF9F9362E960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08CD8-3DD5-498C-B864-398590760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518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D749D-AC9A-4093-B163-AF9F9362E960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08CD8-3DD5-498C-B864-398590760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79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D749D-AC9A-4093-B163-AF9F9362E960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08CD8-3DD5-498C-B864-398590760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75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D749D-AC9A-4093-B163-AF9F9362E960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08CD8-3DD5-498C-B864-398590760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857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D749D-AC9A-4093-B163-AF9F9362E960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08CD8-3DD5-498C-B864-398590760761}" type="slidenum">
              <a:rPr lang="en-US" smtClean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223930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D749D-AC9A-4093-B163-AF9F9362E960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08CD8-3DD5-498C-B864-398590760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0297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D749D-AC9A-4093-B163-AF9F9362E960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08CD8-3DD5-498C-B864-398590760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2410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D749D-AC9A-4093-B163-AF9F9362E960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08CD8-3DD5-498C-B864-398590760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5671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D749D-AC9A-4093-B163-AF9F9362E960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08CD8-3DD5-498C-B864-398590760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4436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D749D-AC9A-4093-B163-AF9F9362E960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08CD8-3DD5-498C-B864-398590760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0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D749D-AC9A-4093-B163-AF9F9362E960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08CD8-3DD5-498C-B864-398590760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6148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0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iqs.de/fotos/204687.html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85635B0-9978-4C35-B56C-CA2DB86C07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000" y="444500"/>
            <a:ext cx="6350000" cy="39305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94A70B-6017-495C-91F2-A0DE621992AE}"/>
              </a:ext>
            </a:extLst>
          </p:cNvPr>
          <p:cNvSpPr txBox="1"/>
          <p:nvPr/>
        </p:nvSpPr>
        <p:spPr>
          <a:xfrm>
            <a:off x="3094893" y="4628271"/>
            <a:ext cx="63499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accent1"/>
                </a:solidFill>
                <a:latin typeface="Arial Black" panose="020B0A04020102020204" pitchFamily="34" charset="0"/>
              </a:rPr>
              <a:t>Md. Al Mamun</a:t>
            </a:r>
          </a:p>
          <a:p>
            <a:pPr algn="ctr"/>
            <a:r>
              <a:rPr lang="en-GB" sz="2400" b="1" dirty="0">
                <a:solidFill>
                  <a:srgbClr val="FFC000"/>
                </a:solidFill>
                <a:latin typeface="Arial Black" panose="020B0A04020102020204" pitchFamily="34" charset="0"/>
              </a:rPr>
              <a:t>Assistant Teacher</a:t>
            </a:r>
          </a:p>
          <a:p>
            <a:pPr algn="ctr"/>
            <a:r>
              <a:rPr lang="en-GB" sz="2400" b="1" dirty="0" err="1">
                <a:solidFill>
                  <a:srgbClr val="00B050"/>
                </a:solidFill>
                <a:latin typeface="Arial Black" panose="020B0A04020102020204" pitchFamily="34" charset="0"/>
              </a:rPr>
              <a:t>Sotobogi</a:t>
            </a:r>
            <a:r>
              <a:rPr lang="en-GB" sz="2400" b="1" dirty="0">
                <a:solidFill>
                  <a:srgbClr val="00B050"/>
                </a:solidFill>
                <a:latin typeface="Arial Black" panose="020B0A04020102020204" pitchFamily="34" charset="0"/>
              </a:rPr>
              <a:t> </a:t>
            </a:r>
            <a:r>
              <a:rPr lang="en-GB" sz="2400" b="1" dirty="0" err="1">
                <a:solidFill>
                  <a:srgbClr val="00B050"/>
                </a:solidFill>
                <a:latin typeface="Arial Black" panose="020B0A04020102020204" pitchFamily="34" charset="0"/>
              </a:rPr>
              <a:t>Gabtali</a:t>
            </a:r>
            <a:r>
              <a:rPr lang="en-GB" sz="2400" b="1" dirty="0">
                <a:solidFill>
                  <a:srgbClr val="00B050"/>
                </a:solidFill>
                <a:latin typeface="Arial Black" panose="020B0A04020102020204" pitchFamily="34" charset="0"/>
              </a:rPr>
              <a:t> </a:t>
            </a:r>
            <a:r>
              <a:rPr lang="en-GB" sz="2400" b="1" dirty="0" err="1">
                <a:solidFill>
                  <a:srgbClr val="00B050"/>
                </a:solidFill>
                <a:latin typeface="Arial Black" panose="020B0A04020102020204" pitchFamily="34" charset="0"/>
              </a:rPr>
              <a:t>Dakhil</a:t>
            </a:r>
            <a:r>
              <a:rPr lang="en-GB" sz="2400" b="1" dirty="0">
                <a:solidFill>
                  <a:srgbClr val="00B050"/>
                </a:solidFill>
                <a:latin typeface="Arial Black" panose="020B0A04020102020204" pitchFamily="34" charset="0"/>
              </a:rPr>
              <a:t> Madrasa</a:t>
            </a:r>
          </a:p>
          <a:p>
            <a:pPr algn="ctr"/>
            <a:r>
              <a:rPr lang="en-GB" sz="2400" b="1" dirty="0" err="1">
                <a:solidFill>
                  <a:srgbClr val="00B0F0"/>
                </a:solidFill>
                <a:latin typeface="Arial Black" panose="020B0A04020102020204" pitchFamily="34" charset="0"/>
              </a:rPr>
              <a:t>Taltololi</a:t>
            </a:r>
            <a:r>
              <a:rPr lang="en-GB" sz="2400" b="1" dirty="0">
                <a:solidFill>
                  <a:srgbClr val="00B0F0"/>
                </a:solidFill>
                <a:latin typeface="Arial Black" panose="020B0A04020102020204" pitchFamily="34" charset="0"/>
              </a:rPr>
              <a:t>,</a:t>
            </a:r>
            <a:r>
              <a:rPr lang="en-GB" sz="2400" b="1" dirty="0">
                <a:latin typeface="Arial Black" panose="020B0A04020102020204" pitchFamily="34" charset="0"/>
              </a:rPr>
              <a:t> </a:t>
            </a:r>
            <a:r>
              <a:rPr lang="en-GB" sz="2400" b="1" dirty="0" err="1">
                <a:solidFill>
                  <a:srgbClr val="7030A0"/>
                </a:solidFill>
                <a:latin typeface="Arial Black" panose="020B0A04020102020204" pitchFamily="34" charset="0"/>
              </a:rPr>
              <a:t>Barguna</a:t>
            </a:r>
            <a:r>
              <a:rPr lang="en-GB" sz="2400" b="1" dirty="0">
                <a:solidFill>
                  <a:srgbClr val="7030A0"/>
                </a:solidFill>
                <a:latin typeface="Arial Black" panose="020B0A04020102020204" pitchFamily="34" charset="0"/>
              </a:rPr>
              <a:t>.</a:t>
            </a:r>
            <a:endParaRPr lang="en-US" sz="2400" b="1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105998"/>
      </p:ext>
    </p:extLst>
  </p:cSld>
  <p:clrMapOvr>
    <a:masterClrMapping/>
  </p:clrMapOvr>
  <p:transition spd="slow" advClick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5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25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bn-IN" b="1" dirty="0">
                <a:latin typeface="Nikosh" panose="02000000000000000000" pitchFamily="2" charset="0"/>
                <a:cs typeface="Nikosh" panose="02000000000000000000" pitchFamily="2" charset="0"/>
              </a:rPr>
              <a:t>গণিতের রহস্য: সৃজনশীল প্রশ্নের সমাধান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/>
            </a:r>
            <a:b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</a:br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1524000" y="3602037"/>
                <a:ext cx="9536723" cy="3036155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as-IN" b="1" u="sng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সৃজনশীল প্রশ্ন</a:t>
                </a:r>
                <a:endParaRPr lang="as-IN" u="sng" dirty="0" smtClean="0">
                  <a:latin typeface="Nikosh" panose="02000000000000000000" pitchFamily="2" charset="0"/>
                  <a:cs typeface="Nikosh" panose="02000000000000000000" pitchFamily="2" charset="0"/>
                </a:endParaRPr>
              </a:p>
              <a:p>
                <a:pPr algn="l"/>
                <a:r>
                  <a:rPr lang="as-IN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 </a:t>
                </a:r>
                <a:r>
                  <a:rPr lang="en-US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n = 2m - 1, </a:t>
                </a:r>
                <a:r>
                  <a:rPr lang="as-IN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যেখানে </a:t>
                </a:r>
                <a:r>
                  <a:rPr lang="en-US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m </a:t>
                </a:r>
                <a:r>
                  <a:rPr lang="en-US" dirty="0" smtClean="0">
                    <a:latin typeface="MatamuhuriSushreeXMJ" pitchFamily="2" charset="0"/>
                    <a:cs typeface="Nikosh" panose="02000000000000000000" pitchFamily="2" charset="0"/>
                  </a:rPr>
                  <a:t>€ </a:t>
                </a:r>
                <a:r>
                  <a:rPr lang="en-US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N</a:t>
                </a:r>
              </a:p>
              <a:p>
                <a:pPr algn="l"/>
                <a:r>
                  <a:rPr lang="as-IN" b="1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ক)</a:t>
                </a:r>
                <a:r>
                  <a:rPr lang="as-IN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 যোগ করো: 0.</a:t>
                </a:r>
                <a:r>
                  <a:rPr lang="en-US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7 + 0.15</a:t>
                </a:r>
              </a:p>
              <a:p>
                <a:pPr algn="l"/>
                <a:r>
                  <a:rPr lang="as-IN" b="1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খ)</a:t>
                </a:r>
                <a:r>
                  <a:rPr lang="as-IN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 দেখাও যে, </a:t>
                </a:r>
                <a:r>
                  <a:rPr lang="en-US" dirty="0"/>
                  <a:t>n</a:t>
                </a:r>
                <a:r>
                  <a:rPr lang="en-US" baseline="30000" dirty="0"/>
                  <a:t>2</a:t>
                </a:r>
                <a:r>
                  <a:rPr lang="en-US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 </a:t>
                </a:r>
                <a:r>
                  <a:rPr lang="as-IN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থেকে 1 বিয়োগ করলে বিয়োগফল সর্বদা 8 (আট) দ্বারা বিভাজ্য।</a:t>
                </a:r>
              </a:p>
              <a:p>
                <a:pPr algn="l"/>
                <a:r>
                  <a:rPr lang="as-IN" b="1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গ)</a:t>
                </a:r>
                <a:r>
                  <a:rPr lang="as-IN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 </a:t>
                </a:r>
                <a:r>
                  <a:rPr lang="en-US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m = 3 </a:t>
                </a:r>
                <a:r>
                  <a:rPr lang="as-IN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হলে প্রমাণ করো যে,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as-IN" sz="2800" i="1" smtClean="0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  <m:t>n</m:t>
                        </m:r>
                      </m:e>
                    </m:rad>
                  </m:oMath>
                </a14:m>
                <a:r>
                  <a:rPr lang="en-US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 </a:t>
                </a:r>
                <a:r>
                  <a:rPr lang="as-IN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একটি অমূলদ সংখ্যা।</a:t>
                </a:r>
              </a:p>
              <a:p>
                <a:pPr algn="l"/>
                <a:endParaRPr lang="en-US" dirty="0"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</mc:Choice>
        <mc:Fallback xmlns=""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1524000" y="3602037"/>
                <a:ext cx="9536723" cy="3036155"/>
              </a:xfrm>
              <a:blipFill>
                <a:blip r:embed="rId2"/>
                <a:stretch>
                  <a:fillRect l="-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 flipH="1">
            <a:off x="3446584" y="4519246"/>
            <a:ext cx="61547" cy="1758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5207969" y="4492871"/>
            <a:ext cx="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4407874" y="4539764"/>
            <a:ext cx="61547" cy="1758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5403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n-IN" sz="48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অংশ ১: দশমিক ভগ্নাংশের যোগফল</a:t>
            </a:r>
            <a:r>
              <a:rPr lang="en-US" dirty="0" smtClean="0">
                <a:latin typeface="Nikosh" panose="02000000000000000000" pitchFamily="2" charset="0"/>
                <a:cs typeface="Nikosh" panose="02000000000000000000" pitchFamily="2" charset="0"/>
              </a:rPr>
              <a:t/>
            </a:r>
            <a:br>
              <a:rPr lang="en-US" dirty="0" smtClean="0">
                <a:latin typeface="Nikosh" panose="02000000000000000000" pitchFamily="2" charset="0"/>
                <a:cs typeface="Nikosh" panose="02000000000000000000" pitchFamily="2" charset="0"/>
              </a:rPr>
            </a:br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 lang="bn-IN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সমস্যা</a:t>
                </a:r>
                <a:r>
                  <a:rPr lang="bn-IN" dirty="0">
                    <a:latin typeface="Nikosh" panose="02000000000000000000" pitchFamily="2" charset="0"/>
                    <a:cs typeface="Nikosh" panose="02000000000000000000" pitchFamily="2" charset="0"/>
                  </a:rPr>
                  <a:t>: </a:t>
                </a:r>
                <a:r>
                  <a:rPr lang="bn-IN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০.৭ </a:t>
                </a:r>
                <a:r>
                  <a:rPr lang="bn-IN" dirty="0">
                    <a:latin typeface="Nikosh" panose="02000000000000000000" pitchFamily="2" charset="0"/>
                    <a:cs typeface="Nikosh" panose="02000000000000000000" pitchFamily="2" charset="0"/>
                  </a:rPr>
                  <a:t>+ </a:t>
                </a:r>
                <a:r>
                  <a:rPr lang="bn-IN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০.১৫</a:t>
                </a:r>
                <a:endParaRPr lang="en-US" dirty="0" smtClean="0">
                  <a:latin typeface="Nikosh" panose="02000000000000000000" pitchFamily="2" charset="0"/>
                  <a:cs typeface="Nikosh" panose="02000000000000000000" pitchFamily="2" charset="0"/>
                </a:endParaRPr>
              </a:p>
              <a:p>
                <a:pPr lvl="0"/>
                <a:r>
                  <a:rPr lang="bn-IN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রূপান্তর</a:t>
                </a:r>
                <a:r>
                  <a:rPr lang="bn-IN" dirty="0">
                    <a:latin typeface="Nikosh" panose="02000000000000000000" pitchFamily="2" charset="0"/>
                    <a:cs typeface="Nikosh" panose="02000000000000000000" pitchFamily="2" charset="0"/>
                  </a:rPr>
                  <a:t>: </a:t>
                </a:r>
                <a:r>
                  <a:rPr lang="bn-IN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০.৭ </a:t>
                </a:r>
                <a:r>
                  <a:rPr lang="bn-IN" dirty="0">
                    <a:latin typeface="Nikosh" panose="02000000000000000000" pitchFamily="2" charset="0"/>
                    <a:cs typeface="Nikosh" panose="02000000000000000000" pitchFamily="2" charset="0"/>
                  </a:rPr>
                  <a:t>= ৭/৯</a:t>
                </a:r>
                <a:r>
                  <a:rPr lang="en-US" dirty="0">
                    <a:latin typeface="Nikosh" panose="02000000000000000000" pitchFamily="2" charset="0"/>
                    <a:cs typeface="Nikosh" panose="02000000000000000000" pitchFamily="2" charset="0"/>
                  </a:rPr>
                  <a:t>; </a:t>
                </a:r>
                <a:endParaRPr lang="en-US" dirty="0" smtClean="0">
                  <a:latin typeface="Nikosh" panose="02000000000000000000" pitchFamily="2" charset="0"/>
                  <a:cs typeface="Nikosh" panose="02000000000000000000" pitchFamily="2" charset="0"/>
                </a:endParaRPr>
              </a:p>
              <a:p>
                <a:pPr lvl="0"/>
                <a:r>
                  <a:rPr lang="bn-IN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০.১৫  </a:t>
                </a:r>
                <a:r>
                  <a:rPr lang="bn-IN" dirty="0">
                    <a:latin typeface="Nikosh" panose="02000000000000000000" pitchFamily="2" charset="0"/>
                    <a:cs typeface="Nikosh" panose="02000000000000000000" pitchFamily="2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i="1" smtClean="0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  <m:t>১৫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  <m:t>১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  <m:t>৯০</m:t>
                        </m:r>
                      </m:den>
                    </m:f>
                  </m:oMath>
                </a14:m>
                <a:r>
                  <a:rPr lang="en-US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  <m:t>১৪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  <m:t>৯০</m:t>
                        </m:r>
                      </m:den>
                    </m:f>
                  </m:oMath>
                </a14:m>
                <a:endParaRPr lang="en-US" dirty="0">
                  <a:latin typeface="Nikosh" panose="02000000000000000000" pitchFamily="2" charset="0"/>
                  <a:cs typeface="Nikosh" panose="02000000000000000000" pitchFamily="2" charset="0"/>
                </a:endParaRPr>
              </a:p>
              <a:p>
                <a:pPr lvl="0"/>
                <a:r>
                  <a:rPr lang="bn-IN" dirty="0">
                    <a:latin typeface="Nikosh" panose="02000000000000000000" pitchFamily="2" charset="0"/>
                    <a:cs typeface="Nikosh" panose="02000000000000000000" pitchFamily="2" charset="0"/>
                  </a:rPr>
                  <a:t>সমাধান: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i="1" dirty="0" smtClean="0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  <m:t>৭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  <m:t>৯</m:t>
                        </m:r>
                      </m:den>
                    </m:f>
                    <m:r>
                      <a:rPr lang="bn-IN" i="1" dirty="0" smtClean="0">
                        <a:latin typeface="Cambria Math" panose="02040503050406030204" pitchFamily="18" charset="0"/>
                        <a:cs typeface="Nikosh" panose="02000000000000000000" pitchFamily="2" charset="0"/>
                      </a:rPr>
                      <m:t>+</m:t>
                    </m:r>
                    <m:f>
                      <m:fPr>
                        <m:ctrlPr>
                          <a:rPr lang="bn-IN" i="1" dirty="0" smtClean="0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  <m:t>১৪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  <m:t>৯০</m:t>
                        </m:r>
                      </m:den>
                    </m:f>
                    <m:r>
                      <a:rPr lang="bn-IN" i="1" dirty="0" smtClean="0">
                        <a:latin typeface="Cambria Math" panose="02040503050406030204" pitchFamily="18" charset="0"/>
                        <a:cs typeface="Nikosh" panose="02000000000000000000" pitchFamily="2" charset="0"/>
                      </a:rPr>
                      <m:t> </m:t>
                    </m:r>
                  </m:oMath>
                </a14:m>
                <a:r>
                  <a:rPr lang="bn-IN" dirty="0">
                    <a:latin typeface="Nikosh" panose="02000000000000000000" pitchFamily="2" charset="0"/>
                    <a:cs typeface="Nikosh" panose="02000000000000000000" pitchFamily="2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  <m:t>৭০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  <m:t>১৪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  <m:t>৯০</m:t>
                        </m:r>
                      </m:den>
                    </m:f>
                  </m:oMath>
                </a14:m>
                <a:r>
                  <a:rPr lang="bn-IN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  <m:t>৮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  <m:t>৪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  <m:t>৯০</m:t>
                        </m:r>
                      </m:den>
                    </m:f>
                  </m:oMath>
                </a14:m>
                <a:r>
                  <a:rPr lang="en-US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  <m:t>১৪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  <m:t>১৫</m:t>
                        </m:r>
                      </m:den>
                    </m:f>
                  </m:oMath>
                </a14:m>
                <a:endParaRPr lang="en-US" dirty="0"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31" t="-2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/>
          <p:cNvSpPr/>
          <p:nvPr/>
        </p:nvSpPr>
        <p:spPr>
          <a:xfrm>
            <a:off x="2479430" y="2312374"/>
            <a:ext cx="45719" cy="457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300049" y="2341686"/>
            <a:ext cx="45719" cy="457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99947" y="2886807"/>
            <a:ext cx="45719" cy="457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878624" y="3637088"/>
            <a:ext cx="45719" cy="4571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87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n-IN" b="1" dirty="0">
                <a:latin typeface="Nikosh" panose="02000000000000000000" pitchFamily="2" charset="0"/>
                <a:cs typeface="Nikosh" panose="02000000000000000000" pitchFamily="2" charset="0"/>
              </a:rPr>
              <a:t>অংশ ২: বিভাজ্যতার প্রমাণ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/>
            </a:r>
            <a:b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</a:br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n-IN" dirty="0">
                <a:latin typeface="Nikosh" panose="02000000000000000000" pitchFamily="2" charset="0"/>
                <a:cs typeface="Nikosh" panose="02000000000000000000" pitchFamily="2" charset="0"/>
              </a:rPr>
              <a:t>প্রদত্ত: 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n = </a:t>
            </a:r>
            <a:r>
              <a:rPr lang="bn-IN" dirty="0">
                <a:latin typeface="Nikosh" panose="02000000000000000000" pitchFamily="2" charset="0"/>
                <a:cs typeface="Nikosh" panose="02000000000000000000" pitchFamily="2" charset="0"/>
              </a:rPr>
              <a:t>২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m - </a:t>
            </a:r>
            <a:r>
              <a:rPr lang="bn-IN" dirty="0">
                <a:latin typeface="Nikosh" panose="02000000000000000000" pitchFamily="2" charset="0"/>
                <a:cs typeface="Nikosh" panose="02000000000000000000" pitchFamily="2" charset="0"/>
              </a:rPr>
              <a:t>১ (যেখানে 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m </a:t>
            </a:r>
            <a:r>
              <a:rPr lang="bn-IN" dirty="0">
                <a:latin typeface="Nikosh" panose="02000000000000000000" pitchFamily="2" charset="0"/>
                <a:cs typeface="Nikosh" panose="02000000000000000000" pitchFamily="2" charset="0"/>
              </a:rPr>
              <a:t>একটি স্বাভাবিক সংখ্যা)</a:t>
            </a:r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lvl="0"/>
            <a:r>
              <a:rPr lang="bn-IN" dirty="0">
                <a:latin typeface="Nikosh" panose="02000000000000000000" pitchFamily="2" charset="0"/>
                <a:cs typeface="Nikosh" panose="02000000000000000000" pitchFamily="2" charset="0"/>
              </a:rPr>
              <a:t>লক্ষ্য: প্রমাণ করা 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n^</a:t>
            </a:r>
            <a:r>
              <a:rPr lang="bn-IN" dirty="0">
                <a:latin typeface="Nikosh" panose="02000000000000000000" pitchFamily="2" charset="0"/>
                <a:cs typeface="Nikosh" panose="02000000000000000000" pitchFamily="2" charset="0"/>
              </a:rPr>
              <a:t>২ - ১ সর্বদা ৮ দ্বারা বিভাজ্য</a:t>
            </a:r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lvl="0"/>
            <a:r>
              <a:rPr lang="bn-IN" dirty="0">
                <a:latin typeface="Nikosh" panose="02000000000000000000" pitchFamily="2" charset="0"/>
                <a:cs typeface="Nikosh" panose="02000000000000000000" pitchFamily="2" charset="0"/>
              </a:rPr>
              <a:t>বিশ্লেষণ: 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n^</a:t>
            </a:r>
            <a:r>
              <a:rPr lang="bn-IN" dirty="0">
                <a:latin typeface="Nikosh" panose="02000000000000000000" pitchFamily="2" charset="0"/>
                <a:cs typeface="Nikosh" panose="02000000000000000000" pitchFamily="2" charset="0"/>
              </a:rPr>
              <a:t>২ - ১ = (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n - </a:t>
            </a:r>
            <a:r>
              <a:rPr lang="bn-IN" dirty="0">
                <a:latin typeface="Nikosh" panose="02000000000000000000" pitchFamily="2" charset="0"/>
                <a:cs typeface="Nikosh" panose="02000000000000000000" pitchFamily="2" charset="0"/>
              </a:rPr>
              <a:t>১)(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n + </a:t>
            </a:r>
            <a:r>
              <a:rPr lang="bn-IN" dirty="0">
                <a:latin typeface="Nikosh" panose="02000000000000000000" pitchFamily="2" charset="0"/>
                <a:cs typeface="Nikosh" panose="02000000000000000000" pitchFamily="2" charset="0"/>
              </a:rPr>
              <a:t>১)</a:t>
            </a:r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lvl="0"/>
            <a:r>
              <a:rPr lang="bn-IN" dirty="0">
                <a:latin typeface="Nikosh" panose="02000000000000000000" pitchFamily="2" charset="0"/>
                <a:cs typeface="Nikosh" panose="02000000000000000000" pitchFamily="2" charset="0"/>
              </a:rPr>
              <a:t>প্রতিস্থাপন: (২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m - </a:t>
            </a:r>
            <a:r>
              <a:rPr lang="bn-IN" dirty="0">
                <a:latin typeface="Nikosh" panose="02000000000000000000" pitchFamily="2" charset="0"/>
                <a:cs typeface="Nikosh" panose="02000000000000000000" pitchFamily="2" charset="0"/>
              </a:rPr>
              <a:t>১ - ১)(২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m - </a:t>
            </a:r>
            <a:r>
              <a:rPr lang="bn-IN" dirty="0">
                <a:latin typeface="Nikosh" panose="02000000000000000000" pitchFamily="2" charset="0"/>
                <a:cs typeface="Nikosh" panose="02000000000000000000" pitchFamily="2" charset="0"/>
              </a:rPr>
              <a:t>১ + ১) = (২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m - </a:t>
            </a:r>
            <a:r>
              <a:rPr lang="bn-IN" dirty="0">
                <a:latin typeface="Nikosh" panose="02000000000000000000" pitchFamily="2" charset="0"/>
                <a:cs typeface="Nikosh" panose="02000000000000000000" pitchFamily="2" charset="0"/>
              </a:rPr>
              <a:t>২)(২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m)</a:t>
            </a:r>
          </a:p>
          <a:p>
            <a:pPr lvl="0"/>
            <a:r>
              <a:rPr lang="bn-IN" dirty="0">
                <a:latin typeface="Nikosh" panose="02000000000000000000" pitchFamily="2" charset="0"/>
                <a:cs typeface="Nikosh" panose="02000000000000000000" pitchFamily="2" charset="0"/>
              </a:rPr>
              <a:t>ফলাফল: ৪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m(m - </a:t>
            </a:r>
            <a:r>
              <a:rPr lang="bn-IN" dirty="0">
                <a:latin typeface="Nikosh" panose="02000000000000000000" pitchFamily="2" charset="0"/>
                <a:cs typeface="Nikosh" panose="02000000000000000000" pitchFamily="2" charset="0"/>
              </a:rPr>
              <a:t>১)</a:t>
            </a:r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lvl="0"/>
            <a:r>
              <a:rPr lang="bn-IN" dirty="0">
                <a:latin typeface="Nikosh" panose="02000000000000000000" pitchFamily="2" charset="0"/>
                <a:cs typeface="Nikosh" panose="02000000000000000000" pitchFamily="2" charset="0"/>
              </a:rPr>
              <a:t>যুক্তি: 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m(m - </a:t>
            </a:r>
            <a:r>
              <a:rPr lang="bn-IN" dirty="0">
                <a:latin typeface="Nikosh" panose="02000000000000000000" pitchFamily="2" charset="0"/>
                <a:cs typeface="Nikosh" panose="02000000000000000000" pitchFamily="2" charset="0"/>
              </a:rPr>
              <a:t>১) সর্বদা জোড়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bn-IN" dirty="0">
                <a:latin typeface="Nikosh" panose="02000000000000000000" pitchFamily="2" charset="0"/>
                <a:cs typeface="Nikosh" panose="02000000000000000000" pitchFamily="2" charset="0"/>
              </a:rPr>
              <a:t>তাই ৪ 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× </a:t>
            </a:r>
            <a:r>
              <a:rPr lang="bn-IN" dirty="0">
                <a:latin typeface="Nikosh" panose="02000000000000000000" pitchFamily="2" charset="0"/>
                <a:cs typeface="Nikosh" panose="02000000000000000000" pitchFamily="2" charset="0"/>
              </a:rPr>
              <a:t>২ = ৮ দ্বারা বিভাজ্য</a:t>
            </a:r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694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n-IN" b="1" dirty="0">
                <a:latin typeface="Nikosh" panose="02000000000000000000" pitchFamily="2" charset="0"/>
                <a:cs typeface="Nikosh" panose="02000000000000000000" pitchFamily="2" charset="0"/>
              </a:rPr>
              <a:t>অংশ ৩: অমূলদ সংখ্যার প্রমাণ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/>
            </a:r>
            <a:b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</a:br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n-IN" dirty="0">
                <a:latin typeface="Nikosh" panose="02000000000000000000" pitchFamily="2" charset="0"/>
                <a:cs typeface="Nikosh" panose="02000000000000000000" pitchFamily="2" charset="0"/>
              </a:rPr>
              <a:t>শর্ত: 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m = </a:t>
            </a:r>
            <a:r>
              <a:rPr lang="bn-IN" dirty="0">
                <a:latin typeface="Nikosh" panose="02000000000000000000" pitchFamily="2" charset="0"/>
                <a:cs typeface="Nikosh" panose="02000000000000000000" pitchFamily="2" charset="0"/>
              </a:rPr>
              <a:t>৩ হলে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, n = </a:t>
            </a:r>
            <a:r>
              <a:rPr lang="bn-IN" dirty="0">
                <a:latin typeface="Nikosh" panose="02000000000000000000" pitchFamily="2" charset="0"/>
                <a:cs typeface="Nikosh" panose="02000000000000000000" pitchFamily="2" charset="0"/>
              </a:rPr>
              <a:t>২(৩) - ১ = ৫</a:t>
            </a:r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lvl="0"/>
            <a:r>
              <a:rPr lang="bn-IN" dirty="0">
                <a:latin typeface="Nikosh" panose="02000000000000000000" pitchFamily="2" charset="0"/>
                <a:cs typeface="Nikosh" panose="02000000000000000000" pitchFamily="2" charset="0"/>
              </a:rPr>
              <a:t>লক্ষ্য: রুট ৫ একটি অমূলদ সংখ্যা</a:t>
            </a:r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lvl="0"/>
            <a:r>
              <a:rPr lang="bn-IN" dirty="0">
                <a:latin typeface="Nikosh" panose="02000000000000000000" pitchFamily="2" charset="0"/>
                <a:cs typeface="Nikosh" panose="02000000000000000000" pitchFamily="2" charset="0"/>
              </a:rPr>
              <a:t>পদ্ধতি: প্রমাণ পদ্ধতি (প্রমাণ বিপরীতক্রমে)</a:t>
            </a:r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lvl="0"/>
            <a:r>
              <a:rPr lang="bn-IN" dirty="0">
                <a:latin typeface="Nikosh" panose="02000000000000000000" pitchFamily="2" charset="0"/>
                <a:cs typeface="Nikosh" panose="02000000000000000000" pitchFamily="2" charset="0"/>
              </a:rPr>
              <a:t>অনুমান: রুট ৫ একটি মূলদ সংখ্যা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bn-IN" dirty="0">
                <a:latin typeface="Nikosh" panose="02000000000000000000" pitchFamily="2" charset="0"/>
                <a:cs typeface="Nikosh" panose="02000000000000000000" pitchFamily="2" charset="0"/>
              </a:rPr>
              <a:t>অর্থাৎ রুট ৫ = 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p/q</a:t>
            </a:r>
          </a:p>
          <a:p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904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IN" b="1" dirty="0">
                <a:latin typeface="Nikosh" panose="02000000000000000000" pitchFamily="2" charset="0"/>
                <a:cs typeface="Nikosh" panose="02000000000000000000" pitchFamily="2" charset="0"/>
              </a:rPr>
              <a:t>অমূলদ সংখ্যার প্রমাণ (চলমান)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/>
            </a:r>
            <a:b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</a:br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 lang="bn-IN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বর্গ করে পাই: ৫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i="1" smtClean="0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bn-IN" i="1" smtClean="0">
                                <a:latin typeface="Cambria Math" panose="02040503050406030204" pitchFamily="18" charset="0"/>
                                <a:cs typeface="Nikosh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Nikosh" panose="02000000000000000000" pitchFamily="2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Nikosh" panose="02000000000000000000" pitchFamily="2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bn-IN" i="1" smtClean="0">
                                <a:latin typeface="Cambria Math" panose="02040503050406030204" pitchFamily="18" charset="0"/>
                                <a:cs typeface="Nikosh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Nikosh" panose="02000000000000000000" pitchFamily="2" charset="0"/>
                              </a:rPr>
                              <m:t>𝑞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Nikosh" panose="02000000000000000000" pitchFamily="2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bn-IN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বা ৫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IN" i="1" smtClean="0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  <m:t>𝑞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bn-IN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 </a:t>
                </a:r>
                <a:r>
                  <a:rPr lang="bn-IN" dirty="0">
                    <a:latin typeface="Nikosh" panose="02000000000000000000" pitchFamily="2" charset="0"/>
                    <a:cs typeface="Nikosh" panose="02000000000000000000" pitchFamily="2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IN" i="1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  <m:t>𝑝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>
                  <a:latin typeface="Nikosh" panose="02000000000000000000" pitchFamily="2" charset="0"/>
                  <a:cs typeface="Nikosh" panose="02000000000000000000" pitchFamily="2" charset="0"/>
                </a:endParaRPr>
              </a:p>
              <a:p>
                <a:pPr lvl="0"/>
                <a:r>
                  <a:rPr lang="bn-IN" dirty="0">
                    <a:latin typeface="Nikosh" panose="02000000000000000000" pitchFamily="2" charset="0"/>
                    <a:cs typeface="Nikosh" panose="02000000000000000000" pitchFamily="2" charset="0"/>
                  </a:rPr>
                  <a:t>বিশ্লেষণ: এখানে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IN" i="1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  <m:t>𝑝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bn-IN" dirty="0">
                    <a:latin typeface="Nikosh" panose="02000000000000000000" pitchFamily="2" charset="0"/>
                    <a:cs typeface="Nikosh" panose="02000000000000000000" pitchFamily="2" charset="0"/>
                  </a:rPr>
                  <a:t> এর ৫ এর গুণিতক</a:t>
                </a:r>
                <a:r>
                  <a:rPr lang="en-US" dirty="0">
                    <a:latin typeface="Nikosh" panose="02000000000000000000" pitchFamily="2" charset="0"/>
                    <a:cs typeface="Nikosh" panose="02000000000000000000" pitchFamily="2" charset="0"/>
                  </a:rPr>
                  <a:t>, </a:t>
                </a:r>
                <a:r>
                  <a:rPr lang="bn-IN" dirty="0">
                    <a:latin typeface="Nikosh" panose="02000000000000000000" pitchFamily="2" charset="0"/>
                    <a:cs typeface="Nikosh" panose="02000000000000000000" pitchFamily="2" charset="0"/>
                  </a:rPr>
                  <a:t>তাই </a:t>
                </a:r>
                <a:r>
                  <a:rPr lang="en-US" dirty="0">
                    <a:latin typeface="Nikosh" panose="02000000000000000000" pitchFamily="2" charset="0"/>
                    <a:cs typeface="Nikosh" panose="02000000000000000000" pitchFamily="2" charset="0"/>
                  </a:rPr>
                  <a:t>p </a:t>
                </a:r>
                <a:r>
                  <a:rPr lang="bn-IN" dirty="0">
                    <a:latin typeface="Nikosh" panose="02000000000000000000" pitchFamily="2" charset="0"/>
                    <a:cs typeface="Nikosh" panose="02000000000000000000" pitchFamily="2" charset="0"/>
                  </a:rPr>
                  <a:t>ও ৫ এর গুণিতক</a:t>
                </a:r>
                <a:endParaRPr lang="en-US" dirty="0">
                  <a:latin typeface="Nikosh" panose="02000000000000000000" pitchFamily="2" charset="0"/>
                  <a:cs typeface="Nikosh" panose="02000000000000000000" pitchFamily="2" charset="0"/>
                </a:endParaRPr>
              </a:p>
              <a:p>
                <a:pPr lvl="0"/>
                <a:r>
                  <a:rPr lang="bn-IN" dirty="0">
                    <a:latin typeface="Nikosh" panose="02000000000000000000" pitchFamily="2" charset="0"/>
                    <a:cs typeface="Nikosh" panose="02000000000000000000" pitchFamily="2" charset="0"/>
                  </a:rPr>
                  <a:t>বিপরীত যুক্তি: </a:t>
                </a:r>
                <a:r>
                  <a:rPr lang="en-US" dirty="0">
                    <a:latin typeface="Nikosh" panose="02000000000000000000" pitchFamily="2" charset="0"/>
                    <a:cs typeface="Nikosh" panose="02000000000000000000" pitchFamily="2" charset="0"/>
                  </a:rPr>
                  <a:t>p </a:t>
                </a:r>
                <a:r>
                  <a:rPr lang="bn-IN" dirty="0">
                    <a:latin typeface="Nikosh" panose="02000000000000000000" pitchFamily="2" charset="0"/>
                    <a:cs typeface="Nikosh" panose="02000000000000000000" pitchFamily="2" charset="0"/>
                  </a:rPr>
                  <a:t>ও </a:t>
                </a:r>
                <a:r>
                  <a:rPr lang="en-US" dirty="0">
                    <a:latin typeface="Nikosh" panose="02000000000000000000" pitchFamily="2" charset="0"/>
                    <a:cs typeface="Nikosh" panose="02000000000000000000" pitchFamily="2" charset="0"/>
                  </a:rPr>
                  <a:t>q </a:t>
                </a:r>
                <a:r>
                  <a:rPr lang="bn-IN" dirty="0">
                    <a:latin typeface="Nikosh" panose="02000000000000000000" pitchFamily="2" charset="0"/>
                    <a:cs typeface="Nikosh" panose="02000000000000000000" pitchFamily="2" charset="0"/>
                  </a:rPr>
                  <a:t>পরস্পর সহমৌলিক হওয়ায় এটি অসম্ভব</a:t>
                </a:r>
                <a:endParaRPr lang="en-US" dirty="0">
                  <a:latin typeface="Nikosh" panose="02000000000000000000" pitchFamily="2" charset="0"/>
                  <a:cs typeface="Nikosh" panose="02000000000000000000" pitchFamily="2" charset="0"/>
                </a:endParaRPr>
              </a:p>
              <a:p>
                <a:pPr lvl="0"/>
                <a:r>
                  <a:rPr lang="bn-IN" dirty="0">
                    <a:latin typeface="Nikosh" panose="02000000000000000000" pitchFamily="2" charset="0"/>
                    <a:cs typeface="Nikosh" panose="02000000000000000000" pitchFamily="2" charset="0"/>
                  </a:rPr>
                  <a:t>সিদ্ধান্ত: রুট ৫ একটি অমূলদ সংখ্যা</a:t>
                </a:r>
                <a:endParaRPr lang="en-US" dirty="0">
                  <a:latin typeface="Nikosh" panose="02000000000000000000" pitchFamily="2" charset="0"/>
                  <a:cs typeface="Nikosh" panose="02000000000000000000" pitchFamily="2" charset="0"/>
                </a:endParaRPr>
              </a:p>
              <a:p>
                <a:endParaRPr lang="en-US" dirty="0"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6255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n-IN" b="1" dirty="0">
                <a:latin typeface="Nikosh" panose="02000000000000000000" pitchFamily="2" charset="0"/>
                <a:cs typeface="Nikosh" panose="02000000000000000000" pitchFamily="2" charset="0"/>
              </a:rPr>
              <a:t>গাণিতিক যুক্তির সারসংক্ষেপ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/>
            </a:r>
            <a:b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</a:br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n-IN" dirty="0">
                <a:latin typeface="Nikosh" panose="02000000000000000000" pitchFamily="2" charset="0"/>
                <a:cs typeface="Nikosh" panose="02000000000000000000" pitchFamily="2" charset="0"/>
              </a:rPr>
              <a:t>দশমিকের পৌনঃপুনিক সাধারণ ভগ্নাংশে রূপান্তরের নির্ভুলতা</a:t>
            </a:r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lvl="0"/>
            <a:r>
              <a:rPr lang="bn-IN" dirty="0">
                <a:latin typeface="Nikosh" panose="02000000000000000000" pitchFamily="2" charset="0"/>
                <a:cs typeface="Nikosh" panose="02000000000000000000" pitchFamily="2" charset="0"/>
              </a:rPr>
              <a:t>বীজগণিতীয় রাশির মাধ্যমে বিভাজ্যতার সাধারণ নিয়ম প্রমাণ</a:t>
            </a:r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lvl="0"/>
            <a:r>
              <a:rPr lang="bn-IN" dirty="0">
                <a:latin typeface="Nikosh" panose="02000000000000000000" pitchFamily="2" charset="0"/>
                <a:cs typeface="Nikosh" panose="02000000000000000000" pitchFamily="2" charset="0"/>
              </a:rPr>
              <a:t>অমূলদ সংখ্যার অস্তিত্ব প্রমাণের যৌক্তিক ভিত্তি</a:t>
            </a:r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467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n-IN" b="1" dirty="0">
                <a:latin typeface="Nikosh" panose="02000000000000000000" pitchFamily="2" charset="0"/>
                <a:cs typeface="Nikosh" panose="02000000000000000000" pitchFamily="2" charset="0"/>
              </a:rPr>
              <a:t>সমাপ্তি: গণিতের সৌন্দর্য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/>
            </a:r>
            <a:b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</a:br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n-IN" dirty="0">
                <a:latin typeface="Nikosh" panose="02000000000000000000" pitchFamily="2" charset="0"/>
                <a:cs typeface="Nikosh" panose="02000000000000000000" pitchFamily="2" charset="0"/>
              </a:rPr>
              <a:t>গাণিতিক সমস্যা কেবল সংখ্যা নয়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bn-IN" dirty="0">
                <a:latin typeface="Nikosh" panose="02000000000000000000" pitchFamily="2" charset="0"/>
                <a:cs typeface="Nikosh" panose="02000000000000000000" pitchFamily="2" charset="0"/>
              </a:rPr>
              <a:t>এটি যুক্তি ও কাঠামোর এক অনন্য শিল্প</a:t>
            </a:r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lvl="0"/>
            <a:r>
              <a:rPr lang="bn-IN" dirty="0">
                <a:latin typeface="Nikosh" panose="02000000000000000000" pitchFamily="2" charset="0"/>
                <a:cs typeface="Nikosh" panose="02000000000000000000" pitchFamily="2" charset="0"/>
              </a:rPr>
              <a:t>প্রতিটি সমাধানের পেছনে লুকানো রয়েছে সত্য অনুসন্ধানের আনন্দ</a:t>
            </a:r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583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B60A65F-179A-4768-8051-F2EA71D8BE54}"/>
              </a:ext>
            </a:extLst>
          </p:cNvPr>
          <p:cNvSpPr txBox="1"/>
          <p:nvPr/>
        </p:nvSpPr>
        <p:spPr>
          <a:xfrm>
            <a:off x="3593695" y="3012760"/>
            <a:ext cx="784459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600" b="1" dirty="0" err="1">
                <a:ln w="22225">
                  <a:solidFill>
                    <a:schemeClr val="accent2"/>
                  </a:solidFill>
                  <a:prstDash val="solid"/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837473B0-CC2E-450A-ABE3-18F120FF3D39}">
                        <a1611:picAttrSrcUrl xmlns:a1611="http://schemas.microsoft.com/office/drawing/2016/11/main" xmlns="" r:id="rId3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Arial Black" panose="020B0A04020102020204" pitchFamily="34" charset="0"/>
              </a:rPr>
              <a:t>ধন্যবাদ</a:t>
            </a:r>
            <a:r>
              <a:rPr lang="en-GB" sz="16600" b="1" dirty="0">
                <a:ln w="22225">
                  <a:solidFill>
                    <a:schemeClr val="accent2"/>
                  </a:solidFill>
                  <a:prstDash val="solid"/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837473B0-CC2E-450A-ABE3-18F120FF3D39}">
                        <a1611:picAttrSrcUrl xmlns:a1611="http://schemas.microsoft.com/office/drawing/2016/11/main" xmlns="" r:id="rId3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Arial Black" panose="020B0A04020102020204" pitchFamily="34" charset="0"/>
              </a:rPr>
              <a:t> </a:t>
            </a:r>
            <a:endParaRPr lang="en-US" sz="8800" b="1" dirty="0">
              <a:ln w="22225">
                <a:solidFill>
                  <a:schemeClr val="accent2"/>
                </a:solidFill>
                <a:prstDash val="solid"/>
              </a:ln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xmlns="" r:id="rId3"/>
                    </a:ext>
                  </a:extLst>
                </a:blip>
                <a:srcRect/>
                <a:stretch>
                  <a:fillRect/>
                </a:stretch>
              </a:blip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8012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90</TotalTime>
  <Words>298</Words>
  <Application>Microsoft Office PowerPoint</Application>
  <PresentationFormat>Widescreen</PresentationFormat>
  <Paragraphs>40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Arial Black</vt:lpstr>
      <vt:lpstr>Cambria Math</vt:lpstr>
      <vt:lpstr>MatamuhuriSushreeXMJ</vt:lpstr>
      <vt:lpstr>Nikosh</vt:lpstr>
      <vt:lpstr>Trebuchet MS</vt:lpstr>
      <vt:lpstr>Tw Cen MT</vt:lpstr>
      <vt:lpstr>Circuit</vt:lpstr>
      <vt:lpstr>PowerPoint Presentation</vt:lpstr>
      <vt:lpstr>গণিতের রহস্য: সৃজনশীল প্রশ্নের সমাধান </vt:lpstr>
      <vt:lpstr>অংশ ১: দশমিক ভগ্নাংশের যোগফল </vt:lpstr>
      <vt:lpstr>অংশ ২: বিভাজ্যতার প্রমাণ </vt:lpstr>
      <vt:lpstr>অংশ ৩: অমূলদ সংখ্যার প্রমাণ </vt:lpstr>
      <vt:lpstr>অমূলদ সংখ্যার প্রমাণ (চলমান) </vt:lpstr>
      <vt:lpstr>গাণিতিক যুক্তির সারসংক্ষেপ </vt:lpstr>
      <vt:lpstr>সমাপ্তি: গণিতের সৌন্দর্য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গণিতের রহস্য: সৃজনশীল প্রশ্নের সমাধান</dc:title>
  <dc:creator>WALTON</dc:creator>
  <cp:lastModifiedBy>WALTON</cp:lastModifiedBy>
  <cp:revision>8</cp:revision>
  <dcterms:created xsi:type="dcterms:W3CDTF">2026-06-20T04:22:31Z</dcterms:created>
  <dcterms:modified xsi:type="dcterms:W3CDTF">2026-06-20T10:48:09Z</dcterms:modified>
</cp:coreProperties>
</file>