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0" r:id="rId5"/>
    <p:sldId id="257" r:id="rId6"/>
    <p:sldId id="258" r:id="rId7"/>
    <p:sldId id="259" r:id="rId8"/>
    <p:sldId id="261" r:id="rId9"/>
    <p:sldId id="262" r:id="rId10"/>
    <p:sldId id="264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JCP1ec2Yc1DjnDPQ1UAKcA==" hashData="CKzI/xLn18/7LocLUDuEKZExRKA="/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8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0000"/>
    <a:srgbClr val="FFFFFF"/>
    <a:srgbClr val="97719A"/>
    <a:srgbClr val="375769"/>
    <a:srgbClr val="FBA36A"/>
    <a:srgbClr val="EB4863"/>
    <a:srgbClr val="D4D4D4"/>
    <a:srgbClr val="BB7404"/>
    <a:srgbClr val="801C15"/>
    <a:srgbClr val="87DC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1"/>
        <p:guide pos="3835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04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dirty="0"/>
              <a:t>Mubarak Miah, Assistant Teacher, Julekhanagar Tea Garden Govt. Primary School, Sreemangal, Email: mubarakalimiah@gmail.com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 dirty="0"/>
              <a:t>Mubarak Miah, Assistant Teacher, Julekhanagar Tea Garden Govt. Primary School, Sreemangal, Email: mubarakalimiah@gmail.com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Mubarak Miah, Assistant Teacher, Julekhanagar Tea Garden Govt. Primary School, Sreemangal, Email: mubarakalimiah@gmail.com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9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0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1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3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image" Target="../media/image12.jpeg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image" Target="../media/image11.jpeg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84.xml"/><Relationship Id="rId12" Type="http://schemas.openxmlformats.org/officeDocument/2006/relationships/image" Target="../media/image14.jpeg"/><Relationship Id="rId11" Type="http://schemas.openxmlformats.org/officeDocument/2006/relationships/tags" Target="../tags/tag83.xml"/><Relationship Id="rId10" Type="http://schemas.openxmlformats.org/officeDocument/2006/relationships/image" Target="../media/image13.jpeg"/><Relationship Id="rId1" Type="http://schemas.openxmlformats.org/officeDocument/2006/relationships/tags" Target="../tags/tag7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image" Target="../media/image15.jpeg"/><Relationship Id="rId7" Type="http://schemas.openxmlformats.org/officeDocument/2006/relationships/tags" Target="../tags/tag90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image" Target="../media/image9.jpeg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94.xml"/><Relationship Id="rId12" Type="http://schemas.openxmlformats.org/officeDocument/2006/relationships/image" Target="../media/image16.jpeg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tags" Target="../tags/tag8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6.xml"/><Relationship Id="rId1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solidFill>
            <a:srgbClr val="E08C2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pic>
        <p:nvPicPr>
          <p:cNvPr id="2" name="Picture 1" descr="61ikiS6V-j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5987415" y="1682115"/>
            <a:ext cx="4922520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8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সবাইকে বর্ষার প্রথম কদম ফুলের শুভেচ্ছা।</a:t>
            </a:r>
            <a:endParaRPr lang="en-US" sz="8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 dirty="0"/>
              <a:t>Mubarak Miah, Assistant Teacher, Julekhanagar Tea Garden Govt. Primary School, Sreemangal, Email: mubarakalimiah@gmail.com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2749550" y="4610735"/>
            <a:ext cx="3430270" cy="521970"/>
          </a:xfrm>
          <a:prstGeom prst="rect">
            <a:avLst/>
          </a:prstGeom>
          <a:solidFill>
            <a:srgbClr val="FFFCF3"/>
          </a:solidFill>
        </p:spPr>
        <p:txBody>
          <a:bodyPr wrap="square" rtlCol="0">
            <a:spAutoFit/>
          </a:bodyPr>
          <a:p>
            <a:r>
              <a:rPr lang="en-US" sz="2800" b="1">
                <a:latin typeface="NikoshBAN" panose="02000000000000000000" charset="0"/>
                <a:cs typeface="NikoshBAN" panose="02000000000000000000" charset="0"/>
              </a:rPr>
              <a:t>শ্রীমঙ্গল, মৌলভীবাজার</a:t>
            </a:r>
            <a:endParaRPr lang="en-US" sz="28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2696845" y="483235"/>
            <a:ext cx="6798310" cy="521970"/>
          </a:xfrm>
          <a:prstGeom prst="rect">
            <a:avLst/>
          </a:prstGeom>
          <a:solidFill>
            <a:srgbClr val="0E223D"/>
          </a:solidFill>
        </p:spPr>
        <p:txBody>
          <a:bodyPr wrap="square">
            <a:spAutoFit/>
          </a:bodyPr>
          <a:p>
            <a:pPr algn="ctr"/>
            <a:r>
              <a:rPr sz="2800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Pre-knowledge Check (পূর্বজ্ঞান যাচাই)</a:t>
            </a:r>
            <a:endParaRPr sz="2800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3283585" y="5537835"/>
            <a:ext cx="5852160" cy="706755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4000" b="1">
                <a:latin typeface="NikoshBAN" panose="02000000000000000000" charset="0"/>
                <a:cs typeface="NikoshBAN" panose="02000000000000000000" charset="0"/>
              </a:rPr>
              <a:t>বিদ্যুৎ না থাকলে কী কী সমস্যা হয়?</a:t>
            </a:r>
            <a:endParaRPr sz="4000" b="1"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6" name="Picture 5" descr="ChatGPT Image Jun 19, 2026, 10_44_43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845" y="1005205"/>
            <a:ext cx="6798945" cy="4532630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3672205" y="3219450"/>
            <a:ext cx="4846955" cy="706755"/>
          </a:xfrm>
          <a:prstGeom prst="rect">
            <a:avLst/>
          </a:prstGeom>
          <a:solidFill>
            <a:srgbClr val="013682"/>
          </a:solidFill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en-US" sz="4000" b="1">
                <a:solidFill>
                  <a:srgbClr val="ECF5FA"/>
                </a:solidFill>
                <a:latin typeface="NikoshBAN" panose="02000000000000000000" charset="0"/>
                <a:cs typeface="NikoshBAN" panose="02000000000000000000" charset="0"/>
              </a:rPr>
              <a:t>অধ্যায় ৬ : শক্তির রূপান্তর </a:t>
            </a:r>
            <a:endParaRPr lang="en-US" sz="4000" b="1">
              <a:solidFill>
                <a:srgbClr val="ECF5FA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4939030" y="5080000"/>
            <a:ext cx="2314575" cy="533400"/>
          </a:xfrm>
          <a:prstGeom prst="rect">
            <a:avLst/>
          </a:prstGeom>
          <a:solidFill>
            <a:srgbClr val="FEFABD"/>
          </a:solidFill>
        </p:spPr>
        <p:txBody>
          <a:bodyPr wrap="square" rtlCol="0">
            <a:noAutofit/>
          </a:bodyPr>
          <a:p>
            <a:r>
              <a:rPr lang="en-US" sz="3200" b="1">
                <a:latin typeface="NikoshBAN" panose="02000000000000000000" charset="0"/>
                <a:cs typeface="NikoshBAN" panose="02000000000000000000" charset="0"/>
              </a:rPr>
              <a:t>প্রাথমিক বিজ্ঞান </a:t>
            </a:r>
            <a:endParaRPr lang="en-US" sz="32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701675" y="434340"/>
            <a:ext cx="5104130" cy="3987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p>
            <a:r>
              <a:rPr lang="en-US" altLang="en-US" sz="2000" b="1">
                <a:solidFill>
                  <a:schemeClr val="accent1">
                    <a:lumMod val="50000"/>
                  </a:schemeClr>
                </a:solidFill>
                <a:latin typeface="NikoshBAN" panose="02000000000000000000" charset="0"/>
                <a:cs typeface="NikoshBAN" panose="02000000000000000000" charset="0"/>
              </a:rPr>
              <a:t>Textbook Connection : পাঠ্যবইয়ের সাথে সংযোগ</a:t>
            </a:r>
            <a:endParaRPr lang="en-US" altLang="en-US" sz="2000" b="1">
              <a:solidFill>
                <a:schemeClr val="accent1">
                  <a:lumMod val="50000"/>
                </a:schemeClr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6327140" y="2442845"/>
            <a:ext cx="47282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5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৫৯ পৃষ্ঠায় দেয়া ছবিগুলো লক্ষ্য করো।</a:t>
            </a:r>
            <a:endParaRPr lang="en-US" sz="5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rcRect l="30526" t="20493" r="31375" b="10663"/>
          <a:stretch>
            <a:fillRect/>
          </a:stretch>
        </p:blipFill>
        <p:spPr>
          <a:xfrm>
            <a:off x="701675" y="951865"/>
            <a:ext cx="5106035" cy="51873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2049780" y="394970"/>
            <a:ext cx="6066790" cy="583565"/>
          </a:xfrm>
          <a:prstGeom prst="rect">
            <a:avLst/>
          </a:prstGeom>
          <a:solidFill>
            <a:srgbClr val="32875D"/>
          </a:solidFill>
        </p:spPr>
        <p:txBody>
          <a:bodyPr wrap="square" rtlCol="0">
            <a:spAutoFit/>
          </a:bodyPr>
          <a:p>
            <a:pPr algn="ctr"/>
            <a:r>
              <a:rPr lang="en-US" altLang="en-US" sz="32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ছবিগুলো ভালো করে পর্যবেক্ষণ করো</a:t>
            </a:r>
            <a:endParaRPr lang="en-US" altLang="en-US" sz="32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2" name="Picture 1" descr="ChatGPT Image Jun 19, 2026, 11_18_55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9780" y="1228725"/>
            <a:ext cx="2560955" cy="1707515"/>
          </a:xfrm>
          <a:prstGeom prst="rect">
            <a:avLst/>
          </a:prstGeom>
        </p:spPr>
      </p:pic>
      <p:pic>
        <p:nvPicPr>
          <p:cNvPr id="3" name="Picture 2" descr="ChatGPT Image Jun 19, 2026, 11_31_06 P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345" y="1228090"/>
            <a:ext cx="2562225" cy="1708150"/>
          </a:xfrm>
          <a:prstGeom prst="rect">
            <a:avLst/>
          </a:prstGeom>
        </p:spPr>
      </p:pic>
      <p:pic>
        <p:nvPicPr>
          <p:cNvPr id="4" name="Picture 3" descr="ChatGPT Image Jun 19, 2026, 11_34_09 P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780" y="3544570"/>
            <a:ext cx="2560955" cy="1707515"/>
          </a:xfrm>
          <a:prstGeom prst="rect">
            <a:avLst/>
          </a:prstGeom>
        </p:spPr>
      </p:pic>
      <p:pic>
        <p:nvPicPr>
          <p:cNvPr id="8" name="Picture 7" descr="ChatGPT Image Jun 19, 2026, 11_44_17 P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4345" y="3543935"/>
            <a:ext cx="2562225" cy="1708150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2049780" y="5252085"/>
            <a:ext cx="6067425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এগুলোতে কোন শক্তি ব্যবহার </a:t>
            </a:r>
            <a:r>
              <a: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হচ্ছে</a:t>
            </a:r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?</a:t>
            </a: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2049780" y="394970"/>
            <a:ext cx="6066790" cy="583565"/>
          </a:xfrm>
          <a:prstGeom prst="rect">
            <a:avLst/>
          </a:prstGeom>
          <a:solidFill>
            <a:srgbClr val="32875D"/>
          </a:solidFill>
        </p:spPr>
        <p:txBody>
          <a:bodyPr wrap="square" rtlCol="0">
            <a:spAutoFit/>
          </a:bodyPr>
          <a:p>
            <a:pPr algn="ctr"/>
            <a:r>
              <a:rPr lang="en-US" altLang="en-US" sz="32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ছবিটি ভালো করে পর্যবেক্ষণ করো</a:t>
            </a:r>
            <a:endParaRPr lang="en-US" altLang="en-US" sz="32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2" name="Picture 1" descr="ChatGPT Image Jun 19, 2026, 11_18_55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9780" y="1228725"/>
            <a:ext cx="6188075" cy="4126230"/>
          </a:xfrm>
          <a:prstGeom prst="rect">
            <a:avLst/>
          </a:prstGeom>
        </p:spPr>
      </p:pic>
      <p:pic>
        <p:nvPicPr>
          <p:cNvPr id="3" name="Picture 2" descr="ChatGPT Image Jun 19, 2026, 11_31_06 P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3845" y="1228725"/>
            <a:ext cx="1048385" cy="699135"/>
          </a:xfrm>
          <a:prstGeom prst="rect">
            <a:avLst/>
          </a:prstGeom>
        </p:spPr>
      </p:pic>
      <p:pic>
        <p:nvPicPr>
          <p:cNvPr id="4" name="Picture 3" descr="ChatGPT Image Jun 19, 2026, 11_34_09 P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845" y="2230120"/>
            <a:ext cx="1061085" cy="708025"/>
          </a:xfrm>
          <a:prstGeom prst="rect">
            <a:avLst/>
          </a:prstGeom>
        </p:spPr>
      </p:pic>
      <p:pic>
        <p:nvPicPr>
          <p:cNvPr id="8" name="Picture 7" descr="ChatGPT Image Jun 19, 2026, 11_44_17 P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695" y="3240405"/>
            <a:ext cx="991235" cy="66103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5402580" y="8014335"/>
            <a:ext cx="6067425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এগুলোতে কোন শক্তি ব্যবহার </a:t>
            </a:r>
            <a:r>
              <a: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হচ্ছে</a:t>
            </a:r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?</a:t>
            </a: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2049780" y="5354955"/>
            <a:ext cx="8927465" cy="645160"/>
          </a:xfrm>
          <a:prstGeom prst="rect">
            <a:avLst/>
          </a:prstGeom>
          <a:solidFill>
            <a:srgbClr val="FDE8B1"/>
          </a:solidFill>
          <a:ln>
            <a:solidFill>
              <a:srgbClr val="FDE8B1"/>
            </a:solidFill>
          </a:ln>
        </p:spPr>
        <p:txBody>
          <a:bodyPr wrap="square">
            <a:spAutoFit/>
          </a:bodyPr>
          <a:p>
            <a:r>
              <a:rPr lang="en-US" sz="3600" b="1">
                <a:latin typeface="NikoshBAN" panose="02000000000000000000" charset="0"/>
                <a:cs typeface="NikoshBAN" panose="02000000000000000000" charset="0"/>
              </a:rPr>
              <a:t>এখানে ফ্যান ও আলো জ্বালাতে বিদ্যুৎশক্তি ব্যবহার করা হচ্ছে। </a:t>
            </a:r>
            <a:endParaRPr lang="en-US" sz="36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2049780" y="394970"/>
            <a:ext cx="6066790" cy="583565"/>
          </a:xfrm>
          <a:prstGeom prst="rect">
            <a:avLst/>
          </a:prstGeom>
          <a:solidFill>
            <a:srgbClr val="32875D"/>
          </a:solidFill>
        </p:spPr>
        <p:txBody>
          <a:bodyPr wrap="square" rtlCol="0">
            <a:spAutoFit/>
          </a:bodyPr>
          <a:p>
            <a:pPr algn="ctr"/>
            <a:r>
              <a:rPr lang="en-US" altLang="en-US" sz="32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ছবিটি ভালো করে পর্যবেক্ষণ করো</a:t>
            </a:r>
            <a:endParaRPr lang="en-US" altLang="en-US" sz="32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2" name="Picture 1" descr="ChatGPT Image Jun 19, 2026, 11_18_55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3845" y="1102995"/>
            <a:ext cx="1025525" cy="683895"/>
          </a:xfrm>
          <a:prstGeom prst="rect">
            <a:avLst/>
          </a:prstGeom>
        </p:spPr>
      </p:pic>
      <p:pic>
        <p:nvPicPr>
          <p:cNvPr id="3" name="Picture 2" descr="ChatGPT Image Jun 19, 2026, 11_31_06 P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780" y="978535"/>
            <a:ext cx="6066790" cy="4045585"/>
          </a:xfrm>
          <a:prstGeom prst="rect">
            <a:avLst/>
          </a:prstGeom>
        </p:spPr>
      </p:pic>
      <p:pic>
        <p:nvPicPr>
          <p:cNvPr id="4" name="Picture 3" descr="ChatGPT Image Jun 19, 2026, 11_34_09 P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845" y="2230120"/>
            <a:ext cx="1061085" cy="708025"/>
          </a:xfrm>
          <a:prstGeom prst="rect">
            <a:avLst/>
          </a:prstGeom>
        </p:spPr>
      </p:pic>
      <p:pic>
        <p:nvPicPr>
          <p:cNvPr id="8" name="Picture 7" descr="ChatGPT Image Jun 19, 2026, 11_44_17 P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695" y="3240405"/>
            <a:ext cx="991235" cy="66103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5402580" y="8014335"/>
            <a:ext cx="6067425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এগুলোতে কোন শক্তি ব্যবহার </a:t>
            </a:r>
            <a:r>
              <a: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হচ্ছে</a:t>
            </a:r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?</a:t>
            </a: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2049780" y="5354955"/>
            <a:ext cx="8927465" cy="645160"/>
          </a:xfrm>
          <a:prstGeom prst="rect">
            <a:avLst/>
          </a:prstGeom>
          <a:solidFill>
            <a:srgbClr val="64B66C"/>
          </a:solidFill>
          <a:ln>
            <a:solidFill>
              <a:srgbClr val="FDE8B1"/>
            </a:solidFill>
          </a:ln>
        </p:spPr>
        <p:txBody>
          <a:bodyPr wrap="square">
            <a:spAutoFit/>
          </a:bodyPr>
          <a:p>
            <a:r>
              <a:rPr lang="en-US" sz="3600" b="1">
                <a:latin typeface="NikoshBAN" panose="02000000000000000000" charset="0"/>
                <a:cs typeface="NikoshBAN" panose="02000000000000000000" charset="0"/>
                <a:sym typeface="+mn-ea"/>
              </a:rPr>
              <a:t>এখানে ঘর আলো করার কাজে সৌরশক্তি ব্যবহার করা হচ্ছে। </a:t>
            </a:r>
            <a:endParaRPr lang="en-US" sz="36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2049780" y="394970"/>
            <a:ext cx="6066790" cy="583565"/>
          </a:xfrm>
          <a:prstGeom prst="rect">
            <a:avLst/>
          </a:prstGeom>
          <a:solidFill>
            <a:srgbClr val="32875D"/>
          </a:solidFill>
        </p:spPr>
        <p:txBody>
          <a:bodyPr wrap="square" rtlCol="0">
            <a:spAutoFit/>
          </a:bodyPr>
          <a:p>
            <a:pPr algn="ctr"/>
            <a:r>
              <a:rPr lang="en-US" altLang="en-US" sz="32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ছবিটি ভালো করে পর্যবেক্ষণ করো</a:t>
            </a:r>
            <a:endParaRPr lang="en-US" altLang="en-US" sz="32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2" name="Picture 1" descr="ChatGPT Image Jun 19, 2026, 11_18_55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3845" y="1102995"/>
            <a:ext cx="1025525" cy="683895"/>
          </a:xfrm>
          <a:prstGeom prst="rect">
            <a:avLst/>
          </a:prstGeom>
        </p:spPr>
      </p:pic>
      <p:pic>
        <p:nvPicPr>
          <p:cNvPr id="3" name="Picture 2" descr="ChatGPT Image Jun 19, 2026, 11_31_06 P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50" y="2153920"/>
            <a:ext cx="1049020" cy="699770"/>
          </a:xfrm>
          <a:prstGeom prst="rect">
            <a:avLst/>
          </a:prstGeom>
        </p:spPr>
      </p:pic>
      <p:pic>
        <p:nvPicPr>
          <p:cNvPr id="4" name="Picture 3" descr="ChatGPT Image Jun 19, 2026, 11_34_09 P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" y="978535"/>
            <a:ext cx="6334125" cy="4226560"/>
          </a:xfrm>
          <a:prstGeom prst="rect">
            <a:avLst/>
          </a:prstGeom>
        </p:spPr>
      </p:pic>
      <p:pic>
        <p:nvPicPr>
          <p:cNvPr id="8" name="Picture 7" descr="ChatGPT Image Jun 19, 2026, 11_44_17 P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695" y="3240405"/>
            <a:ext cx="991235" cy="66103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5402580" y="8014335"/>
            <a:ext cx="6067425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এগুলোতে কোন শক্তি ব্যবহার </a:t>
            </a:r>
            <a:r>
              <a: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হচ্ছে</a:t>
            </a:r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?</a:t>
            </a: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2049780" y="5354955"/>
            <a:ext cx="8150225" cy="645160"/>
          </a:xfrm>
          <a:prstGeom prst="rect">
            <a:avLst/>
          </a:prstGeom>
          <a:solidFill>
            <a:srgbClr val="B5B5B5"/>
          </a:solidFill>
          <a:ln>
            <a:solidFill>
              <a:srgbClr val="FDE8B1"/>
            </a:solidFill>
          </a:ln>
        </p:spPr>
        <p:txBody>
          <a:bodyPr wrap="square">
            <a:spAutoFit/>
          </a:bodyPr>
          <a:p>
            <a:r>
              <a:rPr lang="en-US" sz="3600" b="1">
                <a:latin typeface="NikoshBAN" panose="02000000000000000000" charset="0"/>
                <a:cs typeface="NikoshBAN" panose="02000000000000000000" charset="0"/>
                <a:sym typeface="+mn-ea"/>
              </a:rPr>
              <a:t>এখানে রান্নার কাজে রাসায়নিক শক্তি ব্যবহার করা হচ্ছে।</a:t>
            </a:r>
            <a:endParaRPr lang="en-US" sz="36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2049780" y="394970"/>
            <a:ext cx="6066790" cy="583565"/>
          </a:xfrm>
          <a:prstGeom prst="rect">
            <a:avLst/>
          </a:prstGeom>
          <a:solidFill>
            <a:srgbClr val="32875D"/>
          </a:solidFill>
        </p:spPr>
        <p:txBody>
          <a:bodyPr wrap="square" rtlCol="0">
            <a:spAutoFit/>
          </a:bodyPr>
          <a:p>
            <a:pPr algn="ctr"/>
            <a:r>
              <a:rPr lang="en-US" altLang="en-US" sz="32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ছবিটি ভালো করে পর্যবেক্ষণ করো</a:t>
            </a:r>
            <a:endParaRPr lang="en-US" altLang="en-US" sz="32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2" name="Picture 1" descr="ChatGPT Image Jun 19, 2026, 11_18_55 P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73845" y="1102995"/>
            <a:ext cx="1025525" cy="683895"/>
          </a:xfrm>
          <a:prstGeom prst="rect">
            <a:avLst/>
          </a:prstGeom>
        </p:spPr>
      </p:pic>
      <p:pic>
        <p:nvPicPr>
          <p:cNvPr id="3" name="Picture 2" descr="ChatGPT Image Jun 19, 2026, 11_31_06 P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0350" y="2153920"/>
            <a:ext cx="1049020" cy="699770"/>
          </a:xfrm>
          <a:prstGeom prst="rect">
            <a:avLst/>
          </a:prstGeom>
        </p:spPr>
      </p:pic>
      <p:pic>
        <p:nvPicPr>
          <p:cNvPr id="4" name="Picture 3" descr="ChatGPT Image Jun 19, 2026, 11_34_09 P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0350" y="3220720"/>
            <a:ext cx="1165860" cy="778510"/>
          </a:xfrm>
          <a:prstGeom prst="rect">
            <a:avLst/>
          </a:prstGeom>
        </p:spPr>
      </p:pic>
      <p:pic>
        <p:nvPicPr>
          <p:cNvPr id="8" name="Picture 7" descr="ChatGPT Image Jun 19, 2026, 11_44_17 PM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9780" y="1102995"/>
            <a:ext cx="6113780" cy="407733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5402580" y="8014335"/>
            <a:ext cx="6067425" cy="768350"/>
          </a:xfrm>
          <a:prstGeom prst="rect">
            <a:avLst/>
          </a:prstGeom>
        </p:spPr>
        <p:txBody>
          <a:bodyPr wrap="square">
            <a:spAutoFit/>
          </a:bodyPr>
          <a:p>
            <a:pPr algn="ctr"/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এগুলোতে কোন শক্তি ব্যবহার </a:t>
            </a:r>
            <a:r>
              <a: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হচ্ছে</a:t>
            </a:r>
            <a:r>
              <a: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charset="0"/>
                <a:cs typeface="NikoshBAN" panose="02000000000000000000" charset="0"/>
              </a:rPr>
              <a:t>?</a:t>
            </a: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2049780" y="5354955"/>
            <a:ext cx="8150225" cy="645160"/>
          </a:xfrm>
          <a:prstGeom prst="rect">
            <a:avLst/>
          </a:prstGeom>
          <a:solidFill>
            <a:srgbClr val="45808E"/>
          </a:solidFill>
          <a:ln>
            <a:solidFill>
              <a:srgbClr val="FDE8B1"/>
            </a:solidFill>
          </a:ln>
        </p:spPr>
        <p:txBody>
          <a:bodyPr wrap="square">
            <a:spAutoFit/>
          </a:bodyPr>
          <a:p>
            <a:r>
              <a:rPr lang="en-US" sz="3600" b="1">
                <a:latin typeface="NikoshBAN" panose="02000000000000000000" charset="0"/>
                <a:cs typeface="NikoshBAN" panose="02000000000000000000" charset="0"/>
                <a:sym typeface="+mn-ea"/>
              </a:rPr>
              <a:t>এখানে খাবার সংরক্ষণে বিদ্যুৎশক্তি ব্যবহার করা হচ্ছে।</a:t>
            </a:r>
            <a:endParaRPr lang="en-US" sz="36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95D0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Text Box 3"/>
          <p:cNvSpPr txBox="1"/>
          <p:nvPr/>
        </p:nvSpPr>
        <p:spPr>
          <a:xfrm>
            <a:off x="2860675" y="2426335"/>
            <a:ext cx="6471285" cy="200469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noAutofit/>
          </a:bodyPr>
          <a:p>
            <a:pPr algn="ctr"/>
            <a:r>
              <a:rPr sz="138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শক্তি কী?</a:t>
            </a:r>
            <a:endParaRPr sz="138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ectangle 4"/>
          <p:cNvSpPr/>
          <p:nvPr/>
        </p:nvSpPr>
        <p:spPr>
          <a:xfrm>
            <a:off x="1089025" y="594360"/>
            <a:ext cx="3118485" cy="967105"/>
          </a:xfrm>
          <a:prstGeom prst="rect">
            <a:avLst/>
          </a:prstGeom>
          <a:solidFill>
            <a:srgbClr val="795D0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4" name="Text Box 3"/>
          <p:cNvSpPr txBox="1"/>
          <p:nvPr/>
        </p:nvSpPr>
        <p:spPr>
          <a:xfrm>
            <a:off x="1069975" y="578485"/>
            <a:ext cx="3137535" cy="100203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noAutofit/>
          </a:bodyPr>
          <a:p>
            <a:pPr algn="ctr"/>
            <a:r>
              <a:rPr sz="60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শক্তি কী?</a:t>
            </a:r>
            <a:endParaRPr sz="60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095375" y="1628775"/>
            <a:ext cx="9486900" cy="5262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" altLang="en-US" sz="4800" b="1">
                <a:latin typeface="NikoshBAN" panose="02000000000000000000" charset="0"/>
                <a:cs typeface="NikoshBAN" panose="02000000000000000000" charset="0"/>
              </a:rPr>
              <a:t>শক্তি</a:t>
            </a:r>
            <a:r>
              <a:rPr lang="" altLang="en-US" sz="4800">
                <a:latin typeface="NikoshBAN" panose="02000000000000000000" charset="0"/>
                <a:cs typeface="NikoshBAN" panose="02000000000000000000" charset="0"/>
              </a:rPr>
              <a:t> হলো এমন একটি ক্ষমতা যা কাজ করতে সাহায্য করে।</a:t>
            </a:r>
            <a:endParaRPr lang="" altLang="en-US" sz="4800">
              <a:latin typeface="NikoshBAN" panose="02000000000000000000" charset="0"/>
              <a:cs typeface="NikoshBAN" panose="02000000000000000000" charset="0"/>
            </a:endParaRPr>
          </a:p>
          <a:p>
            <a:pPr algn="just"/>
            <a:r>
              <a:rPr lang="en-US" sz="4800">
                <a:latin typeface="NikoshBAN" panose="02000000000000000000" charset="0"/>
                <a:cs typeface="NikoshBAN" panose="02000000000000000000" charset="0"/>
              </a:rPr>
              <a:t>যেমন-</a:t>
            </a:r>
            <a:endParaRPr lang="en-US" sz="4800">
              <a:latin typeface="NikoshBAN" panose="02000000000000000000" charset="0"/>
              <a:cs typeface="NikoshBAN" panose="02000000000000000000" charset="0"/>
            </a:endParaRP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800">
                <a:latin typeface="NikoshBAN" panose="02000000000000000000" charset="0"/>
                <a:cs typeface="NikoshBAN" panose="02000000000000000000" charset="0"/>
              </a:rPr>
              <a:t>আলো জ্বালাতে শক্তি লাগে।</a:t>
            </a:r>
            <a:endParaRPr lang="en-US" sz="4800">
              <a:latin typeface="NikoshBAN" panose="02000000000000000000" charset="0"/>
              <a:cs typeface="NikoshBAN" panose="02000000000000000000" charset="0"/>
            </a:endParaRP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800">
                <a:latin typeface="NikoshBAN" panose="02000000000000000000" charset="0"/>
                <a:cs typeface="NikoshBAN" panose="02000000000000000000" charset="0"/>
              </a:rPr>
              <a:t>রান্না করতে শক্তি লাগে।</a:t>
            </a:r>
            <a:endParaRPr lang="en-US" sz="4800">
              <a:latin typeface="NikoshBAN" panose="02000000000000000000" charset="0"/>
              <a:cs typeface="NikoshBAN" panose="02000000000000000000" charset="0"/>
            </a:endParaRP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800">
                <a:latin typeface="NikoshBAN" panose="02000000000000000000" charset="0"/>
                <a:cs typeface="NikoshBAN" panose="02000000000000000000" charset="0"/>
              </a:rPr>
              <a:t>গাড়ি চলতে শক্তি লাগে।</a:t>
            </a:r>
            <a:endParaRPr lang="" altLang="en-US" sz="4800">
              <a:latin typeface="NikoshBAN" panose="02000000000000000000" charset="0"/>
              <a:cs typeface="NikoshBAN" panose="02000000000000000000" charset="0"/>
            </a:endParaRPr>
          </a:p>
          <a:p>
            <a:pPr algn="just"/>
            <a:endParaRPr lang="" altLang="en-US" sz="4800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790575" y="485775"/>
            <a:ext cx="6267450" cy="768350"/>
          </a:xfrm>
          <a:prstGeom prst="rect">
            <a:avLst/>
          </a:prstGeom>
          <a:solidFill>
            <a:srgbClr val="376FFF"/>
          </a:solidFill>
        </p:spPr>
        <p:txBody>
          <a:bodyPr wrap="square" rtlCol="0">
            <a:spAutoFit/>
          </a:bodyPr>
          <a:p>
            <a:pPr algn="ctr"/>
            <a:r>
              <a:rPr lang="en-US" sz="4400" b="1">
                <a:latin typeface="NikoshBAN" panose="02000000000000000000" charset="0"/>
                <a:cs typeface="NikoshBAN" panose="02000000000000000000" charset="0"/>
              </a:rPr>
              <a:t>শক্তির প্রকারভেদ</a:t>
            </a:r>
            <a:endParaRPr lang="en-US" sz="44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6" name="圆角矩形 15"/>
          <p:cNvSpPr/>
          <p:nvPr>
            <p:custDataLst>
              <p:tags r:id="rId1"/>
            </p:custDataLst>
          </p:nvPr>
        </p:nvSpPr>
        <p:spPr>
          <a:xfrm>
            <a:off x="1066483" y="3711576"/>
            <a:ext cx="1979295" cy="503555"/>
          </a:xfrm>
          <a:prstGeom prst="roundRect">
            <a:avLst>
              <a:gd name="adj" fmla="val 50000"/>
            </a:avLst>
          </a:prstGeom>
          <a:solidFill>
            <a:srgbClr val="376FFF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charset="0"/>
                <a:cs typeface="NikoshBAN" panose="02000000000000000000" charset="0"/>
                <a:sym typeface="Microsoft YaHei" panose="020B0503020204020204" charset="-122"/>
              </a:rPr>
              <a:t>সৌরশক্তি</a:t>
            </a:r>
            <a:endParaRPr lang="en-US" sz="3200" b="1" dirty="0">
              <a:solidFill>
                <a:srgbClr val="FFFFFF"/>
              </a:solidFill>
              <a:latin typeface="NikoshBAN" panose="02000000000000000000" charset="0"/>
              <a:cs typeface="NikoshBAN" panose="02000000000000000000" charset="0"/>
              <a:sym typeface="Microsoft YaHei" panose="020B0503020204020204" charset="-122"/>
            </a:endParaRPr>
          </a:p>
        </p:txBody>
      </p:sp>
      <p:sp>
        <p:nvSpPr>
          <p:cNvPr id="20" name="圆角矩形 19"/>
          <p:cNvSpPr/>
          <p:nvPr>
            <p:custDataLst>
              <p:tags r:id="rId2"/>
            </p:custDataLst>
          </p:nvPr>
        </p:nvSpPr>
        <p:spPr>
          <a:xfrm>
            <a:off x="3835718" y="3710941"/>
            <a:ext cx="1979295" cy="504000"/>
          </a:xfrm>
          <a:prstGeom prst="roundRect">
            <a:avLst>
              <a:gd name="adj" fmla="val 50000"/>
            </a:avLst>
          </a:prstGeom>
          <a:solidFill>
            <a:srgbClr val="376FFF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charset="0"/>
                <a:cs typeface="NikoshBAN" panose="02000000000000000000" charset="0"/>
                <a:sym typeface="Microsoft YaHei" panose="020B0503020204020204" charset="-122"/>
              </a:rPr>
              <a:t>বিদ্যুৎশক্তি</a:t>
            </a:r>
            <a:endParaRPr lang="en-US" sz="3200" b="1" dirty="0">
              <a:solidFill>
                <a:srgbClr val="FFFFFF"/>
              </a:solidFill>
              <a:latin typeface="NikoshBAN" panose="02000000000000000000" charset="0"/>
              <a:cs typeface="NikoshBAN" panose="02000000000000000000" charset="0"/>
              <a:sym typeface="Microsoft YaHei" panose="020B0503020204020204" charset="-122"/>
            </a:endParaRPr>
          </a:p>
        </p:txBody>
      </p:sp>
      <p:pic>
        <p:nvPicPr>
          <p:cNvPr id="97" name="图片 96" descr="F:/Powerpoint class of mine/class 2026/শক্তির যথাযথ ব‌্যবহার/images.jpgimages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l="16727" r="16727"/>
          <a:stretch>
            <a:fillRect/>
          </a:stretch>
        </p:blipFill>
        <p:spPr>
          <a:xfrm>
            <a:off x="1065848" y="1442085"/>
            <a:ext cx="1979930" cy="1980000"/>
          </a:xfrm>
          <a:prstGeom prst="ellipse">
            <a:avLst/>
          </a:prstGeom>
          <a:ln w="317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9" name="圆角矩形 28"/>
          <p:cNvSpPr/>
          <p:nvPr>
            <p:custDataLst>
              <p:tags r:id="rId5"/>
            </p:custDataLst>
          </p:nvPr>
        </p:nvSpPr>
        <p:spPr>
          <a:xfrm>
            <a:off x="6608128" y="3710941"/>
            <a:ext cx="1979295" cy="504000"/>
          </a:xfrm>
          <a:prstGeom prst="roundRect">
            <a:avLst>
              <a:gd name="adj" fmla="val 50000"/>
            </a:avLst>
          </a:prstGeom>
          <a:solidFill>
            <a:srgbClr val="376FFF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charset="0"/>
                <a:cs typeface="NikoshBAN" panose="02000000000000000000" charset="0"/>
                <a:sym typeface="Microsoft YaHei" panose="020B0503020204020204" charset="-122"/>
              </a:rPr>
              <a:t>তাপশক্তি</a:t>
            </a:r>
            <a:endParaRPr lang="en-US" sz="3200" b="1" dirty="0">
              <a:solidFill>
                <a:srgbClr val="FFFFFF"/>
              </a:solidFill>
              <a:latin typeface="NikoshBAN" panose="02000000000000000000" charset="0"/>
              <a:cs typeface="NikoshBAN" panose="02000000000000000000" charset="0"/>
              <a:sym typeface="Microsoft YaHei" panose="020B0503020204020204" charset="-122"/>
            </a:endParaRPr>
          </a:p>
        </p:txBody>
      </p:sp>
      <p:pic>
        <p:nvPicPr>
          <p:cNvPr id="52" name="图片 51" descr="F:/Powerpoint class of mine/class 2026/শক্তির যথাযথ ব‌্যবহার/images (1).jpgimages (1)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23766" r="23766"/>
          <a:stretch>
            <a:fillRect/>
          </a:stretch>
        </p:blipFill>
        <p:spPr>
          <a:xfrm>
            <a:off x="3835083" y="1442085"/>
            <a:ext cx="1979930" cy="1980000"/>
          </a:xfrm>
          <a:prstGeom prst="ellipse">
            <a:avLst/>
          </a:prstGeom>
          <a:ln w="317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圆角矩形 6"/>
          <p:cNvSpPr/>
          <p:nvPr>
            <p:custDataLst>
              <p:tags r:id="rId8"/>
            </p:custDataLst>
          </p:nvPr>
        </p:nvSpPr>
        <p:spPr>
          <a:xfrm>
            <a:off x="9375458" y="3710941"/>
            <a:ext cx="1979295" cy="504000"/>
          </a:xfrm>
          <a:prstGeom prst="roundRect">
            <a:avLst>
              <a:gd name="adj" fmla="val 50000"/>
            </a:avLst>
          </a:prstGeom>
          <a:solidFill>
            <a:srgbClr val="376FFF"/>
          </a:solidFill>
          <a:ln>
            <a:noFill/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FFFF"/>
                </a:solidFill>
                <a:latin typeface="NikoshBAN" panose="02000000000000000000" charset="0"/>
                <a:cs typeface="NikoshBAN" panose="02000000000000000000" charset="0"/>
                <a:sym typeface="Microsoft YaHei" panose="020B0503020204020204" charset="-122"/>
              </a:rPr>
              <a:t>বায়ুশক্তি</a:t>
            </a:r>
            <a:endParaRPr lang="en-US" sz="3200" b="1" dirty="0">
              <a:solidFill>
                <a:srgbClr val="FFFFFF"/>
              </a:solidFill>
              <a:latin typeface="NikoshBAN" panose="02000000000000000000" charset="0"/>
              <a:cs typeface="NikoshBAN" panose="02000000000000000000" charset="0"/>
              <a:sym typeface="Microsoft YaHei" panose="020B0503020204020204" charset="-122"/>
            </a:endParaRPr>
          </a:p>
        </p:txBody>
      </p:sp>
      <p:pic>
        <p:nvPicPr>
          <p:cNvPr id="162" name="图片 161" descr="F:/Powerpoint class of mine/class 2026/শক্তির যথাযথ ব‌্যবহার/Windmill.jpgWindmill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/>
          <a:srcRect t="1668" b="1668"/>
          <a:stretch>
            <a:fillRect/>
          </a:stretch>
        </p:blipFill>
        <p:spPr>
          <a:xfrm>
            <a:off x="9374823" y="1442085"/>
            <a:ext cx="1979930" cy="1980000"/>
          </a:xfrm>
          <a:prstGeom prst="ellipse">
            <a:avLst/>
          </a:prstGeom>
          <a:ln w="317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10" name="图片 2" descr="F:/Powerpoint class of mine/class 2026/শক্তির যথাযথ ব‌্যবহার/images (2).jpgimages (2)"/>
          <p:cNvPicPr/>
          <p:nvPr>
            <p:custDataLst>
              <p:tags r:id="rId11"/>
            </p:custDataLst>
          </p:nvPr>
        </p:nvPicPr>
        <p:blipFill rotWithShape="1">
          <a:blip r:embed="rId12"/>
          <a:srcRect l="19835" r="19835"/>
          <a:stretch>
            <a:fillRect/>
          </a:stretch>
        </p:blipFill>
        <p:spPr>
          <a:xfrm>
            <a:off x="6598603" y="1433195"/>
            <a:ext cx="1997710" cy="1997710"/>
          </a:xfrm>
          <a:prstGeom prst="ellipse">
            <a:avLst/>
          </a:prstGeom>
          <a:ln w="317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0" grpId="0" animBg="1"/>
      <p:bldP spid="20" grpId="1" animBg="1"/>
      <p:bldP spid="29" grpId="0" animBg="1"/>
      <p:bldP spid="29" grpId="1" animBg="1"/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906145" y="565150"/>
            <a:ext cx="6999605" cy="1322070"/>
          </a:xfrm>
          <a:prstGeom prst="rect">
            <a:avLst/>
          </a:prstGeom>
          <a:solidFill>
            <a:srgbClr val="882127"/>
          </a:solidFill>
        </p:spPr>
        <p:txBody>
          <a:bodyPr wrap="square">
            <a:spAutoFit/>
          </a:bodyPr>
          <a:p>
            <a:pPr algn="ctr"/>
            <a:r>
              <a:rPr sz="40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আমাদের দৈনন্দিন জীবনে শক্তি</a:t>
            </a:r>
            <a:r>
              <a:rPr lang="en-US" sz="40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র</a:t>
            </a:r>
            <a:r>
              <a:rPr sz="40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 ব্যবহার</a:t>
            </a:r>
            <a:r>
              <a:rPr lang="en-US" sz="40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altLang="en-US" sz="4000" b="1">
                <a:latin typeface="NikoshBAN" panose="02000000000000000000" charset="0"/>
                <a:cs typeface="NikoshBAN" panose="02000000000000000000" charset="0"/>
              </a:rPr>
              <a:t>Energy Use in Daily Life</a:t>
            </a:r>
            <a:endParaRPr lang="en-US" altLang="en-US" sz="40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5" name="矩形: 圆角 14"/>
          <p:cNvSpPr/>
          <p:nvPr>
            <p:custDataLst>
              <p:tags r:id="rId1"/>
            </p:custDataLst>
          </p:nvPr>
        </p:nvSpPr>
        <p:spPr>
          <a:xfrm>
            <a:off x="906145" y="2038668"/>
            <a:ext cx="2925815" cy="3993656"/>
          </a:xfrm>
          <a:prstGeom prst="roundRect">
            <a:avLst>
              <a:gd name="adj" fmla="val 9236"/>
            </a:avLst>
          </a:prstGeom>
          <a:solidFill>
            <a:srgbClr val="FFFFFF"/>
          </a:solidFill>
          <a:effectLst>
            <a:outerShdw blurRad="508000" dist="76200" dir="5400000" algn="bl" rotWithShape="0">
              <a:srgbClr val="1C4BE6">
                <a:alpha val="20000"/>
              </a:srgbClr>
            </a:outerShdw>
          </a:effectLst>
        </p:spPr>
        <p:txBody>
          <a:bodyPr rtlCol="0" anchor="ctr"/>
          <a:p>
            <a:pPr algn="ctr"/>
            <a:endParaRPr kumimoji="1" lang="en-US" sz="32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矩形 3"/>
          <p:cNvSpPr/>
          <p:nvPr>
            <p:custDataLst>
              <p:tags r:id="rId2"/>
            </p:custDataLst>
          </p:nvPr>
        </p:nvSpPr>
        <p:spPr>
          <a:xfrm>
            <a:off x="1209675" y="3802063"/>
            <a:ext cx="2319031" cy="5530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latin typeface="NikoshBAN" panose="02000000000000000000" charset="0"/>
                <a:cs typeface="NikoshBAN" panose="02000000000000000000" charset="0"/>
              </a:rPr>
              <a:t>রান্নার কাজে</a:t>
            </a:r>
            <a:endParaRPr lang="en-US" sz="3600" b="1">
              <a:solidFill>
                <a:srgbClr val="000000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13" name="图片 12" descr="F:/Powerpoint class of mine/class 2026/শক্তির যথাযথ ব‌্যবহার/ChatGPT Image Jun 19, 2026, 11_34_09 PM.jpgChatGPT Image Jun 19, 2026, 11_34_09 PM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8688" b="8688"/>
          <a:stretch>
            <a:fillRect/>
          </a:stretch>
        </p:blipFill>
        <p:spPr>
          <a:xfrm>
            <a:off x="906145" y="2038668"/>
            <a:ext cx="2925814" cy="1611685"/>
          </a:xfrm>
          <a:custGeom>
            <a:avLst/>
            <a:gdLst>
              <a:gd name="connsiteX0" fmla="*/ 239005 w 2587752"/>
              <a:gd name="connsiteY0" fmla="*/ 0 h 1728216"/>
              <a:gd name="connsiteX1" fmla="*/ 2348747 w 2587752"/>
              <a:gd name="connsiteY1" fmla="*/ 0 h 1728216"/>
              <a:gd name="connsiteX2" fmla="*/ 2587752 w 2587752"/>
              <a:gd name="connsiteY2" fmla="*/ 239005 h 1728216"/>
              <a:gd name="connsiteX3" fmla="*/ 2587752 w 2587752"/>
              <a:gd name="connsiteY3" fmla="*/ 1728216 h 1728216"/>
              <a:gd name="connsiteX4" fmla="*/ 0 w 2587752"/>
              <a:gd name="connsiteY4" fmla="*/ 1728216 h 1728216"/>
              <a:gd name="connsiteX5" fmla="*/ 0 w 2587752"/>
              <a:gd name="connsiteY5" fmla="*/ 239005 h 1728216"/>
              <a:gd name="connsiteX6" fmla="*/ 239005 w 2587752"/>
              <a:gd name="connsiteY6" fmla="*/ 0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7752" h="1728216">
                <a:moveTo>
                  <a:pt x="239005" y="0"/>
                </a:moveTo>
                <a:lnTo>
                  <a:pt x="2348747" y="0"/>
                </a:lnTo>
                <a:cubicBezTo>
                  <a:pt x="2480746" y="0"/>
                  <a:pt x="2587752" y="107006"/>
                  <a:pt x="2587752" y="239005"/>
                </a:cubicBezTo>
                <a:lnTo>
                  <a:pt x="2587752" y="1728216"/>
                </a:lnTo>
                <a:lnTo>
                  <a:pt x="0" y="1728216"/>
                </a:lnTo>
                <a:lnTo>
                  <a:pt x="0" y="239005"/>
                </a:lnTo>
                <a:cubicBezTo>
                  <a:pt x="0" y="107006"/>
                  <a:pt x="107006" y="0"/>
                  <a:pt x="239005" y="0"/>
                </a:cubicBezTo>
                <a:close/>
              </a:path>
            </a:pathLst>
          </a:custGeom>
          <a:ln w="952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" name="矩形: 圆角 6"/>
          <p:cNvSpPr/>
          <p:nvPr>
            <p:custDataLst>
              <p:tags r:id="rId5"/>
            </p:custDataLst>
          </p:nvPr>
        </p:nvSpPr>
        <p:spPr>
          <a:xfrm>
            <a:off x="4286885" y="2038668"/>
            <a:ext cx="2925815" cy="3993656"/>
          </a:xfrm>
          <a:prstGeom prst="roundRect">
            <a:avLst>
              <a:gd name="adj" fmla="val 9236"/>
            </a:avLst>
          </a:prstGeom>
          <a:solidFill>
            <a:srgbClr val="FFFFFF"/>
          </a:solidFill>
          <a:effectLst>
            <a:outerShdw blurRad="508000" dist="76200" dir="5400000" algn="bl" rotWithShape="0">
              <a:srgbClr val="1C4BE6">
                <a:alpha val="20000"/>
              </a:srgbClr>
            </a:outerShdw>
          </a:effectLst>
        </p:spPr>
        <p:txBody>
          <a:bodyPr rtlCol="0" anchor="ctr"/>
          <a:p>
            <a:pPr algn="ctr"/>
            <a:endParaRPr kumimoji="1" lang="en-US" sz="32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5"/>
          <p:cNvSpPr/>
          <p:nvPr>
            <p:custDataLst>
              <p:tags r:id="rId6"/>
            </p:custDataLst>
          </p:nvPr>
        </p:nvSpPr>
        <p:spPr>
          <a:xfrm>
            <a:off x="4589780" y="3802063"/>
            <a:ext cx="2319031" cy="5530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00000"/>
                </a:solidFill>
                <a:latin typeface="NikoshBAN" panose="02000000000000000000" charset="0"/>
                <a:cs typeface="NikoshBAN" panose="02000000000000000000" charset="0"/>
              </a:rPr>
              <a:t>যাতায়াতে</a:t>
            </a:r>
            <a:endParaRPr lang="en-US" sz="3600" b="1" dirty="0">
              <a:solidFill>
                <a:srgbClr val="000000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10" name="图片 9" descr="F:/Powerpoint class of mine/class 2026/শক্তির যথাযথ ব‌্যবহার/images (3).jpgimages (3)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2287" r="2287"/>
          <a:stretch>
            <a:fillRect/>
          </a:stretch>
        </p:blipFill>
        <p:spPr>
          <a:xfrm>
            <a:off x="4286885" y="2038668"/>
            <a:ext cx="2925814" cy="1611685"/>
          </a:xfrm>
          <a:custGeom>
            <a:avLst/>
            <a:gdLst>
              <a:gd name="connsiteX0" fmla="*/ 239005 w 2587752"/>
              <a:gd name="connsiteY0" fmla="*/ 0 h 1728216"/>
              <a:gd name="connsiteX1" fmla="*/ 2348747 w 2587752"/>
              <a:gd name="connsiteY1" fmla="*/ 0 h 1728216"/>
              <a:gd name="connsiteX2" fmla="*/ 2587752 w 2587752"/>
              <a:gd name="connsiteY2" fmla="*/ 239005 h 1728216"/>
              <a:gd name="connsiteX3" fmla="*/ 2587752 w 2587752"/>
              <a:gd name="connsiteY3" fmla="*/ 1728216 h 1728216"/>
              <a:gd name="connsiteX4" fmla="*/ 0 w 2587752"/>
              <a:gd name="connsiteY4" fmla="*/ 1728216 h 1728216"/>
              <a:gd name="connsiteX5" fmla="*/ 0 w 2587752"/>
              <a:gd name="connsiteY5" fmla="*/ 239005 h 1728216"/>
              <a:gd name="connsiteX6" fmla="*/ 239005 w 2587752"/>
              <a:gd name="connsiteY6" fmla="*/ 0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7752" h="1728216">
                <a:moveTo>
                  <a:pt x="239005" y="0"/>
                </a:moveTo>
                <a:lnTo>
                  <a:pt x="2348747" y="0"/>
                </a:lnTo>
                <a:cubicBezTo>
                  <a:pt x="2480746" y="0"/>
                  <a:pt x="2587752" y="107006"/>
                  <a:pt x="2587752" y="239005"/>
                </a:cubicBezTo>
                <a:lnTo>
                  <a:pt x="2587752" y="1728216"/>
                </a:lnTo>
                <a:lnTo>
                  <a:pt x="0" y="1728216"/>
                </a:lnTo>
                <a:lnTo>
                  <a:pt x="0" y="239005"/>
                </a:lnTo>
                <a:cubicBezTo>
                  <a:pt x="0" y="107006"/>
                  <a:pt x="107006" y="0"/>
                  <a:pt x="239005" y="0"/>
                </a:cubicBezTo>
                <a:close/>
              </a:path>
            </a:pathLst>
          </a:custGeom>
          <a:ln w="952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1" name="矩形: 圆角 10"/>
          <p:cNvSpPr/>
          <p:nvPr>
            <p:custDataLst>
              <p:tags r:id="rId9"/>
            </p:custDataLst>
          </p:nvPr>
        </p:nvSpPr>
        <p:spPr>
          <a:xfrm>
            <a:off x="7701915" y="2038668"/>
            <a:ext cx="2925815" cy="3993656"/>
          </a:xfrm>
          <a:prstGeom prst="roundRect">
            <a:avLst>
              <a:gd name="adj" fmla="val 9236"/>
            </a:avLst>
          </a:prstGeom>
          <a:solidFill>
            <a:srgbClr val="FFFFFF"/>
          </a:solidFill>
          <a:effectLst>
            <a:outerShdw blurRad="508000" dist="76200" dir="5400000" algn="bl" rotWithShape="0">
              <a:srgbClr val="1C4BE6">
                <a:alpha val="20000"/>
              </a:srgbClr>
            </a:outerShdw>
          </a:effectLst>
        </p:spPr>
        <p:txBody>
          <a:bodyPr rtlCol="0" anchor="ctr"/>
          <a:p>
            <a:pPr algn="ctr"/>
            <a:endParaRPr kumimoji="1" lang="en-US" sz="3200"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8005445" y="3802063"/>
            <a:ext cx="2319031" cy="55308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3600" b="1">
                <a:solidFill>
                  <a:srgbClr val="000000"/>
                </a:solidFill>
                <a:latin typeface="NikoshBAN" panose="02000000000000000000" charset="0"/>
                <a:cs typeface="NikoshBAN" panose="02000000000000000000" charset="0"/>
              </a:rPr>
              <a:t>আলো জ্বালাতে</a:t>
            </a:r>
            <a:endParaRPr lang="en-US" sz="3600" b="1">
              <a:solidFill>
                <a:srgbClr val="000000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20" name="图片 19" descr="F:/Powerpoint class of mine/class 2026/শক্তির যথাযথ ব‌্যবহার/to-turn-on-the-light-the-man-presses-the-switch-button-with-his-finger-electricity-saving-template-vector.jpgto-turn-on-the-light-the-man-presses-the-switch-button-with-his-finger-electricity-saving-template-vector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t="21026" b="21026"/>
          <a:stretch>
            <a:fillRect/>
          </a:stretch>
        </p:blipFill>
        <p:spPr>
          <a:xfrm>
            <a:off x="7701915" y="2038668"/>
            <a:ext cx="2925814" cy="1611685"/>
          </a:xfrm>
          <a:custGeom>
            <a:avLst/>
            <a:gdLst>
              <a:gd name="connsiteX0" fmla="*/ 239005 w 2587752"/>
              <a:gd name="connsiteY0" fmla="*/ 0 h 1728216"/>
              <a:gd name="connsiteX1" fmla="*/ 2348747 w 2587752"/>
              <a:gd name="connsiteY1" fmla="*/ 0 h 1728216"/>
              <a:gd name="connsiteX2" fmla="*/ 2587752 w 2587752"/>
              <a:gd name="connsiteY2" fmla="*/ 239005 h 1728216"/>
              <a:gd name="connsiteX3" fmla="*/ 2587752 w 2587752"/>
              <a:gd name="connsiteY3" fmla="*/ 1728216 h 1728216"/>
              <a:gd name="connsiteX4" fmla="*/ 0 w 2587752"/>
              <a:gd name="connsiteY4" fmla="*/ 1728216 h 1728216"/>
              <a:gd name="connsiteX5" fmla="*/ 0 w 2587752"/>
              <a:gd name="connsiteY5" fmla="*/ 239005 h 1728216"/>
              <a:gd name="connsiteX6" fmla="*/ 239005 w 2587752"/>
              <a:gd name="connsiteY6" fmla="*/ 0 h 1728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7752" h="1728216">
                <a:moveTo>
                  <a:pt x="239005" y="0"/>
                </a:moveTo>
                <a:lnTo>
                  <a:pt x="2348747" y="0"/>
                </a:lnTo>
                <a:cubicBezTo>
                  <a:pt x="2480746" y="0"/>
                  <a:pt x="2587752" y="107006"/>
                  <a:pt x="2587752" y="239005"/>
                </a:cubicBezTo>
                <a:lnTo>
                  <a:pt x="2587752" y="1728216"/>
                </a:lnTo>
                <a:lnTo>
                  <a:pt x="0" y="1728216"/>
                </a:lnTo>
                <a:lnTo>
                  <a:pt x="0" y="239005"/>
                </a:lnTo>
                <a:cubicBezTo>
                  <a:pt x="0" y="107006"/>
                  <a:pt x="107006" y="0"/>
                  <a:pt x="239005" y="0"/>
                </a:cubicBezTo>
                <a:close/>
              </a:path>
            </a:pathLst>
          </a:custGeom>
          <a:ln w="9525" cap="flat" cmpd="sng" algn="ctr">
            <a:solidFill>
              <a:srgbClr val="000000">
                <a:lumMod val="40000"/>
                <a:lumOff val="60000"/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9" grpId="0"/>
      <p:bldP spid="9" grpId="1"/>
      <p:bldP spid="16" grpId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images (4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450" y="1155700"/>
            <a:ext cx="4257675" cy="425767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4683125" y="2706370"/>
            <a:ext cx="5697220" cy="1445260"/>
          </a:xfrm>
          <a:prstGeom prst="rect">
            <a:avLst/>
          </a:prstGeom>
          <a:solidFill>
            <a:srgbClr val="87DCFB"/>
          </a:solidFill>
        </p:spPr>
        <p:txBody>
          <a:bodyPr wrap="square">
            <a:spAutoFit/>
          </a:bodyPr>
          <a:p>
            <a:pPr algn="ctr"/>
            <a:r>
              <a:rPr sz="4400" b="1">
                <a:latin typeface="NikoshBAN" panose="02000000000000000000" charset="0"/>
                <a:cs typeface="NikoshBAN" panose="02000000000000000000" charset="0"/>
              </a:rPr>
              <a:t>তোমার বাড়িতে কোথায় বেশি শক্তি ব্যব</a:t>
            </a:r>
            <a:r>
              <a:rPr lang="en-US" sz="4400" b="1">
                <a:latin typeface="NikoshBAN" panose="02000000000000000000" charset="0"/>
                <a:cs typeface="NikoshBAN" panose="02000000000000000000" charset="0"/>
              </a:rPr>
              <a:t>হৃত</a:t>
            </a:r>
            <a:r>
              <a:rPr sz="4400" b="1">
                <a:latin typeface="NikoshBAN" panose="02000000000000000000" charset="0"/>
                <a:cs typeface="NikoshBAN" panose="02000000000000000000" charset="0"/>
              </a:rPr>
              <a:t> হয়?</a:t>
            </a:r>
            <a:endParaRPr sz="44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ripple/>
      </p:transition>
    </mc:Choice>
    <mc:Fallback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594360" y="536575"/>
            <a:ext cx="8246745" cy="706755"/>
          </a:xfrm>
          <a:prstGeom prst="rect">
            <a:avLst/>
          </a:prstGeom>
          <a:solidFill>
            <a:srgbClr val="EB4863"/>
          </a:solidFill>
        </p:spPr>
        <p:txBody>
          <a:bodyPr wrap="square">
            <a:spAutoFit/>
          </a:bodyPr>
          <a:p>
            <a:pPr algn="ctr"/>
            <a:r>
              <a:rPr sz="4000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Reuse &amp; Recycling</a:t>
            </a:r>
            <a:r>
              <a:rPr lang="en-US" sz="4000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 : </a:t>
            </a:r>
            <a:r>
              <a:rPr sz="4000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পুনর্ব্যবহার</a:t>
            </a:r>
            <a:endParaRPr sz="4000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99440" y="1243330"/>
            <a:ext cx="98437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en-US" sz="3600" b="1">
                <a:solidFill>
                  <a:schemeClr val="tx1"/>
                </a:solidFill>
                <a:latin typeface="NikoshBAN" panose="02000000000000000000" charset="0"/>
                <a:cs typeface="NikoshBAN" panose="02000000000000000000" charset="0"/>
              </a:rPr>
              <a:t>শক্তির </a:t>
            </a:r>
            <a:r>
              <a:rPr sz="3600" b="1">
                <a:solidFill>
                  <a:schemeClr val="tx1"/>
                </a:solidFill>
                <a:latin typeface="NikoshBAN" panose="02000000000000000000" charset="0"/>
                <a:cs typeface="NikoshBAN" panose="02000000000000000000" charset="0"/>
                <a:sym typeface="+mn-ea"/>
              </a:rPr>
              <a:t>পুনর্ব্যবহার</a:t>
            </a:r>
            <a:r>
              <a:rPr lang="en-US" sz="3600" b="1">
                <a:solidFill>
                  <a:schemeClr val="tx1"/>
                </a:solidFill>
                <a:latin typeface="NikoshBAN" panose="02000000000000000000" charset="0"/>
                <a:cs typeface="NikoshBAN" panose="02000000000000000000" charset="0"/>
                <a:sym typeface="+mn-ea"/>
              </a:rPr>
              <a:t> মানে হলো একই শক্তিকে বারবার কাজে লাগানো।</a:t>
            </a:r>
            <a:endParaRPr lang="en-US" sz="3600" b="1">
              <a:solidFill>
                <a:schemeClr val="tx1"/>
              </a:solidFill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pic>
        <p:nvPicPr>
          <p:cNvPr id="6" name="Picture 5" descr="ChatGPT Image Jun 20, 2026, 01_08_39 A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075" y="1888490"/>
            <a:ext cx="5079365" cy="4176395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6354445" y="2755900"/>
            <a:ext cx="4995545" cy="1938020"/>
          </a:xfrm>
          <a:prstGeom prst="rect">
            <a:avLst/>
          </a:prstGeom>
          <a:solidFill>
            <a:srgbClr val="FBA36A"/>
          </a:solidFill>
        </p:spPr>
        <p:txBody>
          <a:bodyPr wrap="square" rtlCol="0">
            <a:spAutoFit/>
          </a:bodyPr>
          <a:p>
            <a:pPr algn="just"/>
            <a:r>
              <a:rPr lang="en-US" sz="4000" b="1">
                <a:solidFill>
                  <a:schemeClr val="tx1"/>
                </a:solidFill>
                <a:latin typeface="NikoshBAN" panose="02000000000000000000" charset="0"/>
                <a:cs typeface="NikoshBAN" panose="02000000000000000000" charset="0"/>
                <a:sym typeface="+mn-ea"/>
              </a:rPr>
              <a:t>ছবিতে রান্না শেষে চুলার উত্তাপ ব্যবহার করে পানি গরম করা হচ্ছে। এটাই পুনর্ব্যবহার।</a:t>
            </a:r>
            <a:r>
              <a:rPr lang="en-US" sz="4000">
                <a:solidFill>
                  <a:schemeClr val="tx1"/>
                </a:solidFill>
                <a:latin typeface="NikoshBAN" panose="02000000000000000000" charset="0"/>
                <a:cs typeface="NikoshBAN" panose="02000000000000000000" charset="0"/>
                <a:sym typeface="+mn-ea"/>
              </a:rPr>
              <a:t> </a:t>
            </a:r>
            <a:endParaRPr lang="en-US" sz="4000">
              <a:solidFill>
                <a:schemeClr val="tx1"/>
              </a:solidFill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929640" y="981075"/>
            <a:ext cx="6955790" cy="6451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p>
            <a:pPr algn="ctr"/>
            <a:r>
              <a:rPr sz="36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Energy Conservation (সংরক্ষণ)</a:t>
            </a:r>
            <a:endParaRPr sz="36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929640" y="1658620"/>
            <a:ext cx="9698355" cy="76835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4400" b="1">
                <a:latin typeface="NikoshBAN" panose="02000000000000000000" charset="0"/>
                <a:cs typeface="NikoshBAN" panose="02000000000000000000" charset="0"/>
              </a:rPr>
              <a:t>আমরা কীভাবে শক্তি বাঁচাতে পারি?</a:t>
            </a:r>
            <a:endParaRPr sz="44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943610" y="2434590"/>
            <a:ext cx="9698355" cy="2122805"/>
          </a:xfrm>
          <a:prstGeom prst="rect">
            <a:avLst/>
          </a:prstGeom>
        </p:spPr>
        <p:txBody>
          <a:bodyPr wrap="square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>
                <a:latin typeface="NikoshBAN" panose="02000000000000000000" charset="0"/>
                <a:cs typeface="NikoshBAN" panose="02000000000000000000" charset="0"/>
              </a:rPr>
              <a:t>অপ্রয়োজনে </a:t>
            </a:r>
            <a:r>
              <a:rPr lang="en-US" sz="4400" b="1">
                <a:latin typeface="NikoshBAN" panose="02000000000000000000" charset="0"/>
                <a:cs typeface="NikoshBAN" panose="02000000000000000000" charset="0"/>
              </a:rPr>
              <a:t>লাইট, ফ্যান ইত্যাদি </a:t>
            </a:r>
            <a:r>
              <a:rPr lang="en-US" sz="4400">
                <a:latin typeface="NikoshBAN" panose="02000000000000000000" charset="0"/>
                <a:cs typeface="NikoshBAN" panose="02000000000000000000" charset="0"/>
              </a:rPr>
              <a:t>বন্ধ করে।</a:t>
            </a:r>
            <a:endParaRPr lang="en-US" sz="4400">
              <a:latin typeface="NikoshBAN" panose="02000000000000000000" charset="0"/>
              <a:cs typeface="NikoshBAN" panose="02000000000000000000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>
                <a:latin typeface="NikoshBAN" panose="02000000000000000000" charset="0"/>
                <a:cs typeface="NikoshBAN" panose="02000000000000000000" charset="0"/>
              </a:rPr>
              <a:t>পানি</a:t>
            </a:r>
            <a:r>
              <a:rPr lang="en-US" sz="4400">
                <a:latin typeface="NikoshBAN" panose="02000000000000000000" charset="0"/>
                <a:cs typeface="NikoshBAN" panose="02000000000000000000" charset="0"/>
              </a:rPr>
              <a:t> অপচয় না করে।</a:t>
            </a:r>
            <a:endParaRPr lang="en-US" sz="4400">
              <a:latin typeface="NikoshBAN" panose="02000000000000000000" charset="0"/>
              <a:cs typeface="NikoshBAN" panose="02000000000000000000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>
                <a:latin typeface="NikoshBAN" panose="02000000000000000000" charset="0"/>
                <a:cs typeface="NikoshBAN" panose="02000000000000000000" charset="0"/>
              </a:rPr>
              <a:t>সূর্যের আলো</a:t>
            </a:r>
            <a:r>
              <a:rPr lang="en-US" sz="4400">
                <a:latin typeface="NikoshBAN" panose="02000000000000000000" charset="0"/>
                <a:cs typeface="NikoshBAN" panose="02000000000000000000" charset="0"/>
              </a:rPr>
              <a:t> ব্যবহার করে।</a:t>
            </a:r>
            <a:endParaRPr lang="en-US" sz="4400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825500" y="561975"/>
            <a:ext cx="6321425" cy="645160"/>
          </a:xfrm>
          <a:prstGeom prst="rect">
            <a:avLst/>
          </a:prstGeom>
          <a:solidFill>
            <a:srgbClr val="375769"/>
          </a:solidFill>
        </p:spPr>
        <p:txBody>
          <a:bodyPr wrap="square">
            <a:spAutoFit/>
          </a:bodyPr>
          <a:p>
            <a:pPr algn="ctr"/>
            <a:r>
              <a:rPr sz="3600" b="1"/>
              <a:t>Real-Life Problem Scenario</a:t>
            </a:r>
            <a:endParaRPr sz="3600" b="1"/>
          </a:p>
        </p:txBody>
      </p:sp>
      <p:pic>
        <p:nvPicPr>
          <p:cNvPr id="5" name="Picture 4" descr="ChatGPT Image Jun 20, 2026, 01_17_24 A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" y="1207135"/>
            <a:ext cx="6321425" cy="50596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7366635" y="2152015"/>
            <a:ext cx="4474845" cy="2553335"/>
          </a:xfrm>
          <a:prstGeom prst="rect">
            <a:avLst/>
          </a:prstGeom>
          <a:solidFill>
            <a:srgbClr val="97719A"/>
          </a:solidFill>
        </p:spPr>
        <p:txBody>
          <a:bodyPr wrap="square">
            <a:spAutoFit/>
          </a:bodyPr>
          <a:p>
            <a:pPr algn="just"/>
            <a:r>
              <a:rPr lang="en-US" sz="4000" b="1">
                <a:latin typeface="NikoshBAN" panose="02000000000000000000" charset="0"/>
                <a:cs typeface="NikoshBAN" panose="02000000000000000000" charset="0"/>
              </a:rPr>
              <a:t>মনে করো, </a:t>
            </a:r>
            <a:r>
              <a:rPr sz="4000" b="1">
                <a:latin typeface="NikoshBAN" panose="02000000000000000000" charset="0"/>
                <a:cs typeface="NikoshBAN" panose="02000000000000000000" charset="0"/>
              </a:rPr>
              <a:t>তোমার বাড়িতে সবাই একসাথে অনেক লাইট ও ফ্যান চালু রাখে।</a:t>
            </a:r>
            <a:r>
              <a:rPr lang="en-US" sz="4000" b="1">
                <a:latin typeface="NikoshBAN" panose="02000000000000000000" charset="0"/>
                <a:cs typeface="NikoshBAN" panose="02000000000000000000" charset="0"/>
              </a:rPr>
              <a:t> কী কী সমস্যা হতে পারে?</a:t>
            </a:r>
            <a:endParaRPr lang="en-US" sz="40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455035" y="2018983"/>
            <a:ext cx="5080000" cy="70675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spAutoFit/>
          </a:bodyPr>
          <a:p>
            <a:pPr algn="ctr"/>
            <a:r>
              <a:rPr sz="4000" b="1">
                <a:latin typeface="NikoshBAN" panose="02000000000000000000" charset="0"/>
                <a:cs typeface="NikoshBAN" panose="02000000000000000000" charset="0"/>
              </a:rPr>
              <a:t> দলীয় কাজ</a:t>
            </a:r>
            <a:endParaRPr sz="40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983105" y="2724150"/>
            <a:ext cx="8500110" cy="706755"/>
          </a:xfrm>
          <a:prstGeom prst="rect">
            <a:avLst/>
          </a:prstGeom>
        </p:spPr>
        <p:txBody>
          <a:bodyPr wrap="square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sz="4000">
                <a:latin typeface="NikoshBAN" panose="02000000000000000000" charset="0"/>
                <a:cs typeface="NikoshBAN" panose="02000000000000000000" charset="0"/>
              </a:rPr>
              <a:t>কীভাবে শক্তি সাশ্রয় করা যায়</a:t>
            </a:r>
            <a:r>
              <a:rPr lang="en-US" sz="4000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sz="4000">
                <a:latin typeface="NikoshBAN" panose="02000000000000000000" charset="0"/>
                <a:cs typeface="NikoshBAN" panose="02000000000000000000" charset="0"/>
                <a:sym typeface="+mn-ea"/>
              </a:rPr>
              <a:t>৫টি উপায় </a:t>
            </a:r>
            <a:r>
              <a:rPr lang="en-US" sz="4000">
                <a:latin typeface="NikoshBAN" panose="02000000000000000000" charset="0"/>
                <a:cs typeface="NikoshBAN" panose="02000000000000000000" charset="0"/>
                <a:sym typeface="+mn-ea"/>
              </a:rPr>
              <a:t>লিখ।</a:t>
            </a:r>
            <a:endParaRPr lang="en-US" sz="400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3455035" y="2018983"/>
            <a:ext cx="5080000" cy="7067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p>
            <a:pPr algn="ctr"/>
            <a:r>
              <a:rPr sz="4000" b="1">
                <a:latin typeface="NikoshBAN" panose="02000000000000000000" charset="0"/>
                <a:cs typeface="NikoshBAN" panose="02000000000000000000" charset="0"/>
              </a:rPr>
              <a:t> </a:t>
            </a:r>
            <a:r>
              <a:rPr lang="en-US" sz="4000" b="1">
                <a:latin typeface="NikoshBAN" panose="02000000000000000000" charset="0"/>
                <a:cs typeface="NikoshBAN" panose="02000000000000000000" charset="0"/>
              </a:rPr>
              <a:t>একক</a:t>
            </a:r>
            <a:r>
              <a:rPr sz="4000" b="1">
                <a:latin typeface="NikoshBAN" panose="02000000000000000000" charset="0"/>
                <a:cs typeface="NikoshBAN" panose="02000000000000000000" charset="0"/>
              </a:rPr>
              <a:t> কাজ</a:t>
            </a:r>
            <a:endParaRPr sz="40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983105" y="2724150"/>
            <a:ext cx="8500110" cy="1322070"/>
          </a:xfrm>
          <a:prstGeom prst="rect">
            <a:avLst/>
          </a:prstGeom>
        </p:spPr>
        <p:txBody>
          <a:bodyPr wrap="square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" altLang="en-US" sz="4000">
                <a:latin typeface="NikoshBAN" panose="02000000000000000000" charset="0"/>
                <a:cs typeface="NikoshBAN" panose="02000000000000000000" charset="0"/>
                <a:sym typeface="+mn-ea"/>
              </a:rPr>
              <a:t>তুমি আজ থেকে কীভাবে শক্তি বাঁচাবে?</a:t>
            </a:r>
            <a:r>
              <a:rPr lang="en-US" sz="4000">
                <a:latin typeface="NikoshBAN" panose="02000000000000000000" charset="0"/>
                <a:cs typeface="NikoshBAN" panose="02000000000000000000" charset="0"/>
                <a:sym typeface="+mn-ea"/>
              </a:rPr>
              <a:t> ৩-৪টি বাক্যে নিজের মতো লিখে দেখাও।</a:t>
            </a:r>
            <a:endParaRPr lang="en-US" sz="4000">
              <a:latin typeface="NikoshBAN" panose="02000000000000000000" charset="0"/>
              <a:cs typeface="NikoshBAN" panose="02000000000000000000" charset="0"/>
              <a:sym typeface="+mn-ea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1016000" y="1037908"/>
            <a:ext cx="5080000" cy="706755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>
            <a:spAutoFit/>
          </a:bodyPr>
          <a:p>
            <a:pPr algn="ctr"/>
            <a:r>
              <a:rPr sz="4000" b="1">
                <a:solidFill>
                  <a:schemeClr val="bg1"/>
                </a:solidFill>
                <a:latin typeface="NikoshBAN" panose="02000000000000000000" charset="0"/>
                <a:cs typeface="NikoshBAN" panose="02000000000000000000" charset="0"/>
              </a:rPr>
              <a:t>Evaluation (মূল্যায়ন)</a:t>
            </a:r>
            <a:endParaRPr sz="4000" b="1">
              <a:solidFill>
                <a:schemeClr val="bg1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1016000" y="1904048"/>
            <a:ext cx="5080000" cy="706755"/>
          </a:xfrm>
          <a:prstGeom prst="rect">
            <a:avLst/>
          </a:prstGeom>
        </p:spPr>
        <p:txBody>
          <a:bodyPr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sz="4000">
                <a:latin typeface="NikoshBAN" panose="02000000000000000000" charset="0"/>
                <a:cs typeface="NikoshBAN" panose="02000000000000000000" charset="0"/>
              </a:rPr>
              <a:t>শক্তি কী?</a:t>
            </a:r>
            <a:endParaRPr sz="4000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998855" y="2610803"/>
            <a:ext cx="5080000" cy="706755"/>
          </a:xfrm>
          <a:prstGeom prst="rect">
            <a:avLst/>
          </a:prstGeom>
        </p:spPr>
        <p:txBody>
          <a:bodyPr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sz="4000">
                <a:latin typeface="NikoshBAN" panose="02000000000000000000" charset="0"/>
                <a:cs typeface="NikoshBAN" panose="02000000000000000000" charset="0"/>
              </a:rPr>
              <a:t>২টি শক্তির নাম বলো</a:t>
            </a:r>
            <a:endParaRPr sz="4000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1016000" y="3317875"/>
            <a:ext cx="7373620" cy="706755"/>
          </a:xfrm>
          <a:prstGeom prst="rect">
            <a:avLst/>
          </a:prstGeom>
        </p:spPr>
        <p:txBody>
          <a:bodyPr wrap="square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sz="4000">
                <a:latin typeface="NikoshBAN" panose="02000000000000000000" charset="0"/>
                <a:cs typeface="NikoshBAN" panose="02000000000000000000" charset="0"/>
              </a:rPr>
              <a:t>কীভাবে শক্তি সংরক্ষণ করা যায়?</a:t>
            </a:r>
            <a:endParaRPr sz="4000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1016000" y="4024313"/>
            <a:ext cx="5080000" cy="706755"/>
          </a:xfrm>
          <a:prstGeom prst="rect">
            <a:avLst/>
          </a:prstGeom>
        </p:spPr>
        <p:txBody>
          <a:bodyPr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sz="4000">
                <a:latin typeface="NikoshBAN" panose="02000000000000000000" charset="0"/>
                <a:cs typeface="NikoshBAN" panose="02000000000000000000" charset="0"/>
              </a:rPr>
              <a:t>পুনর্ব্যবহার মানে কী?</a:t>
            </a:r>
            <a:endParaRPr sz="4000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1290320" y="3429000"/>
            <a:ext cx="10086975" cy="14452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4400">
                <a:latin typeface="NikoshBAN" panose="02000000000000000000" charset="0"/>
                <a:cs typeface="NikoshBAN" panose="02000000000000000000" charset="0"/>
              </a:rPr>
              <a:t>তুমি কীভাবে বাড়িতে বিদ্যুৎ সাশ্রয় করতে পারো?</a:t>
            </a:r>
            <a:endParaRPr sz="4400">
              <a:latin typeface="NikoshBAN" panose="02000000000000000000" charset="0"/>
              <a:cs typeface="NikoshBAN" panose="02000000000000000000" charset="0"/>
            </a:endParaRPr>
          </a:p>
          <a:p>
            <a:r>
              <a:rPr lang="en-US" sz="4400">
                <a:latin typeface="NikoshBAN" panose="02000000000000000000" charset="0"/>
                <a:cs typeface="NikoshBAN" panose="02000000000000000000" charset="0"/>
              </a:rPr>
              <a:t>৪-৫টি বাক্যে লিখে আনবে।</a:t>
            </a:r>
            <a:endParaRPr lang="en-US" sz="4400">
              <a:latin typeface="NikoshBAN" panose="02000000000000000000" charset="0"/>
              <a:cs typeface="NikoshBAN" panose="02000000000000000000" charset="0"/>
            </a:endParaRPr>
          </a:p>
        </p:txBody>
      </p:sp>
      <p:pic>
        <p:nvPicPr>
          <p:cNvPr id="5" name="Picture 4" descr="shutterstock_3107006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5575" y="1395730"/>
            <a:ext cx="3048000" cy="203327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4883150" y="2029460"/>
            <a:ext cx="36798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6600" b="1">
                <a:solidFill>
                  <a:srgbClr val="F40000"/>
                </a:solidFill>
                <a:latin typeface="NikoshBAN" panose="02000000000000000000" charset="0"/>
                <a:cs typeface="NikoshBAN" panose="02000000000000000000" charset="0"/>
              </a:rPr>
              <a:t>বাড়ির কাজ</a:t>
            </a:r>
            <a:endParaRPr lang="en-US" sz="6600" b="1">
              <a:solidFill>
                <a:srgbClr val="F40000"/>
              </a:solidFill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Mimusops_elengi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6010" y="0"/>
            <a:ext cx="7133590" cy="5512435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880870" y="5512435"/>
            <a:ext cx="84137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4400" b="1">
                <a:latin typeface="NikoshBAN" panose="02000000000000000000" charset="0"/>
                <a:cs typeface="NikoshBAN" panose="02000000000000000000" charset="0"/>
              </a:rPr>
              <a:t>ভালো থেকো ফুল, মিষ্টি বকুল, ভালো থেকো।</a:t>
            </a:r>
            <a:endParaRPr lang="en-US" sz="4400" b="1">
              <a:latin typeface="NikoshBAN" panose="02000000000000000000" charset="0"/>
              <a:cs typeface="NikoshBAN" panose="02000000000000000000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rPr lang="en-US"/>
              <a:t>Mubarak Miah, Assistant Teacher, Julekhanagar Tea Garden Govt. Primary School, Sreemangal, Email: mubarakalimiah@gmail.com</a:t>
            </a:r>
            <a:endParaRPr lang="en-US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edge/>
      </p:transition>
    </mc:Choice>
    <mc:Fallback>
      <p:transition spd="slow">
        <p:wedge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a*1_1_1"/>
  <p:tag name="KSO_WM_TEMPLATE_CATEGORY" val="diagram"/>
  <p:tag name="KSO_WM_TEMPLATE_INDEX" val="20238188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1"/>
  <p:tag name="KSO_WM_UNIT_PRESET_TEXT" val="Title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a*1_2_1"/>
  <p:tag name="KSO_WM_TEMPLATE_CATEGORY" val="diagram"/>
  <p:tag name="KSO_WM_TEMPLATE_INDEX" val="20238188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1"/>
  <p:tag name="KSO_WM_UNIT_PRESET_TEXT" val="Title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78.xml><?xml version="1.0" encoding="utf-8"?>
<p:tagLst xmlns:p="http://schemas.openxmlformats.org/presentationml/2006/main">
  <p:tag name="KSO_WM_UNIT_VALUE" val="550*5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d*1_1_1"/>
  <p:tag name="KSO_WM_TEMPLATE_CATEGORY" val="diagram"/>
  <p:tag name="KSO_WM_TEMPLATE_INDEX" val="20238188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DIAGRAM_USE_COLOR_VALUE" val="{&quot;color_scheme&quot;:1,&quot;color_type&quot;:1,&quot;theme_color_indexes&quot;:[]}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a*1_3_1"/>
  <p:tag name="KSO_WM_TEMPLATE_CATEGORY" val="diagram"/>
  <p:tag name="KSO_WM_TEMPLATE_INDEX" val="20238188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1"/>
  <p:tag name="KSO_WM_UNIT_PRESET_TEXT" val="Title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80.xml><?xml version="1.0" encoding="utf-8"?>
<p:tagLst xmlns:p="http://schemas.openxmlformats.org/presentationml/2006/main">
  <p:tag name="KSO_WM_UNIT_VALUE" val="550*5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d*1_2_1"/>
  <p:tag name="KSO_WM_TEMPLATE_CATEGORY" val="diagram"/>
  <p:tag name="KSO_WM_TEMPLATE_INDEX" val="20238188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DIAGRAM_USE_COLOR_VALUE" val="{&quot;color_scheme&quot;:1,&quot;color_type&quot;:1,&quot;theme_color_indexes&quot;:[]}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a*1_4_1"/>
  <p:tag name="KSO_WM_TEMPLATE_CATEGORY" val="diagram"/>
  <p:tag name="KSO_WM_TEMPLATE_INDEX" val="20238188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14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TEXT_FILL_TYPE" val="1"/>
  <p:tag name="KSO_WM_UNIT_PRESET_TEXT" val="Title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]}"/>
</p:tagLst>
</file>

<file path=ppt/tags/tag82.xml><?xml version="1.0" encoding="utf-8"?>
<p:tagLst xmlns:p="http://schemas.openxmlformats.org/presentationml/2006/main">
  <p:tag name="KSO_WM_UNIT_VALUE" val="550*55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d*1_4_1"/>
  <p:tag name="KSO_WM_TEMPLATE_CATEGORY" val="diagram"/>
  <p:tag name="KSO_WM_TEMPLATE_INDEX" val="20238188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DIAGRAM_USE_COLOR_VALUE" val="{&quot;color_scheme&quot;:1,&quot;color_type&quot;:1,&quot;theme_color_indexes&quot;:[]}"/>
</p:tagLst>
</file>

<file path=ppt/tags/tag83.xml><?xml version="1.0" encoding="utf-8"?>
<p:tagLst xmlns:p="http://schemas.openxmlformats.org/presentationml/2006/main">
  <p:tag name="KSO_WM_UNIT_VALUE" val="554*55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188_3*l_h_d*1_3_1"/>
  <p:tag name="KSO_WM_TEMPLATE_CATEGORY" val="diagram"/>
  <p:tag name="KSO_WM_TEMPLATE_INDEX" val="20238188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30.95196533203125,&quot;left&quot;:73.78750610351562,&quot;top&quot;:112.17401733398438,&quot;width&quot;:830.437533266563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3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LINE_FORE_SCHEMECOLOR_INDEX" val="13"/>
  <p:tag name="KSO_WM_DIAGRAM_USE_COLOR_VALUE" val="{&quot;color_scheme&quot;:1,&quot;color_type&quot;:1,&quot;theme_color_indexes&quot;:[]}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3593]}"/>
</p:tagLst>
</file>

<file path=ppt/tags/tag85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238301_2*l_h_i*1_1_1"/>
  <p:tag name="KSO_WM_TEMPLATE_CATEGORY" val="diagram"/>
  <p:tag name="KSO_WM_TEMPLATE_INDEX" val="20238301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86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301_2*l_h_a*1_1_1"/>
  <p:tag name="KSO_WM_TEMPLATE_CATEGORY" val="diagram"/>
  <p:tag name="KSO_WM_TEMPLATE_INDEX" val="20238301"/>
  <p:tag name="KSO_WM_UNIT_LAYERLEVEL" val="1_1_1"/>
  <p:tag name="KSO_WM_TAG_VERSION" val="3.0"/>
  <p:tag name="KSO_WM_UNIT_PRESET_TEXT" val="Your title here"/>
  <p:tag name="KSO_WM_DIAGRAM_USE_COLOR_VALUE" val="{&quot;color_scheme&quot;:1,&quot;color_type&quot;:1,&quot;theme_color_indexes&quot;:[]}"/>
</p:tagLst>
</file>

<file path=ppt/tags/tag87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447*8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301_2*l_h_d*1_1_1"/>
  <p:tag name="KSO_WM_TEMPLATE_CATEGORY" val="diagram"/>
  <p:tag name="KSO_WM_TEMPLATE_INDEX" val="20238301"/>
  <p:tag name="KSO_WM_UNIT_LAYERLEVEL" val="1_1_1"/>
  <p:tag name="KSO_WM_TAG_VERSION" val="3.0"/>
  <p:tag name="KSO_WM_UNIT_LINE_FORE_SCHEMECOLOR_INDEX" val="1"/>
  <p:tag name="KSO_WM_DIAGRAM_USE_COLOR_VALUE" val="{&quot;color_scheme&quot;:1,&quot;color_type&quot;:1,&quot;theme_color_indexes&quot;:[]}"/>
</p:tagLst>
</file>

<file path=ppt/tags/tag88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238301_2*l_h_i*1_2_1"/>
  <p:tag name="KSO_WM_TEMPLATE_CATEGORY" val="diagram"/>
  <p:tag name="KSO_WM_TEMPLATE_INDEX" val="20238301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89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301_2*l_h_a*1_2_1"/>
  <p:tag name="KSO_WM_TEMPLATE_CATEGORY" val="diagram"/>
  <p:tag name="KSO_WM_TEMPLATE_INDEX" val="20238301"/>
  <p:tag name="KSO_WM_UNIT_LAYERLEVEL" val="1_1_1"/>
  <p:tag name="KSO_WM_TAG_VERSION" val="3.0"/>
  <p:tag name="KSO_WM_UNIT_PRESET_TEXT" val="Your title here"/>
  <p:tag name="KSO_WM_DIAGRAM_USE_COLOR_VALUE" val="{&quot;color_scheme&quot;:1,&quot;color_type&quot;:1,&quot;theme_color_indexes&quot;:[]}"/>
</p:tagLst>
</file>

<file path=ppt/tags/tag90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447*8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301_2*l_h_d*1_2_1"/>
  <p:tag name="KSO_WM_TEMPLATE_CATEGORY" val="diagram"/>
  <p:tag name="KSO_WM_TEMPLATE_INDEX" val="20238301"/>
  <p:tag name="KSO_WM_UNIT_LAYERLEVEL" val="1_1_1"/>
  <p:tag name="KSO_WM_TAG_VERSION" val="3.0"/>
  <p:tag name="KSO_WM_UNIT_LINE_FORE_SCHEMECOLOR_INDEX" val="1"/>
  <p:tag name="KSO_WM_DIAGRAM_USE_COLOR_VALUE" val="{&quot;color_scheme&quot;:1,&quot;color_type&quot;:1,&quot;theme_color_indexes&quot;:[]}"/>
</p:tagLst>
</file>

<file path=ppt/tags/tag91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238301_2*l_h_i*1_3_1"/>
  <p:tag name="KSO_WM_TEMPLATE_CATEGORY" val="diagram"/>
  <p:tag name="KSO_WM_TEMPLATE_INDEX" val="20238301"/>
  <p:tag name="KSO_WM_UNIT_LAYERLEVEL" val="1_1_1"/>
  <p:tag name="KSO_WM_TAG_VERSION" val="3.0"/>
  <p:tag name="KSO_WM_BEAUTIFY_FLAG" val="#wm#"/>
  <p:tag name="KSO_WM_DIAGRAM_USE_COLOR_VALUE" val="{&quot;color_scheme&quot;:1,&quot;color_type&quot;:1,&quot;theme_color_indexes&quot;:[]}"/>
</p:tagLst>
</file>

<file path=ppt/tags/tag92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000000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301_2*l_h_a*1_3_1"/>
  <p:tag name="KSO_WM_TEMPLATE_CATEGORY" val="diagram"/>
  <p:tag name="KSO_WM_TEMPLATE_INDEX" val="20238301"/>
  <p:tag name="KSO_WM_UNIT_LAYERLEVEL" val="1_1_1"/>
  <p:tag name="KSO_WM_TAG_VERSION" val="3.0"/>
  <p:tag name="KSO_WM_UNIT_PRESET_TEXT" val="Your title here"/>
  <p:tag name="KSO_WM_DIAGRAM_USE_COLOR_VALUE" val="{&quot;color_scheme&quot;:1,&quot;color_type&quot;:1,&quot;theme_color_indexes&quot;:[]}"/>
</p:tagLst>
</file>

<file path=ppt/tags/tag93.xml><?xml version="1.0" encoding="utf-8"?>
<p:tagLst xmlns:p="http://schemas.openxmlformats.org/presentationml/2006/main">
  <p:tag name="KSO_WM_DIAGRAM_MAX_ITEMCNT" val="4"/>
  <p:tag name="KSO_WM_DIAGRAM_MIN_ITEMCNT" val="2"/>
  <p:tag name="KSO_WM_DIAGRAM_VIRTUALLY_FRAME" val="{&quot;height&quot;:314.75,&quot;left&quot;:71.34984741210937,&quot;top&quot;:160.375,&quot;width&quot;:765.5003051757812}"/>
  <p:tag name="KSO_WM_DIAGRAM_COLOR_MATCH_VALUE" val="{&quot;shape&quot;:{&quot;fill&quot;:{&quot;type&quot;:0},&quot;glow&quot;:{&quot;colorType&quot;:0},&quot;line&quot;:{&quot;solidLine&quot;:{&quot;brightness&quot;:0.6000000238418579,&quot;colorType&quot;:1,&quot;foreColorIndex&quot;:1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VERSION" val="3"/>
  <p:tag name="KSO_WM_DIAGRAM_COLOR_TRICK" val="1"/>
  <p:tag name="KSO_WM_DIAGRAM_COLOR_TEXT_CAN_REMOVE" val="n"/>
  <p:tag name="KSO_WM_UNIT_VALUE" val="447*81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8301_2*l_h_d*1_3_1"/>
  <p:tag name="KSO_WM_TEMPLATE_CATEGORY" val="diagram"/>
  <p:tag name="KSO_WM_TEMPLATE_INDEX" val="20238301"/>
  <p:tag name="KSO_WM_UNIT_LAYERLEVEL" val="1_1_1"/>
  <p:tag name="KSO_WM_TAG_VERSION" val="3.0"/>
  <p:tag name="KSO_WM_UNIT_LINE_FORE_SCHEMECOLOR_INDEX" val="1"/>
  <p:tag name="KSO_WM_DIAGRAM_USE_COLOR_VALUE" val="{&quot;color_scheme&quot;:1,&quot;color_type&quot;:1,&quot;theme_color_indexes&quot;:[]}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1952]}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resource_record_key" val="{&quot;65&quot;:[20205081],&quot;70&quot;:[3313593,3321952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4794</Words>
  <Application>WPS Presentation</Application>
  <PresentationFormat>Widescreen</PresentationFormat>
  <Paragraphs>166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NikoshBAN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JGPS</dc:creator>
  <cp:lastModifiedBy>Mubarak Ali Miah</cp:lastModifiedBy>
  <cp:revision>54</cp:revision>
  <dcterms:created xsi:type="dcterms:W3CDTF">2026-06-19T15:58:00Z</dcterms:created>
  <dcterms:modified xsi:type="dcterms:W3CDTF">2026-06-19T19:45:58Z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93AFFF4DCFFD4B84A3D1372AC6E532D1_13</vt:lpwstr>
  </property>
</Properties>
</file>