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avif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78" r:id="rId2"/>
    <p:sldId id="279" r:id="rId3"/>
    <p:sldId id="297" r:id="rId4"/>
    <p:sldId id="283" r:id="rId5"/>
    <p:sldId id="261" r:id="rId6"/>
    <p:sldId id="298" r:id="rId7"/>
    <p:sldId id="299" r:id="rId8"/>
    <p:sldId id="311" r:id="rId9"/>
    <p:sldId id="300" r:id="rId10"/>
    <p:sldId id="302" r:id="rId11"/>
    <p:sldId id="304" r:id="rId12"/>
    <p:sldId id="306" r:id="rId13"/>
    <p:sldId id="309" r:id="rId14"/>
    <p:sldId id="312" r:id="rId15"/>
    <p:sldId id="301" r:id="rId16"/>
    <p:sldId id="303" r:id="rId17"/>
    <p:sldId id="310" r:id="rId18"/>
    <p:sldId id="307" r:id="rId19"/>
    <p:sldId id="318" r:id="rId20"/>
    <p:sldId id="319" r:id="rId21"/>
    <p:sldId id="317" r:id="rId22"/>
    <p:sldId id="313" r:id="rId23"/>
    <p:sldId id="314" r:id="rId24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E05CB"/>
    <a:srgbClr val="0BC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D2633-F9C6-484A-8AD0-82582A8E29B2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E641C-1EDC-4BA3-876D-E447A0508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9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Tania Akther, Assistant Teacher(ICT), </a:t>
            </a:r>
            <a:r>
              <a:rPr lang="en-US" dirty="0" err="1"/>
              <a:t>Daserkandi</a:t>
            </a:r>
            <a:r>
              <a:rPr lang="en-US" dirty="0"/>
              <a:t> </a:t>
            </a:r>
            <a:r>
              <a:rPr lang="en-US" dirty="0" err="1"/>
              <a:t>Darussunnah</a:t>
            </a:r>
            <a:r>
              <a:rPr lang="en-US" dirty="0"/>
              <a:t> Alim </a:t>
            </a:r>
            <a:r>
              <a:rPr lang="en-US" dirty="0" err="1"/>
              <a:t>Madrasha</a:t>
            </a:r>
            <a:r>
              <a:rPr lang="en-US" dirty="0"/>
              <a:t>, 01788699916.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E641C-1EDC-4BA3-876D-E447A05081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13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55C166-5A6D-4F16-8B75-A9AA38B932B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1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38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A7EF5-93A9-4A8E-A694-35FCB94420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4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1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1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  <a:prstGeom prst="rect">
            <a:avLst/>
          </a:prstGeom>
        </p:spPr>
        <p:txBody>
          <a:bodyPr anchor="b"/>
          <a:lstStyle>
            <a:lvl1pPr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4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5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3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97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0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9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8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97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1430000" cy="6858000"/>
          </a:xfrm>
          <a:prstGeom prst="frame">
            <a:avLst>
              <a:gd name="adj1" fmla="val 2315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US" b="1" cap="none" spc="0">
              <a:ln>
                <a:noFill/>
              </a:ln>
              <a:noFill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845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1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av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0025" y="678938"/>
            <a:ext cx="7368763" cy="871457"/>
          </a:xfrm>
          <a:prstGeom prst="rect">
            <a:avLst/>
          </a:prstGeom>
          <a:noFill/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063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আজকের</a:t>
            </a:r>
            <a:r>
              <a:rPr lang="en-US" sz="5063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063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ক্লাসে</a:t>
            </a:r>
            <a:r>
              <a:rPr lang="en-US" sz="5063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063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সবাইকে</a:t>
            </a:r>
            <a:r>
              <a:rPr lang="en-US" sz="5063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063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স্বাগত</a:t>
            </a:r>
            <a:r>
              <a:rPr lang="en-US" sz="5063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D96348-5F46-F540-0474-BF56C5E8F7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234" y="338370"/>
            <a:ext cx="1247768" cy="8714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3E5E1F-B5CA-0197-F78C-0A0E1D6B7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77" y="1632154"/>
            <a:ext cx="10314924" cy="402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0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75B1F7B4-7EB0-46D5-8412-C5779419184D}"/>
              </a:ext>
            </a:extLst>
          </p:cNvPr>
          <p:cNvSpPr txBox="1"/>
          <p:nvPr/>
        </p:nvSpPr>
        <p:spPr>
          <a:xfrm>
            <a:off x="487008" y="1838907"/>
            <a:ext cx="47034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তানিয়া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(আইসিটি)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দাসেরকান্দি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দারুসসুন্নাহ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আলিম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খিলগাঁও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endParaRPr lang="bn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মোবাইল: ০১৭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৮৮৬৯৯৯১৬</a:t>
            </a:r>
            <a:endParaRPr lang="bn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ই-মেইল: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taniariaz2015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DBC0F2-D3C7-4139-BC53-2580A7E68CBB}"/>
              </a:ext>
            </a:extLst>
          </p:cNvPr>
          <p:cNvSpPr txBox="1"/>
          <p:nvPr/>
        </p:nvSpPr>
        <p:spPr>
          <a:xfrm>
            <a:off x="6531125" y="2877890"/>
            <a:ext cx="441186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</a:t>
            </a: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: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endParaRPr lang="bn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: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19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০6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/২০২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bn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: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</a:p>
          <a:p>
            <a:endParaRPr lang="en-US" sz="28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791" y="295800"/>
            <a:ext cx="1749621" cy="22194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938F73-ED85-03D9-043D-724EE678F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1" y="398928"/>
            <a:ext cx="1128394" cy="7880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90" y="830253"/>
            <a:ext cx="1271664" cy="555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18" y="1099569"/>
            <a:ext cx="3319534" cy="190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888" y="475114"/>
            <a:ext cx="3238500" cy="31539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00" y="3629025"/>
            <a:ext cx="3855350" cy="1782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950" y="3629025"/>
            <a:ext cx="2238375" cy="17823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2562" y="5800556"/>
            <a:ext cx="6669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চিত্রে কি দেখতে পাচ্ছি 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85" y="398512"/>
            <a:ext cx="3086531" cy="13432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C0BCBE-0FAA-2473-D409-907733C251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52" y="380432"/>
            <a:ext cx="944761" cy="65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3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4082895" y="167514"/>
            <a:ext cx="3438530" cy="895564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আজকের </a:t>
            </a:r>
            <a:r>
              <a:rPr lang="en-US" sz="44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44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1964118" y="5745280"/>
            <a:ext cx="7975128" cy="7275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টপোলজি /নেটওয়ার্ক টপোলজি</a:t>
            </a:r>
            <a:endParaRPr lang="en-US" sz="4800" b="1" dirty="0">
              <a:solidFill>
                <a:srgbClr val="00206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0CA419-51B7-6B26-740D-D7528984ED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0" y="377323"/>
            <a:ext cx="783074" cy="5469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57" y="868931"/>
            <a:ext cx="9861806" cy="47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7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86213" y="1181154"/>
            <a:ext cx="2457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8329" y="2163527"/>
            <a:ext cx="946204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bn-IN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টপোলজি 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টপোলজির প্রকারভেদ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ধরণের টপোলজির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অসুবিধা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খ্যা করতে পারবে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AEEF9F-FE51-C2DD-FA7F-B6EF6D8F63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87" y="354172"/>
            <a:ext cx="1055549" cy="73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7" y="6173391"/>
            <a:ext cx="2500313" cy="342305"/>
          </a:xfrm>
        </p:spPr>
        <p:txBody>
          <a:bodyPr/>
          <a:lstStyle/>
          <a:p>
            <a:fld id="{C3EC9F61-9572-4C35-BBCF-52B24E901F87}" type="slidenum">
              <a:rPr lang="en-US" sz="1500" b="1"/>
              <a:t>6</a:t>
            </a:fld>
            <a:endParaRPr lang="en-US" sz="15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3946" y="2993167"/>
            <a:ext cx="10511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নেটওয়ার্কঃ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ততোধিক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একসাথে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কিংবা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আদান-প্রদান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01511" y="1136506"/>
            <a:ext cx="8013989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1688" dirty="0"/>
          </a:p>
        </p:txBody>
      </p:sp>
      <p:pic>
        <p:nvPicPr>
          <p:cNvPr id="8" name="Picture 2" descr="C:\Users\Tamta High School\Desktop\Network Topologi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4568" y="337018"/>
            <a:ext cx="4730459" cy="2420032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73875" y="4487015"/>
            <a:ext cx="10869260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নেটওয়ার্ক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টপোলজিঃ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-</a:t>
            </a:r>
          </a:p>
          <a:p>
            <a:pPr algn="just"/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নেটওয়ার্ক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এর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অন্তর্গত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দুই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ততোধিক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কম্পিউটার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সাথে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জুড়ে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দেওয়ার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জন্য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বিভিন্ন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পদ্ধতি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করা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হয়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ভিন্ন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ভিন্ন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পদ্ধতিকে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বলা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হয়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নেটওয়ার্ক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টপোলজি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23561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"/>
          <a:stretch/>
        </p:blipFill>
        <p:spPr>
          <a:xfrm>
            <a:off x="333571" y="1317016"/>
            <a:ext cx="1961597" cy="3083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095" y="1811379"/>
            <a:ext cx="1957225" cy="2826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559" y="1381309"/>
            <a:ext cx="1942119" cy="2955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34" y="1509897"/>
            <a:ext cx="1952553" cy="2826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08" y="1603728"/>
            <a:ext cx="1834066" cy="2955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Placeholder 2"/>
          <p:cNvSpPr txBox="1">
            <a:spLocks/>
          </p:cNvSpPr>
          <p:nvPr/>
        </p:nvSpPr>
        <p:spPr>
          <a:xfrm>
            <a:off x="461958" y="4717109"/>
            <a:ext cx="10509562" cy="166741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bn-IN" sz="32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অন্তর্গত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কম্পিউটারগুলোকে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জুড়ে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পদ্ধতিকেই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টপোলজি সাধারণত ৫ প্রকার। 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72328" y="481090"/>
            <a:ext cx="4478534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ধরণের টপোলজি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3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12"/>
          <p:cNvSpPr/>
          <p:nvPr/>
        </p:nvSpPr>
        <p:spPr>
          <a:xfrm>
            <a:off x="4970769" y="1699465"/>
            <a:ext cx="1317863" cy="1113145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4" name="Minus 13"/>
          <p:cNvSpPr/>
          <p:nvPr/>
        </p:nvSpPr>
        <p:spPr>
          <a:xfrm>
            <a:off x="-1682513" y="2581216"/>
            <a:ext cx="14905914" cy="639739"/>
          </a:xfrm>
          <a:prstGeom prst="mathMinu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5" name="Down Arrow 14"/>
          <p:cNvSpPr/>
          <p:nvPr/>
        </p:nvSpPr>
        <p:spPr>
          <a:xfrm>
            <a:off x="870045" y="2977986"/>
            <a:ext cx="665329" cy="112594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6" name="Down Arrow 15"/>
          <p:cNvSpPr/>
          <p:nvPr/>
        </p:nvSpPr>
        <p:spPr>
          <a:xfrm>
            <a:off x="2981183" y="2977986"/>
            <a:ext cx="665329" cy="112594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7" name="Down Arrow 16"/>
          <p:cNvSpPr/>
          <p:nvPr/>
        </p:nvSpPr>
        <p:spPr>
          <a:xfrm>
            <a:off x="5297037" y="3003573"/>
            <a:ext cx="665329" cy="112594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8" name="Down Arrow 17"/>
          <p:cNvSpPr/>
          <p:nvPr/>
        </p:nvSpPr>
        <p:spPr>
          <a:xfrm>
            <a:off x="7769628" y="2990780"/>
            <a:ext cx="665329" cy="112594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9" name="Down Arrow 18"/>
          <p:cNvSpPr/>
          <p:nvPr/>
        </p:nvSpPr>
        <p:spPr>
          <a:xfrm>
            <a:off x="10085481" y="3003575"/>
            <a:ext cx="665329" cy="112594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20" name="TextBox 19"/>
          <p:cNvSpPr txBox="1"/>
          <p:nvPr/>
        </p:nvSpPr>
        <p:spPr>
          <a:xfrm>
            <a:off x="687099" y="4296109"/>
            <a:ext cx="9861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endParaRPr lang="en-US" sz="54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94458" y="4280769"/>
            <a:ext cx="665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রিং</a:t>
            </a:r>
            <a:endParaRPr lang="en-US" sz="54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98432" y="4296109"/>
            <a:ext cx="11128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স্টার</a:t>
            </a:r>
            <a:endParaRPr lang="en-US" sz="54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69628" y="4296109"/>
            <a:ext cx="656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ট্রি</a:t>
            </a:r>
            <a:endParaRPr lang="en-US" sz="54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733624" y="4248959"/>
            <a:ext cx="1369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</a:t>
            </a:r>
            <a:endParaRPr lang="en-US" sz="54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rame 1"/>
          <p:cNvSpPr/>
          <p:nvPr/>
        </p:nvSpPr>
        <p:spPr>
          <a:xfrm>
            <a:off x="1740265" y="461687"/>
            <a:ext cx="8060358" cy="1236818"/>
          </a:xfrm>
          <a:prstGeom prst="fra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0546" y="624441"/>
            <a:ext cx="69797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64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0305" y="614149"/>
            <a:ext cx="2886286" cy="635324"/>
          </a:xfrm>
        </p:spPr>
        <p:txBody>
          <a:bodyPr/>
          <a:lstStyle/>
          <a:p>
            <a:r>
              <a:rPr lang="bn-BD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বাস টপোলজি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285" y="409781"/>
            <a:ext cx="4605699" cy="2689335"/>
          </a:xfrm>
        </p:spPr>
      </p:pic>
      <p:sp>
        <p:nvSpPr>
          <p:cNvPr id="6" name="TextBox 5"/>
          <p:cNvSpPr txBox="1"/>
          <p:nvPr/>
        </p:nvSpPr>
        <p:spPr>
          <a:xfrm>
            <a:off x="176305" y="2933351"/>
            <a:ext cx="11046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১।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টপোলজিতে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ব্যাকবোন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লাইনের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021" y="3849657"/>
            <a:ext cx="112709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২।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bn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চায়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তথ্যটি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9878" y="4822467"/>
            <a:ext cx="105609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৩।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ব্যাকবোন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অকেজো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9021" y="5511651"/>
            <a:ext cx="108109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৪।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বিকল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30" y="1126602"/>
            <a:ext cx="2900195" cy="162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927" y="545354"/>
            <a:ext cx="3034992" cy="640966"/>
          </a:xfrm>
        </p:spPr>
        <p:txBody>
          <a:bodyPr>
            <a:noAutofit/>
          </a:bodyPr>
          <a:lstStyle/>
          <a:p>
            <a:r>
              <a:rPr lang="bn-BD" sz="40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রিং টপোলজি</a:t>
            </a:r>
            <a:r>
              <a:rPr lang="en-US" sz="4000" b="1" dirty="0">
                <a:ln w="0"/>
                <a:solidFill>
                  <a:schemeClr val="accent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en-US" sz="4000" b="1" dirty="0">
                <a:ln w="0"/>
                <a:solidFill>
                  <a:schemeClr val="accent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</a:br>
            <a:endParaRPr lang="en-US" sz="40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586" y="606117"/>
            <a:ext cx="3864616" cy="2530373"/>
          </a:xfrm>
        </p:spPr>
      </p:pic>
      <p:sp>
        <p:nvSpPr>
          <p:cNvPr id="5" name="TextBox 4"/>
          <p:cNvSpPr txBox="1"/>
          <p:nvPr/>
        </p:nvSpPr>
        <p:spPr>
          <a:xfrm>
            <a:off x="147256" y="3009824"/>
            <a:ext cx="543450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১।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রিং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টপোলজি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বৃত্তের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2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0661" y="3852135"/>
            <a:ext cx="1053365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২।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প্রত্যেকটা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661" y="4479002"/>
            <a:ext cx="10892726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নিদিষ্ট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৪।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বিকল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28" y="1163332"/>
            <a:ext cx="1846492" cy="18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1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495" y="351093"/>
            <a:ext cx="3321716" cy="677588"/>
          </a:xfrm>
        </p:spPr>
        <p:txBody>
          <a:bodyPr/>
          <a:lstStyle/>
          <a:p>
            <a:r>
              <a:rPr lang="bn-BD" sz="4400" b="1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স্টার টপোলজি</a:t>
            </a:r>
            <a:r>
              <a:rPr lang="en-US" sz="4400" b="1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en-US" sz="4400" b="1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</a:br>
            <a:endParaRPr lang="en-US" sz="44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437" y="736875"/>
            <a:ext cx="4927916" cy="2843256"/>
          </a:xfrm>
        </p:spPr>
      </p:pic>
      <p:sp>
        <p:nvSpPr>
          <p:cNvPr id="7" name="TextBox 6"/>
          <p:cNvSpPr txBox="1"/>
          <p:nvPr/>
        </p:nvSpPr>
        <p:spPr>
          <a:xfrm>
            <a:off x="325446" y="3580131"/>
            <a:ext cx="1067593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প্রত্যেকটা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হাব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200" dirty="0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</a:t>
            </a:r>
            <a:r>
              <a:rPr lang="en-US" sz="3200" dirty="0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200" dirty="0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3200" dirty="0">
                <a:solidFill>
                  <a:srgbClr val="0BC5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হাব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বিকল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2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04" y="1028681"/>
            <a:ext cx="2426677" cy="242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595" y="609456"/>
            <a:ext cx="2878638" cy="653147"/>
          </a:xfrm>
        </p:spPr>
        <p:txBody>
          <a:bodyPr>
            <a:normAutofit fontScale="90000"/>
          </a:bodyPr>
          <a:lstStyle/>
          <a:p>
            <a:r>
              <a:rPr lang="bn-BD" sz="4900" b="1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ট্রি টপোলজি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572" y="1285876"/>
            <a:ext cx="3976940" cy="4744641"/>
          </a:xfrm>
        </p:spPr>
      </p:pic>
      <p:sp>
        <p:nvSpPr>
          <p:cNvPr id="7" name="TextBox 6"/>
          <p:cNvSpPr txBox="1"/>
          <p:nvPr/>
        </p:nvSpPr>
        <p:spPr>
          <a:xfrm>
            <a:off x="309688" y="4027546"/>
            <a:ext cx="634109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১।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অনেকটা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অনেকগুলো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স্টার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ট্রি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26C5B0-0E3D-7CD5-E30A-02BE4C51E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863" y="440643"/>
            <a:ext cx="2095500" cy="27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9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148" y="1493790"/>
            <a:ext cx="3184943" cy="2725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117" y="4573066"/>
            <a:ext cx="108381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১।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আরেকটির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পথে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ইনস্টলেশন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কনফিগারেশন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জটিল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লাইনগুলির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দৈঘ্য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হওয়ায়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" name="Frame 1"/>
          <p:cNvSpPr/>
          <p:nvPr/>
        </p:nvSpPr>
        <p:spPr>
          <a:xfrm>
            <a:off x="3544837" y="414215"/>
            <a:ext cx="4065563" cy="886264"/>
          </a:xfrm>
          <a:prstGeom prst="fra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B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49389" y="497617"/>
            <a:ext cx="32287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মেশ</a:t>
            </a:r>
            <a:r>
              <a:rPr lang="en-US" sz="48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টপোলজি</a:t>
            </a:r>
            <a:endParaRPr lang="en-US" sz="48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86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২০২০-২১ শিক্ষাবর্ষের নবম শ্রেণির শিক্ষার্থীদের পুনরায় রেজিস্ট্রেশনের সুযোগ  - Edu Icon">
            <a:extLst>
              <a:ext uri="{FF2B5EF4-FFF2-40B4-BE49-F238E27FC236}">
                <a16:creationId xmlns:a16="http://schemas.microsoft.com/office/drawing/2014/main" id="{AC3B910E-AF43-4DF2-A2E2-35D52949D1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6" r="63877"/>
          <a:stretch/>
        </p:blipFill>
        <p:spPr bwMode="auto">
          <a:xfrm>
            <a:off x="8315182" y="256156"/>
            <a:ext cx="1981148" cy="15427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67987" y="1859534"/>
            <a:ext cx="11007328" cy="142875"/>
          </a:xfrm>
          <a:prstGeom prst="rect">
            <a:avLst/>
          </a:prstGeom>
          <a:solidFill>
            <a:srgbClr val="A6A6A6"/>
          </a:solidFill>
          <a:ln w="12701" cap="flat">
            <a:solidFill>
              <a:srgbClr val="7F7F7F"/>
            </a:solidFill>
            <a:prstDash val="solid"/>
            <a:miter/>
          </a:ln>
          <a:effectLst>
            <a:outerShdw dist="38103" dir="5400000" algn="tl">
              <a:srgbClr val="000000">
                <a:alpha val="40000"/>
              </a:srgbClr>
            </a:outerShdw>
          </a:effectLst>
        </p:spPr>
        <p:txBody>
          <a:bodyPr vert="horz" wrap="square" lIns="85725" tIns="42863" rIns="85725" bIns="42863" anchor="ctr" anchorCtr="1" compatLnSpc="1">
            <a:noAutofit/>
          </a:bodyPr>
          <a:lstStyle/>
          <a:p>
            <a:pPr algn="ctr" defTabSz="8572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88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Rectangle: Diagonal Corners Rounded 1">
            <a:extLst>
              <a:ext uri="{FF2B5EF4-FFF2-40B4-BE49-F238E27FC236}">
                <a16:creationId xmlns:a16="http://schemas.microsoft.com/office/drawing/2014/main" id="{9D2AC9BE-7FCA-4DED-8AF6-67EB5AD5143B}"/>
              </a:ext>
            </a:extLst>
          </p:cNvPr>
          <p:cNvSpPr/>
          <p:nvPr/>
        </p:nvSpPr>
        <p:spPr>
          <a:xfrm>
            <a:off x="3000376" y="497031"/>
            <a:ext cx="4830263" cy="1005648"/>
          </a:xfrm>
          <a:prstGeom prst="round2DiagRect">
            <a:avLst>
              <a:gd name="adj1" fmla="val 50000"/>
              <a:gd name="adj2" fmla="val 50000"/>
            </a:avLst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r>
              <a:rPr lang="en-US" sz="4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4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4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5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14563" y="5357813"/>
            <a:ext cx="5616076" cy="857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Wingdings" panose="05000000000000000000" pitchFamily="2" charset="2"/>
              <a:buChar char="Ø"/>
            </a:pPr>
            <a:r>
              <a:rPr lang="bn-IN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 কী ? 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3" y="2359264"/>
            <a:ext cx="9339067" cy="283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0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841" y="311334"/>
            <a:ext cx="6429240" cy="645701"/>
          </a:xfrm>
        </p:spPr>
        <p:txBody>
          <a:bodyPr/>
          <a:lstStyle/>
          <a:p>
            <a:r>
              <a:rPr lang="en-US" sz="4400" b="1" dirty="0" err="1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bn-BD" sz="4400" b="1" dirty="0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টপোলজি</a:t>
            </a:r>
            <a:r>
              <a:rPr lang="en-US" sz="4400" b="1" dirty="0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400" b="1" dirty="0" err="1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bn-IN" sz="4400" b="1" dirty="0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400" b="1" dirty="0" err="1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অসুবিধা</a:t>
            </a:r>
            <a:endParaRPr lang="en-US" sz="44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432" y="2178820"/>
            <a:ext cx="4462818" cy="4453427"/>
          </a:xfrm>
        </p:spPr>
        <p:txBody>
          <a:bodyPr>
            <a:normAutofit lnSpcReduction="10000"/>
          </a:bodyPr>
          <a:lstStyle/>
          <a:p>
            <a:r>
              <a:rPr lang="bn-BD" sz="3200" b="1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200" b="1" dirty="0" err="1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সমূহঃ</a:t>
            </a:r>
            <a:r>
              <a:rPr lang="en-US" sz="3200" b="1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b="1" dirty="0">
              <a:solidFill>
                <a:srgbClr val="0E05C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 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 সবচেয়ে কম ক্যাবল প্রয়োজন হয় ফলে খরচে কম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কোনো কম্পিউটার নষ্ট হয়ে গেলে সম্পূর্ণ সিস্টেম নষ্ট হয় না।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কোনো কম্পিউটার বা যন্ত্র যোগ করলে বা সরিয়ে নিলে পুরো নেটওয়ার্ক এর কার্যক্রম বিঘ্নিত হয় 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04512" y="1809135"/>
            <a:ext cx="5770803" cy="5337471"/>
          </a:xfrm>
        </p:spPr>
        <p:txBody>
          <a:bodyPr/>
          <a:lstStyle/>
          <a:p>
            <a:endParaRPr lang="bn-BD" dirty="0">
              <a:solidFill>
                <a:schemeClr val="accent1"/>
              </a:solidFill>
            </a:endParaRPr>
          </a:p>
          <a:p>
            <a:r>
              <a:rPr lang="bn-BD" sz="36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অসুবিধা</a:t>
            </a:r>
            <a:r>
              <a:rPr lang="bn-IN" sz="36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সমূহঃ</a:t>
            </a:r>
            <a:endParaRPr lang="en-US" sz="3600" dirty="0">
              <a:solidFill>
                <a:srgbClr val="0E05C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 নেটওয়ার্ক এ কম্পিউটার সংখ্যা বেশি হলে ডেটা ট্রান্সমিশন বিঘ্নিত হয়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ডেটা ট্রান্সমিশন এ গতি কম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নেটওয়ার্ক এ সৃষ্ট সমস্যা নির্ণয় তুলনামূলক বেশি জটিল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 মূল ক্যাবলে একটি মাত্র স্থানে ত্রুটি পুরো নেটওয়ার্ক অচল করে দিতে পারে।</a:t>
            </a:r>
            <a:endParaRPr lang="bn-BD" sz="3200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Content Placeholder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661" y="1006239"/>
            <a:ext cx="4605699" cy="128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0169" y="433365"/>
            <a:ext cx="6869093" cy="644808"/>
          </a:xfrm>
        </p:spPr>
        <p:txBody>
          <a:bodyPr/>
          <a:lstStyle/>
          <a:p>
            <a:r>
              <a:rPr lang="en-US" sz="4400" b="1" dirty="0" err="1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রিং</a:t>
            </a:r>
            <a:r>
              <a:rPr lang="bn-BD" sz="4400" b="1" dirty="0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টপোলজি</a:t>
            </a:r>
            <a:r>
              <a:rPr lang="en-US" sz="4400" b="1" dirty="0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 </a:t>
            </a:r>
            <a:r>
              <a:rPr lang="en-US" sz="4400" b="1" dirty="0" err="1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সুবিধা</a:t>
            </a:r>
            <a:r>
              <a:rPr lang="bn-IN" sz="4400" b="1" dirty="0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-</a:t>
            </a:r>
            <a:r>
              <a:rPr lang="en-US" sz="4400" b="1" dirty="0" err="1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অসুবিধা</a:t>
            </a:r>
            <a:endParaRPr lang="en-US" sz="4400" b="1" dirty="0">
              <a:solidFill>
                <a:srgbClr val="0E05CB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821" y="3133014"/>
            <a:ext cx="4462818" cy="2271499"/>
          </a:xfrm>
        </p:spPr>
        <p:txBody>
          <a:bodyPr/>
          <a:lstStyle/>
          <a:p>
            <a:r>
              <a:rPr lang="bn-BD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খুব কম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ছোট হলে,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প্রেরণ দ্রুত হয় ।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3377" y="2696547"/>
            <a:ext cx="4067507" cy="3144431"/>
          </a:xfrm>
        </p:spPr>
        <p:txBody>
          <a:bodyPr/>
          <a:lstStyle/>
          <a:p>
            <a:endParaRPr lang="bn-BD" dirty="0">
              <a:solidFill>
                <a:schemeClr val="accent1"/>
              </a:solidFill>
            </a:endParaRPr>
          </a:p>
          <a:p>
            <a:r>
              <a:rPr lang="bn-BD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অসুবিধাঃ</a:t>
            </a:r>
          </a:p>
          <a:p>
            <a:pPr marL="428625" indent="-428625">
              <a:buFont typeface="Wingdings" panose="05000000000000000000" pitchFamily="2" charset="2"/>
              <a:buChar char="Ø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ত্রুটি সারানো কঠিন।</a:t>
            </a:r>
          </a:p>
          <a:p>
            <a:pPr marL="428625" indent="-428625">
              <a:buFont typeface="Wingdings" panose="05000000000000000000" pitchFamily="2" charset="2"/>
              <a:buChar char="Ø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খুব সহজে নেটওয়ার্ক নষ্ট হয়ে যায়।</a:t>
            </a:r>
          </a:p>
          <a:p>
            <a:endParaRPr lang="en-US" dirty="0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32" y="1171895"/>
            <a:ext cx="3364528" cy="186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6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021" y="475368"/>
            <a:ext cx="6500602" cy="644808"/>
          </a:xfrm>
        </p:spPr>
        <p:txBody>
          <a:bodyPr/>
          <a:lstStyle/>
          <a:p>
            <a:r>
              <a:rPr lang="en-US" sz="4400" b="1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স্টার</a:t>
            </a:r>
            <a:r>
              <a:rPr lang="bn-BD" sz="4400" b="1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টপোলজি</a:t>
            </a:r>
            <a:r>
              <a:rPr lang="en-US" sz="4400" b="1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র </a:t>
            </a:r>
            <a:r>
              <a:rPr lang="en-US" sz="4400" b="1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সুবিধা</a:t>
            </a:r>
            <a:r>
              <a:rPr lang="bn-IN" sz="4400" b="1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-</a:t>
            </a:r>
            <a:r>
              <a:rPr lang="en-US" sz="4400" b="1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অসুবিধা</a:t>
            </a:r>
            <a:endParaRPr lang="en-US" sz="44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742" y="2893436"/>
            <a:ext cx="5052978" cy="3636274"/>
          </a:xfrm>
        </p:spPr>
        <p:txBody>
          <a:bodyPr/>
          <a:lstStyle/>
          <a:p>
            <a:r>
              <a:rPr lang="bn-BD" sz="36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খুব কম সময়ে তৈরী করা যায়।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খুব কম তারের দরকার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8219" y="2484875"/>
            <a:ext cx="4067507" cy="3144431"/>
          </a:xfrm>
        </p:spPr>
        <p:txBody>
          <a:bodyPr/>
          <a:lstStyle/>
          <a:p>
            <a:pPr marL="0" indent="0">
              <a:buNone/>
            </a:pPr>
            <a:endParaRPr lang="bn-BD" dirty="0"/>
          </a:p>
          <a:p>
            <a:r>
              <a:rPr lang="bn-BD" sz="3600" dirty="0">
                <a:solidFill>
                  <a:srgbClr val="0E05C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অসুবিধাঃ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 হাব/সুইচ নষ্ট হলে পুরো সিস্টেম নষ্ট হয়ে যায়।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742" y="4176669"/>
            <a:ext cx="5566481" cy="1576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IN" sz="3214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 সহজ ও তাড়াতাড়ি নেটওয়ার্ক তৈরী করা যায়।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08219" y="4426160"/>
            <a:ext cx="42502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 হাব নষ্ট হলে পুরো নেটওয়ার্ক অচল হয়ে যায়।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20" y="945503"/>
            <a:ext cx="2082723" cy="2122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92" y="1195886"/>
            <a:ext cx="3463380" cy="15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1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504" y="458101"/>
            <a:ext cx="6480554" cy="756549"/>
          </a:xfrm>
        </p:spPr>
        <p:txBody>
          <a:bodyPr/>
          <a:lstStyle/>
          <a:p>
            <a:r>
              <a:rPr lang="en-US" sz="4400" b="1" dirty="0" err="1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ট্রি</a:t>
            </a:r>
            <a:r>
              <a:rPr lang="bn-BD" sz="4400" b="1" dirty="0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টপোলজি</a:t>
            </a:r>
            <a:r>
              <a:rPr lang="en-US" sz="4400" b="1" dirty="0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400" b="1" dirty="0" err="1">
                <a:ln w="0"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সুবিধা-অসুবিধা</a:t>
            </a:r>
            <a:endParaRPr lang="en-US" sz="44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740" y="3855754"/>
            <a:ext cx="4585647" cy="2537959"/>
          </a:xfrm>
        </p:spPr>
        <p:txBody>
          <a:bodyPr/>
          <a:lstStyle/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খুব সহজে তৈরি করা যায়।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একসাথে অনেক কম্পিউটার যুক্ত করা যায়।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89605" y="4141832"/>
            <a:ext cx="4542001" cy="2251881"/>
          </a:xfrm>
        </p:spPr>
        <p:txBody>
          <a:bodyPr/>
          <a:lstStyle/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অসুবিধাঃ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মূল ব্যাকবোন নষ্ট হলে পুরো সিস্টেম নষ্ট হয়ে যায়।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850" y="1214650"/>
            <a:ext cx="2101755" cy="2386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95" y="1170487"/>
            <a:ext cx="2120392" cy="2475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AD2231-E2B4-F3B8-2B96-EB44B66839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97" y="323840"/>
            <a:ext cx="1212244" cy="8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0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992508" y="1202385"/>
            <a:ext cx="2585357" cy="2313214"/>
            <a:chOff x="1447800" y="1524000"/>
            <a:chExt cx="3352800" cy="2819400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1820333" y="1741975"/>
              <a:ext cx="1241778" cy="65392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068025" y="1741975"/>
              <a:ext cx="1360042" cy="65392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814419" y="2395899"/>
              <a:ext cx="35479" cy="108987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4392588" y="2395899"/>
              <a:ext cx="35479" cy="108987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 flipV="1">
              <a:off x="1814421" y="3485773"/>
              <a:ext cx="1123512" cy="544937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3174461" y="3485773"/>
              <a:ext cx="1235865" cy="544937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2689578" y="3525994"/>
              <a:ext cx="745067" cy="81740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7"/>
            </a:p>
          </p:txBody>
        </p:sp>
        <p:sp>
          <p:nvSpPr>
            <p:cNvPr id="12" name="Oval 11"/>
            <p:cNvSpPr/>
            <p:nvPr/>
          </p:nvSpPr>
          <p:spPr>
            <a:xfrm>
              <a:off x="3807178" y="3158811"/>
              <a:ext cx="745067" cy="81740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7"/>
            </a:p>
          </p:txBody>
        </p:sp>
        <p:sp>
          <p:nvSpPr>
            <p:cNvPr id="13" name="Oval 12"/>
            <p:cNvSpPr/>
            <p:nvPr/>
          </p:nvSpPr>
          <p:spPr>
            <a:xfrm>
              <a:off x="1447800" y="3049824"/>
              <a:ext cx="745067" cy="81740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7"/>
            </a:p>
          </p:txBody>
        </p:sp>
        <p:sp>
          <p:nvSpPr>
            <p:cNvPr id="14" name="Oval 13"/>
            <p:cNvSpPr/>
            <p:nvPr/>
          </p:nvSpPr>
          <p:spPr>
            <a:xfrm>
              <a:off x="1540933" y="1850962"/>
              <a:ext cx="745067" cy="81740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7"/>
            </a:p>
          </p:txBody>
        </p:sp>
        <p:sp>
          <p:nvSpPr>
            <p:cNvPr id="15" name="Oval 14"/>
            <p:cNvSpPr/>
            <p:nvPr/>
          </p:nvSpPr>
          <p:spPr>
            <a:xfrm>
              <a:off x="2689578" y="1524000"/>
              <a:ext cx="745067" cy="81740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7"/>
            </a:p>
          </p:txBody>
        </p:sp>
        <p:sp>
          <p:nvSpPr>
            <p:cNvPr id="16" name="Oval 15"/>
            <p:cNvSpPr/>
            <p:nvPr/>
          </p:nvSpPr>
          <p:spPr>
            <a:xfrm>
              <a:off x="4055533" y="1905456"/>
              <a:ext cx="745067" cy="81740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7"/>
            </a:p>
          </p:txBody>
        </p:sp>
        <p:cxnSp>
          <p:nvCxnSpPr>
            <p:cNvPr id="18" name="Straight Connector 17"/>
            <p:cNvCxnSpPr>
              <a:stCxn id="15" idx="4"/>
              <a:endCxn id="11" idx="0"/>
            </p:cNvCxnSpPr>
            <p:nvPr/>
          </p:nvCxnSpPr>
          <p:spPr>
            <a:xfrm>
              <a:off x="3062112" y="2341406"/>
              <a:ext cx="0" cy="1184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1" idx="7"/>
              <a:endCxn id="16" idx="3"/>
            </p:cNvCxnSpPr>
            <p:nvPr/>
          </p:nvCxnSpPr>
          <p:spPr>
            <a:xfrm flipV="1">
              <a:off x="3325532" y="2603156"/>
              <a:ext cx="839114" cy="104254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1" idx="1"/>
            </p:cNvCxnSpPr>
            <p:nvPr/>
          </p:nvCxnSpPr>
          <p:spPr>
            <a:xfrm flipH="1" flipV="1">
              <a:off x="2083754" y="2603156"/>
              <a:ext cx="714937" cy="104254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3" idx="6"/>
              <a:endCxn id="12" idx="1"/>
            </p:cNvCxnSpPr>
            <p:nvPr/>
          </p:nvCxnSpPr>
          <p:spPr>
            <a:xfrm flipV="1">
              <a:off x="2192867" y="3278517"/>
              <a:ext cx="1723424" cy="18001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2286000" y="2362200"/>
              <a:ext cx="1521178" cy="117161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2" idx="0"/>
              <a:endCxn id="15" idx="5"/>
            </p:cNvCxnSpPr>
            <p:nvPr/>
          </p:nvCxnSpPr>
          <p:spPr>
            <a:xfrm flipH="1" flipV="1">
              <a:off x="3325532" y="2221700"/>
              <a:ext cx="854180" cy="93711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3" idx="7"/>
              <a:endCxn id="15" idx="3"/>
            </p:cNvCxnSpPr>
            <p:nvPr/>
          </p:nvCxnSpPr>
          <p:spPr>
            <a:xfrm flipV="1">
              <a:off x="2083754" y="2221700"/>
              <a:ext cx="714937" cy="94783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2176887" y="2395899"/>
              <a:ext cx="1878646" cy="88261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6" idx="2"/>
              <a:endCxn id="14" idx="5"/>
            </p:cNvCxnSpPr>
            <p:nvPr/>
          </p:nvCxnSpPr>
          <p:spPr>
            <a:xfrm flipH="1">
              <a:off x="2176887" y="2314159"/>
              <a:ext cx="1878646" cy="23450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1126708" y="3663899"/>
            <a:ext cx="2394470" cy="2022508"/>
            <a:chOff x="1218506" y="3568488"/>
            <a:chExt cx="2820094" cy="245131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506" y="3568488"/>
              <a:ext cx="2820094" cy="2451312"/>
            </a:xfrm>
            <a:prstGeom prst="rect">
              <a:avLst/>
            </a:prstGeom>
          </p:spPr>
        </p:pic>
        <p:sp>
          <p:nvSpPr>
            <p:cNvPr id="51" name="Rectangle 50"/>
            <p:cNvSpPr/>
            <p:nvPr/>
          </p:nvSpPr>
          <p:spPr>
            <a:xfrm>
              <a:off x="1218506" y="5791200"/>
              <a:ext cx="2820094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7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343968" y="5574680"/>
            <a:ext cx="2184703" cy="586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14" dirty="0">
                <a:latin typeface="NikoshBAN" panose="02000000000000000000" pitchFamily="2" charset="0"/>
                <a:cs typeface="NikoshBAN" panose="02000000000000000000" pitchFamily="2" charset="0"/>
              </a:rPr>
              <a:t>মেশ টপোলজি</a:t>
            </a:r>
            <a:endParaRPr lang="en-US" sz="3214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35608" y="1049286"/>
            <a:ext cx="6408522" cy="2070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0292" indent="-510292" algn="just">
              <a:buFont typeface="Wingdings" panose="05000000000000000000" pitchFamily="2" charset="2"/>
              <a:buChar char="Ø"/>
            </a:pPr>
            <a:r>
              <a:rPr lang="bn-IN" sz="3214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যদি একটি নেটওয়ার্কের সকল কম্পিউটার নেটওয়ার্কভুক্ত অন্য সবগুলো কম্পিউটার হতে তথ্য নিতে বা দিতে পারে তবে তা কমপ্লিট মেশ টপোলজি।</a:t>
            </a:r>
            <a:endParaRPr lang="en-US" sz="3214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03508" y="3025266"/>
            <a:ext cx="66328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এই টপোলজিতে প্রতিটি কম্পিঊটার একে অপরের সাথে যুক্ত থাকায় কোনো একটি কম্পিউটার নষ্ট হলেও নেটওয়ার্ক বিচ্ছিন্ন হয় না। তাই এটির ব্যবহার খুব বেশি সুবিধাজনক</a:t>
            </a:r>
            <a:r>
              <a:rPr lang="bn-IN" sz="2800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2524572" y="389672"/>
            <a:ext cx="6548792" cy="839056"/>
          </a:xfrm>
        </p:spPr>
        <p:txBody>
          <a:bodyPr/>
          <a:lstStyle/>
          <a:p>
            <a:r>
              <a:rPr lang="bn-IN" sz="4400" b="1" dirty="0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মেশ</a:t>
            </a:r>
            <a:r>
              <a:rPr lang="bn-BD" sz="4400" b="1" dirty="0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টপোলজি</a:t>
            </a:r>
            <a:r>
              <a:rPr lang="en-US" sz="4400" b="1" dirty="0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 </a:t>
            </a:r>
            <a:r>
              <a:rPr lang="en-US" sz="4400" b="1" dirty="0" err="1">
                <a:ln w="0"/>
                <a:solidFill>
                  <a:srgbClr val="0E05CB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সুবিধা-অসুবিধা</a:t>
            </a:r>
            <a:endParaRPr lang="en-US" sz="4400" b="1" dirty="0">
              <a:solidFill>
                <a:srgbClr val="0E05CB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21875" y="5416243"/>
            <a:ext cx="6619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মেশ টপোলজি তৈরি কিছুটা সময় সাপেক্ষ ও ব্যয়বহুল</a:t>
            </a:r>
            <a:r>
              <a:rPr lang="bn-IN" sz="28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9D7550D-8A94-888C-38B8-54EC3CEFF3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40" y="331154"/>
            <a:ext cx="951102" cy="6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2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Group Work in the Classroom | How to Effectively Organize Group Rotations |  Teach Starter">
            <a:extLst>
              <a:ext uri="{FF2B5EF4-FFF2-40B4-BE49-F238E27FC236}">
                <a16:creationId xmlns:a16="http://schemas.microsoft.com/office/drawing/2014/main" id="{C7BD47E4-49A5-4ADD-B663-07A3A7B4C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65323"/>
            <a:ext cx="2052161" cy="12482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E28D60-B18B-411B-AF5D-E6A07619BE8C}"/>
              </a:ext>
            </a:extLst>
          </p:cNvPr>
          <p:cNvSpPr txBox="1"/>
          <p:nvPr/>
        </p:nvSpPr>
        <p:spPr>
          <a:xfrm>
            <a:off x="2143126" y="861437"/>
            <a:ext cx="5859792" cy="95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5625" b="1" kern="11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en-US" sz="5625" b="1" kern="1100" cap="all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NikoshBAN" pitchFamily="2" charset="0"/>
                <a:cs typeface="NikoshBAN" pitchFamily="2" charset="0"/>
                <a:sym typeface="Wingdings"/>
              </a:rPr>
              <a:t>দলগ</a:t>
            </a:r>
            <a:r>
              <a:rPr lang="bn-IN" sz="5625" b="1" kern="1100" cap="all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NikoshBAN" pitchFamily="2" charset="0"/>
                <a:cs typeface="NikoshBAN" pitchFamily="2" charset="0"/>
                <a:sym typeface="Wingdings"/>
              </a:rPr>
              <a:t>ত</a:t>
            </a:r>
            <a:r>
              <a:rPr lang="bn-BD" sz="5625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r>
              <a:rPr lang="en-US" sz="5625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bn-IN" sz="3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১২ </a:t>
            </a:r>
            <a:r>
              <a:rPr lang="en-US" sz="3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3612" y="1903701"/>
            <a:ext cx="11001375" cy="714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4" name="Rectangle 13"/>
          <p:cNvSpPr/>
          <p:nvPr/>
        </p:nvSpPr>
        <p:spPr>
          <a:xfrm>
            <a:off x="273612" y="4614863"/>
            <a:ext cx="10699188" cy="13716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 দলে বিভক্ত হয়ে বিভিন্ন টপোলজির সুবিধা সম্পর্কে পোস্টার পেপার তৈরি কর।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6" y="2261679"/>
            <a:ext cx="9844086" cy="2014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4DB791-34B0-4302-A5B0-E3FC040C17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26" y="323392"/>
            <a:ext cx="986997" cy="68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8793" y="416868"/>
            <a:ext cx="2517667" cy="917593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IN" sz="4286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286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286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4150" y="1486981"/>
            <a:ext cx="10347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Kalpurush" panose="02000600000000000000" pitchFamily="2" charset="0"/>
                <a:cs typeface="Kalpurush" panose="02000600000000000000" pitchFamily="2" charset="0"/>
              </a:rPr>
              <a:t>১.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কোন টপোলজিতে একটি কম্পিউটার তথ্য প্রদান করলে সব কম্পিউটার তথ্য পেয়ে যায়?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(ক) বাস টপোলজি     (খ) স্টার টপোলজি     (গ) ট্রি টপোলজি    (ঘ) মেশ টপোলজি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00645" y="1998786"/>
            <a:ext cx="348384" cy="389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7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4150" y="2566413"/>
            <a:ext cx="9729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২. কোন টপোলজিতে অনেকগুলো স্টার টপোলজি একত্র করা হয়?</a:t>
            </a:r>
          </a:p>
          <a:p>
            <a:r>
              <a:rPr lang="bn-IN" sz="2400" dirty="0">
                <a:latin typeface="Kalpurush" panose="02000600000000000000" pitchFamily="2" charset="0"/>
                <a:cs typeface="Kalpurush" panose="02000600000000000000" pitchFamily="2" charset="0"/>
              </a:rPr>
              <a:t>(ক) বাস টপোলজি     (খ) স্টার টপোলজি     (গ) ট্রি টপোলজি    (ঘ) মেশ টপোলজি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endParaRPr lang="en-US" sz="2400" dirty="0">
              <a:solidFill>
                <a:srgbClr val="00206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792459" y="2924317"/>
            <a:ext cx="417272" cy="39727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7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150" y="3522070"/>
            <a:ext cx="10495128" cy="1270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৩. কোন টপোলজিতে নেটওয়ার্কভুক্ত কম্পিউটার একাধিক পথে তথ্য আদান-প্রদান করতে পারে?</a:t>
            </a:r>
          </a:p>
          <a:p>
            <a:r>
              <a:rPr lang="bn-IN" sz="2400" dirty="0">
                <a:latin typeface="Kalpurush" panose="02000600000000000000" pitchFamily="2" charset="0"/>
                <a:cs typeface="Kalpurush" panose="02000600000000000000" pitchFamily="2" charset="0"/>
              </a:rPr>
              <a:t>(ক) বাস টপোলজি        (খ) স্টার টপোলজি        (গ) ট্রি টপোলজি       (ঘ) মেশ টপোলজি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endParaRPr lang="en-US" sz="2857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431863" y="3911330"/>
            <a:ext cx="429193" cy="36841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7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150" y="4428921"/>
            <a:ext cx="5461338" cy="586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14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  টপোলজি সাধারণত কত প্রকার?</a:t>
            </a:r>
            <a:endParaRPr lang="en-US" sz="3214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4151" y="4970834"/>
            <a:ext cx="8297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Kalpurush" panose="02000600000000000000" pitchFamily="2" charset="0"/>
                <a:cs typeface="Kalpurush" panose="02000600000000000000" pitchFamily="2" charset="0"/>
              </a:rPr>
              <a:t>(ক) ৩ প্রকার     (খ) ৪ প্রকার     (গ) ৫ প্রকার    (ঘ) ৬ প্রকার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4434" y="4973156"/>
            <a:ext cx="417272" cy="39727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7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860FD00-BFB3-3331-4541-D75BC688FB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3" y="316345"/>
            <a:ext cx="939909" cy="65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0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7960" y="3545859"/>
            <a:ext cx="4316674" cy="1030406"/>
          </a:xfrm>
        </p:spPr>
        <p:txBody>
          <a:bodyPr>
            <a:noAutofit/>
          </a:bodyPr>
          <a:lstStyle/>
          <a:p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ড়ি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2FA1A1-40AF-8A15-287C-016CC3D643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31" y="311472"/>
            <a:ext cx="713847" cy="49856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9211" y="4522113"/>
            <a:ext cx="10795378" cy="1525855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টপোলজির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মধ্যে কোনটির ব্যবহার বেশি সুবিধাজনক তা 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সহ বা যুক্তিসহ বিশ্লেষণ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15" y="182880"/>
            <a:ext cx="6946800" cy="433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5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9F61-9572-4C35-BBCF-52B24E901F87}" type="slidenum">
              <a:rPr lang="en-US" sz="1500" b="1">
                <a:latin typeface="NikoshBAN" panose="02000000000000000000" pitchFamily="2" charset="0"/>
                <a:cs typeface="NikoshBAN" panose="02000000000000000000" pitchFamily="2" charset="0"/>
              </a:rPr>
              <a:t>23</a:t>
            </a:fld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91738" y="5571521"/>
            <a:ext cx="108629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IN" sz="9600" b="1" i="1" dirty="0">
                <a:ln w="6600">
                  <a:solidFill>
                    <a:srgbClr val="7030A0"/>
                  </a:solidFill>
                  <a:prstDash val="solid"/>
                </a:ln>
                <a:gradFill flip="none" rotWithShape="1">
                  <a:gsLst>
                    <a:gs pos="37000">
                      <a:srgbClr val="B519CE"/>
                    </a:gs>
                    <a:gs pos="45000">
                      <a:srgbClr val="00B0F0"/>
                    </a:gs>
                    <a:gs pos="87000">
                      <a:srgbClr val="FF6600"/>
                    </a:gs>
                    <a:gs pos="72000">
                      <a:srgbClr val="D2BD33"/>
                    </a:gs>
                    <a:gs pos="63000">
                      <a:srgbClr val="FFFF00"/>
                    </a:gs>
                    <a:gs pos="56000">
                      <a:srgbClr val="00CCFF"/>
                    </a:gs>
                    <a:gs pos="100000">
                      <a:srgbClr val="7030A0"/>
                    </a:gs>
                    <a:gs pos="10000">
                      <a:srgbClr val="FF00FF"/>
                    </a:gs>
                    <a:gs pos="20000">
                      <a:srgbClr val="DB0CE7"/>
                    </a:gs>
                  </a:gsLst>
                  <a:lin ang="16200000" scaled="1"/>
                  <a:tileRect/>
                </a:gradFill>
                <a:latin typeface="Kalpurush" panose="02000600000000000000" pitchFamily="2" charset="0"/>
                <a:cs typeface="Kalpurush" panose="02000600000000000000" pitchFamily="2" charset="0"/>
              </a:rPr>
              <a:t>সবাইকে অসংখ্য </a:t>
            </a:r>
            <a:r>
              <a:rPr lang="bn-BD" sz="9600" b="1" i="1" dirty="0">
                <a:ln w="6600">
                  <a:solidFill>
                    <a:srgbClr val="7030A0"/>
                  </a:solidFill>
                  <a:prstDash val="solid"/>
                </a:ln>
                <a:gradFill flip="none" rotWithShape="1">
                  <a:gsLst>
                    <a:gs pos="37000">
                      <a:srgbClr val="B519CE"/>
                    </a:gs>
                    <a:gs pos="45000">
                      <a:srgbClr val="00B0F0"/>
                    </a:gs>
                    <a:gs pos="87000">
                      <a:srgbClr val="FF6600"/>
                    </a:gs>
                    <a:gs pos="72000">
                      <a:srgbClr val="D2BD33"/>
                    </a:gs>
                    <a:gs pos="63000">
                      <a:srgbClr val="FFFF00"/>
                    </a:gs>
                    <a:gs pos="56000">
                      <a:srgbClr val="00CCFF"/>
                    </a:gs>
                    <a:gs pos="100000">
                      <a:srgbClr val="7030A0"/>
                    </a:gs>
                    <a:gs pos="10000">
                      <a:srgbClr val="FF00FF"/>
                    </a:gs>
                    <a:gs pos="20000">
                      <a:srgbClr val="DB0CE7"/>
                    </a:gs>
                  </a:gsLst>
                  <a:lin ang="16200000" scaled="1"/>
                  <a:tileRect/>
                </a:gradFill>
                <a:latin typeface="Kalpurush" panose="02000600000000000000" pitchFamily="2" charset="0"/>
                <a:cs typeface="Kalpurush" panose="02000600000000000000" pitchFamily="2" charset="0"/>
              </a:rPr>
              <a:t>ধন্যবাদ</a:t>
            </a:r>
            <a:endParaRPr lang="en-US" sz="9600" b="1" i="1" dirty="0">
              <a:ln w="6600">
                <a:solidFill>
                  <a:srgbClr val="7030A0"/>
                </a:solidFill>
                <a:prstDash val="solid"/>
              </a:ln>
              <a:gradFill flip="none" rotWithShape="1">
                <a:gsLst>
                  <a:gs pos="37000">
                    <a:srgbClr val="B519CE"/>
                  </a:gs>
                  <a:gs pos="45000">
                    <a:srgbClr val="00B0F0"/>
                  </a:gs>
                  <a:gs pos="87000">
                    <a:srgbClr val="FF6600"/>
                  </a:gs>
                  <a:gs pos="72000">
                    <a:srgbClr val="D2BD33"/>
                  </a:gs>
                  <a:gs pos="63000">
                    <a:srgbClr val="FFFF00"/>
                  </a:gs>
                  <a:gs pos="56000">
                    <a:srgbClr val="00CCFF"/>
                  </a:gs>
                  <a:gs pos="100000">
                    <a:srgbClr val="7030A0"/>
                  </a:gs>
                  <a:gs pos="10000">
                    <a:srgbClr val="FF00FF"/>
                  </a:gs>
                  <a:gs pos="20000">
                    <a:srgbClr val="DB0CE7"/>
                  </a:gs>
                </a:gsLst>
                <a:lin ang="16200000" scaled="1"/>
                <a:tileRect/>
              </a:gra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38" y="259023"/>
            <a:ext cx="1091164" cy="469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F712D3-C185-F130-07EB-1C1518A34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18" y="136524"/>
            <a:ext cx="11026962" cy="5223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3B1E9E-46B4-F1DB-0142-4309A9AD0B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18" y="136524"/>
            <a:ext cx="1050290" cy="73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9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44444E-6 2.96296E-6 L 4.44444E-6 -0.07223 " pathEditMode="relative" rAng="0" ptsTypes="AA">
                                      <p:cBhvr>
                                        <p:cTn id="1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29820</TotalTime>
  <Words>821</Words>
  <Application>Microsoft Office PowerPoint</Application>
  <PresentationFormat>Custom</PresentationFormat>
  <Paragraphs>120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Calibri Light</vt:lpstr>
      <vt:lpstr>Kalpurush</vt:lpstr>
      <vt:lpstr>NikoshBAB</vt:lpstr>
      <vt:lpstr>NikoshBAN</vt:lpstr>
      <vt:lpstr>SolaimanLipi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বাস টপোলজি</vt:lpstr>
      <vt:lpstr>রিং টপোলজি </vt:lpstr>
      <vt:lpstr>স্টার টপোলজি </vt:lpstr>
      <vt:lpstr>ট্রি টপোলজি </vt:lpstr>
      <vt:lpstr>PowerPoint Presentation</vt:lpstr>
      <vt:lpstr>PowerPoint Presentation</vt:lpstr>
      <vt:lpstr>বাস টপোলজির সুবিধা- অসুবিধা</vt:lpstr>
      <vt:lpstr>রিং টপোলজির সুবিধা-অসুবিধা</vt:lpstr>
      <vt:lpstr>স্টার টপোলজির সুবিধা-অসুবিধা</vt:lpstr>
      <vt:lpstr>ট্রি টপোলজির সুবিধা-অসুবিধা</vt:lpstr>
      <vt:lpstr>মেশ টপোলজির সুবিধা-অসুবিধা</vt:lpstr>
      <vt:lpstr>PowerPoint Presentation</vt:lpstr>
      <vt:lpstr>PowerPoint Presentation</vt:lpstr>
      <vt:lpstr>বাড়ির কাজ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BMTTI</cp:lastModifiedBy>
  <cp:revision>315</cp:revision>
  <dcterms:created xsi:type="dcterms:W3CDTF">2020-02-16T02:35:26Z</dcterms:created>
  <dcterms:modified xsi:type="dcterms:W3CDTF">2026-06-19T04:29:34Z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16051839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S9.1.2</vt:lpwstr>
  </property>
</Properties>
</file>