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7" r:id="rId3"/>
    <p:sldId id="263" r:id="rId4"/>
    <p:sldId id="258" r:id="rId5"/>
    <p:sldId id="259" r:id="rId6"/>
    <p:sldId id="260" r:id="rId7"/>
    <p:sldId id="272" r:id="rId8"/>
    <p:sldId id="273" r:id="rId9"/>
    <p:sldId id="27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F63217m2CoTh+1g2ZHwAAQ==" hashData="gNWZWgQbD2NiS0Nj10azmKaFtYz7P/z7I7Fc92JvMq7fhvw4UQZMQoeK1PhE+J5GBNEk6vo1UA7+p9KejqY6q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E950D-5C71-4F6F-8061-740FB38C44D6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72F7E-D4D8-4DBD-B73C-C68DDD7607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83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29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29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29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29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29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29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98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10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0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29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29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72F7E-D4D8-4DBD-B73C-C68DDD7607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73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"/>
            <a:ext cx="3962400" cy="24186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0400" y="2723408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28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কম্পিউটার</a:t>
            </a:r>
            <a:r>
              <a:rPr lang="en-GB" sz="2800" b="1" dirty="0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 </a:t>
            </a:r>
            <a:r>
              <a:rPr lang="en-GB" sz="28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নেটওয়ার্ক</a:t>
            </a:r>
            <a:endParaRPr lang="bn-IN" sz="2800" b="1" dirty="0">
              <a:latin typeface="NikoshBAN" panose="02000000000000000000" pitchFamily="2" charset="0"/>
              <a:ea typeface="MS Gothic" panose="020B0609070205080204" pitchFamily="49" charset="-128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5CDED3-B78A-FFCF-9E65-0BAAB6607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990125"/>
            <a:ext cx="5339080" cy="31822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99792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C75551F1-1AC4-3AD2-5D66-810198AA9C98}"/>
              </a:ext>
            </a:extLst>
          </p:cNvPr>
          <p:cNvSpPr txBox="1">
            <a:spLocks/>
          </p:cNvSpPr>
          <p:nvPr/>
        </p:nvSpPr>
        <p:spPr>
          <a:xfrm>
            <a:off x="-76200" y="832304"/>
            <a:ext cx="9348317" cy="923330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rtlCol="0" anchor="t" anchorCtr="0">
            <a:sp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solidFill>
                  <a:schemeClr val="dk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1EE601E-1071-EC12-8770-9F74224E780B}"/>
              </a:ext>
            </a:extLst>
          </p:cNvPr>
          <p:cNvSpPr txBox="1">
            <a:spLocks/>
          </p:cNvSpPr>
          <p:nvPr/>
        </p:nvSpPr>
        <p:spPr>
          <a:xfrm>
            <a:off x="304800" y="2571895"/>
            <a:ext cx="4160016" cy="857105"/>
          </a:xfrm>
          <a:prstGeom prst="rect">
            <a:avLst/>
          </a:prstGeom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scene3d>
            <a:camera prst="isometricOffAxis1Right"/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301A8C8-A036-85D7-4901-8010D6F9F09F}"/>
              </a:ext>
            </a:extLst>
          </p:cNvPr>
          <p:cNvSpPr txBox="1">
            <a:spLocks/>
          </p:cNvSpPr>
          <p:nvPr/>
        </p:nvSpPr>
        <p:spPr>
          <a:xfrm>
            <a:off x="4495800" y="1875659"/>
            <a:ext cx="4414943" cy="857104"/>
          </a:xfrm>
          <a:prstGeom prst="rect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scene3d>
            <a:camera prst="isometricOffAxis1Right"/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8E73C6-A64C-3D8B-1B6F-643DD673FF60}"/>
              </a:ext>
            </a:extLst>
          </p:cNvPr>
          <p:cNvSpPr txBox="1"/>
          <p:nvPr/>
        </p:nvSpPr>
        <p:spPr>
          <a:xfrm>
            <a:off x="304800" y="3627455"/>
            <a:ext cx="4160017" cy="1908215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ছায়েদ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উল্যাহ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আরিফ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নোয়াখালী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asulymoon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84@gmail.com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GB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CFCB7E-36DE-AD49-1D01-405ABB485FEC}"/>
              </a:ext>
            </a:extLst>
          </p:cNvPr>
          <p:cNvSpPr txBox="1"/>
          <p:nvPr/>
        </p:nvSpPr>
        <p:spPr>
          <a:xfrm>
            <a:off x="4572000" y="2972814"/>
            <a:ext cx="4293996" cy="1908215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2য়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কম্পিউটার</a:t>
            </a:r>
            <a:r>
              <a:rPr lang="en-GB" sz="2000" b="1" dirty="0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নেটওয়ার্ক</a:t>
            </a:r>
            <a:endParaRPr lang="bn-IN" sz="2000" b="1" dirty="0">
              <a:latin typeface="NikoshBAN" panose="02000000000000000000" pitchFamily="2" charset="0"/>
              <a:ea typeface="MS Gothic" panose="020B0609070205080204" pitchFamily="49" charset="-128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৪5 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মিনিট  </a:t>
            </a:r>
          </a:p>
          <a:p>
            <a:endParaRPr lang="en-GB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9FDF6F-9C23-03D7-3977-FFE204A50A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24362"/>
            <a:ext cx="838200" cy="9144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softEdge rad="317500"/>
          </a:effectLst>
          <a:scene3d>
            <a:camera prst="perspectiveContrastingRightFacing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9316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build="p" animBg="1"/>
      <p:bldP spid="8" grpId="0" build="p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743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400" b="1" dirty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শিরোনামঃ</a:t>
            </a:r>
            <a:endParaRPr lang="en-US" sz="24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3105834"/>
            <a:ext cx="4267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ক্ষতিকারক</a:t>
            </a:r>
            <a:r>
              <a:rPr lang="en-GB" sz="20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20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(</a:t>
            </a:r>
            <a:r>
              <a:rPr lang="en-GB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Malicious Software / Malware)</a:t>
            </a:r>
            <a:endParaRPr lang="bn-IN" b="1" dirty="0">
              <a:latin typeface="NikoshBAN" panose="02000000000000000000" pitchFamily="2" charset="0"/>
              <a:ea typeface="MS Gothic" panose="020B0609070205080204" pitchFamily="49" charset="-128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4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19200" y="14478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28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1706105"/>
            <a:ext cx="3733800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----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ক্লাস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----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0" y="2276385"/>
            <a:ext cx="6553200" cy="16504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ক্ষতিকারক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কী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তা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বলতে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পারবে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বিভিন্ন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ধরনের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ম্যালওয়্যার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শনাক্ত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করতে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পারবে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ম্যালওয়্যারের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ক্ষতিকর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প্রভাব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ব্যাখ্যা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করতে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পারবে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ম্যালওয়্যার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থেকে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ও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মোবাইল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সুরক্ষার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উপায়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বর্ণনা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করতে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পারবে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71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62300" y="121425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ক্ষতিকারক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কী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?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4825" y="1806045"/>
            <a:ext cx="8229600" cy="1210973"/>
          </a:xfrm>
          <a:prstGeom prst="rect">
            <a:avLst/>
          </a:prstGeom>
          <a:noFill/>
          <a:ln w="19050">
            <a:solidFill>
              <a:schemeClr val="accent4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যেসব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ইচ্ছাকৃতভাবে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,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মোবাইল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বা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নেটওয়ার্কের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,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চুরি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বা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ব্যবহারকারীর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কাজে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বাধা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সৃষ্টি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,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সেগুলোকে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ক্ষতিকারক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Malware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বলা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হয়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GB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Malware = Malicious + Software</a:t>
            </a:r>
            <a:endParaRPr lang="en-GB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200" y="3178131"/>
            <a:ext cx="3714750" cy="43473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ক্ষতিকারক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সফটওয়্যারের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প্রকারভেদঃ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যথা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67DB9-14A0-72FB-5E40-517F54B03656}"/>
              </a:ext>
            </a:extLst>
          </p:cNvPr>
          <p:cNvSpPr txBox="1"/>
          <p:nvPr/>
        </p:nvSpPr>
        <p:spPr>
          <a:xfrm>
            <a:off x="466725" y="3754928"/>
            <a:ext cx="8458200" cy="821635"/>
          </a:xfrm>
          <a:prstGeom prst="rect">
            <a:avLst/>
          </a:prstGeom>
          <a:noFill/>
          <a:ln w="19050">
            <a:solidFill>
              <a:schemeClr val="accent4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১. </a:t>
            </a:r>
            <a:r>
              <a:rPr lang="en-GB" sz="1800" b="1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ভাইরাস</a:t>
            </a:r>
            <a:r>
              <a:rPr lang="en-GB" sz="18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Virus</a:t>
            </a:r>
            <a:r>
              <a:rPr lang="en-GB" sz="18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 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২.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ওয়ার্ম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Worm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</a:t>
            </a:r>
            <a:r>
              <a:rPr lang="en-GB" sz="1800" b="1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৩.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ট্রোজান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হর্স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Trojan Horse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 ৪.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স্পাইওয়্যার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Spyware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৫.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র‍্যানসমওয়্যার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Ransomware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7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8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3300" y="609600"/>
            <a:ext cx="2057400" cy="434734"/>
          </a:xfrm>
          <a:prstGeom prst="rect">
            <a:avLst/>
          </a:prstGeom>
          <a:noFill/>
          <a:ln w="19050">
            <a:solidFill>
              <a:srgbClr val="00B0F0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১.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ভাইরাস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Virus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1044334"/>
            <a:ext cx="7637522" cy="40049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ভাইরাস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হলো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এমন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একটি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ক্ষতিকারক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যা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অন্য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ফাইলের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সাথে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যুক্ত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হয়ে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নিজেকে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ছড়িয়ে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দেয়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E0414A-B7F3-3AEE-38D3-704510868CFE}"/>
              </a:ext>
            </a:extLst>
          </p:cNvPr>
          <p:cNvSpPr txBox="1"/>
          <p:nvPr/>
        </p:nvSpPr>
        <p:spPr>
          <a:xfrm>
            <a:off x="1219200" y="1219200"/>
            <a:ext cx="7637522" cy="1662571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</a:t>
            </a:r>
            <a:r>
              <a:rPr lang="en-GB" b="1" kern="100" dirty="0" err="1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ঃ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ফাইল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নষ্ট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ধীর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দেয়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মুছে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ফেলতে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243A2-9090-166C-8168-0F7DD2173352}"/>
              </a:ext>
            </a:extLst>
          </p:cNvPr>
          <p:cNvSpPr txBox="1"/>
          <p:nvPr/>
        </p:nvSpPr>
        <p:spPr>
          <a:xfrm>
            <a:off x="1219200" y="2743200"/>
            <a:ext cx="7637522" cy="399533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চিত্র</a:t>
            </a:r>
            <a:r>
              <a:rPr lang="en-GB" b="1" kern="100" dirty="0" err="1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ঃ</a:t>
            </a:r>
            <a:r>
              <a:rPr lang="en-GB" b="1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ফাইল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→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ভাইরাস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সংযুক্ত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→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অন্যান্য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ফাইলে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ছড়িয়ে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পড়ে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8C9FCF-CAB6-2D3E-4723-0B730C17400E}"/>
              </a:ext>
            </a:extLst>
          </p:cNvPr>
          <p:cNvSpPr txBox="1"/>
          <p:nvPr/>
        </p:nvSpPr>
        <p:spPr>
          <a:xfrm>
            <a:off x="3390900" y="3271008"/>
            <a:ext cx="2057400" cy="434734"/>
          </a:xfrm>
          <a:prstGeom prst="rect">
            <a:avLst/>
          </a:prstGeom>
          <a:noFill/>
          <a:ln w="19050">
            <a:solidFill>
              <a:srgbClr val="00B0F0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২.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ওয়ার্ম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Worm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3D4BF5-F47A-2916-2454-15145E0562FF}"/>
              </a:ext>
            </a:extLst>
          </p:cNvPr>
          <p:cNvSpPr txBox="1"/>
          <p:nvPr/>
        </p:nvSpPr>
        <p:spPr>
          <a:xfrm>
            <a:off x="1066800" y="3705742"/>
            <a:ext cx="7637522" cy="40049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ওয়ার্ম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নিজে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নিজেই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নেটওয়ার্কের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মাধ্যমে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এক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থেকে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অন্য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ছড়িয়ে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পড়ে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29391B-8D00-6ED7-C0E7-206D12FC29AA}"/>
              </a:ext>
            </a:extLst>
          </p:cNvPr>
          <p:cNvSpPr txBox="1"/>
          <p:nvPr/>
        </p:nvSpPr>
        <p:spPr>
          <a:xfrm>
            <a:off x="1066800" y="3952621"/>
            <a:ext cx="7637522" cy="114018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: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নেটওয়ার্ক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ধীর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দেয়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দ্রুত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অনেক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আক্রান্ত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6CBEE7-4E07-874A-D6C0-3F5F1EC3B771}"/>
              </a:ext>
            </a:extLst>
          </p:cNvPr>
          <p:cNvSpPr txBox="1"/>
          <p:nvPr/>
        </p:nvSpPr>
        <p:spPr>
          <a:xfrm>
            <a:off x="1066800" y="5069914"/>
            <a:ext cx="7637522" cy="399533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চিত্র</a:t>
            </a:r>
            <a:r>
              <a:rPr lang="en-GB" b="1" kern="100" dirty="0" err="1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ঃ</a:t>
            </a:r>
            <a:r>
              <a:rPr lang="en-GB" b="1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A →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B</a:t>
            </a:r>
            <a:r>
              <a:rPr lang="en-GB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→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C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61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6" grpId="0" animBg="1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3300" y="609600"/>
            <a:ext cx="3390900" cy="434734"/>
          </a:xfrm>
          <a:prstGeom prst="rect">
            <a:avLst/>
          </a:prstGeom>
          <a:noFill/>
          <a:ln w="19050">
            <a:solidFill>
              <a:srgbClr val="00B0F0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৩.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ট্রোজান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হর্স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Trojan Horse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1044334"/>
            <a:ext cx="7637522" cy="40049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ট্রোজান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দেখতে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উপকারী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মতো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হলেও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এর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ভেতরে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ক্ষতিকর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কোড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লুকানো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থাকে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E0414A-B7F3-3AEE-38D3-704510868CFE}"/>
              </a:ext>
            </a:extLst>
          </p:cNvPr>
          <p:cNvSpPr txBox="1"/>
          <p:nvPr/>
        </p:nvSpPr>
        <p:spPr>
          <a:xfrm>
            <a:off x="1219200" y="1479068"/>
            <a:ext cx="7637522" cy="114018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</a:t>
            </a:r>
            <a:r>
              <a:rPr lang="en-GB" b="1" kern="100" dirty="0" err="1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ঃ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ব্যক্তিগত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চুরি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হ্যাকারকে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প্রবেশের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সুযোগ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দেয়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243A2-9090-166C-8168-0F7DD2173352}"/>
              </a:ext>
            </a:extLst>
          </p:cNvPr>
          <p:cNvSpPr txBox="1"/>
          <p:nvPr/>
        </p:nvSpPr>
        <p:spPr>
          <a:xfrm>
            <a:off x="1219200" y="2418906"/>
            <a:ext cx="7637522" cy="40049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উদাহরণ</a:t>
            </a:r>
            <a:r>
              <a:rPr lang="en-GB" b="1" kern="100" dirty="0" err="1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ঃ</a:t>
            </a:r>
            <a:r>
              <a:rPr lang="en-GB" b="1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ফ্রি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গেম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ডাউনলোড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সাথে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ক্ষতিকারক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ইনস্টল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হয়ে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যাওয়া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8C9FCF-CAB6-2D3E-4723-0B730C17400E}"/>
              </a:ext>
            </a:extLst>
          </p:cNvPr>
          <p:cNvSpPr txBox="1"/>
          <p:nvPr/>
        </p:nvSpPr>
        <p:spPr>
          <a:xfrm>
            <a:off x="3390900" y="3271008"/>
            <a:ext cx="3086100" cy="434734"/>
          </a:xfrm>
          <a:prstGeom prst="rect">
            <a:avLst/>
          </a:prstGeom>
          <a:noFill/>
          <a:ln w="19050">
            <a:solidFill>
              <a:srgbClr val="00B0F0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৪.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স্পাইওয়্যার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Spyware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3D4BF5-F47A-2916-2454-15145E0562FF}"/>
              </a:ext>
            </a:extLst>
          </p:cNvPr>
          <p:cNvSpPr txBox="1"/>
          <p:nvPr/>
        </p:nvSpPr>
        <p:spPr>
          <a:xfrm>
            <a:off x="1066800" y="3705742"/>
            <a:ext cx="7637522" cy="40049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স্পাইওয়্যার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ব্যবহারকারীর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অজান্তে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সংগ্রহ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29391B-8D00-6ED7-C0E7-206D12FC29AA}"/>
              </a:ext>
            </a:extLst>
          </p:cNvPr>
          <p:cNvSpPr txBox="1"/>
          <p:nvPr/>
        </p:nvSpPr>
        <p:spPr>
          <a:xfrm>
            <a:off x="1066800" y="3952621"/>
            <a:ext cx="7637522" cy="114018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: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পাসওয়ার্ড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চুরি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ব্যক্তিগত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নজরদারি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6CBEE7-4E07-874A-D6C0-3F5F1EC3B771}"/>
              </a:ext>
            </a:extLst>
          </p:cNvPr>
          <p:cNvSpPr txBox="1"/>
          <p:nvPr/>
        </p:nvSpPr>
        <p:spPr>
          <a:xfrm>
            <a:off x="1066800" y="5069914"/>
            <a:ext cx="7637522" cy="399148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চিত্র</a:t>
            </a:r>
            <a:r>
              <a:rPr lang="en-GB" b="1" kern="100" dirty="0" err="1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ঃ</a:t>
            </a:r>
            <a:r>
              <a:rPr lang="en-GB" b="1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ব্যবহারকারী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→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সংগ্রহ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→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হ্যাকারের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কাছে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প্রেরণ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83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6" grpId="0" animBg="1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3300" y="609600"/>
            <a:ext cx="3390900" cy="434734"/>
          </a:xfrm>
          <a:prstGeom prst="rect">
            <a:avLst/>
          </a:prstGeom>
          <a:noFill/>
          <a:ln w="19050">
            <a:solidFill>
              <a:srgbClr val="00B0F0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৫.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র‍্যানসমওয়্যার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Ransomware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1044334"/>
            <a:ext cx="7637522" cy="40049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র‍্যানসমওয়্যার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ফাইল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লক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দেয়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এবং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টাকা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দাবি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E0414A-B7F3-3AEE-38D3-704510868CFE}"/>
              </a:ext>
            </a:extLst>
          </p:cNvPr>
          <p:cNvSpPr txBox="1"/>
          <p:nvPr/>
        </p:nvSpPr>
        <p:spPr>
          <a:xfrm>
            <a:off x="1219200" y="1366975"/>
            <a:ext cx="7637522" cy="1140184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</a:t>
            </a:r>
            <a:r>
              <a:rPr lang="en-GB" b="1" kern="100" dirty="0" err="1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ঃ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গুরুত্বপূর্ণ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ফাইল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যায়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আর্থিক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243A2-9090-166C-8168-0F7DD2173352}"/>
              </a:ext>
            </a:extLst>
          </p:cNvPr>
          <p:cNvSpPr txBox="1"/>
          <p:nvPr/>
        </p:nvSpPr>
        <p:spPr>
          <a:xfrm>
            <a:off x="1219200" y="2418906"/>
            <a:ext cx="7637522" cy="399148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চিত্রঃ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ফাইল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→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লক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🔒 →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মুক্ত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টাকা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দাবি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8C9FCF-CAB6-2D3E-4723-0B730C17400E}"/>
              </a:ext>
            </a:extLst>
          </p:cNvPr>
          <p:cNvSpPr txBox="1"/>
          <p:nvPr/>
        </p:nvSpPr>
        <p:spPr>
          <a:xfrm>
            <a:off x="3390900" y="3271008"/>
            <a:ext cx="3086100" cy="434734"/>
          </a:xfrm>
          <a:prstGeom prst="rect">
            <a:avLst/>
          </a:prstGeom>
          <a:noFill/>
          <a:ln w="19050">
            <a:solidFill>
              <a:srgbClr val="00B0F0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marL="457200"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ম্যালওয়্যার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ছড়ানোর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উপায়ঃ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29391B-8D00-6ED7-C0E7-206D12FC29AA}"/>
              </a:ext>
            </a:extLst>
          </p:cNvPr>
          <p:cNvSpPr txBox="1"/>
          <p:nvPr/>
        </p:nvSpPr>
        <p:spPr>
          <a:xfrm>
            <a:off x="1200150" y="3574692"/>
            <a:ext cx="7637522" cy="1673343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আক্রান্ত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পেনড্রাইভ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অজানা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ই-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মেইলের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সংযুক্তি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</a:t>
            </a:r>
            <a:r>
              <a:rPr lang="en-GB" sz="16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Attachment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খোলা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অবিশ্বস্ত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ওয়েবসাইট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থেকে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ডাউনলোড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পাইরেটেড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ক্ষতিকর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লিংকে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ক্লিক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করা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6CBEE7-4E07-874A-D6C0-3F5F1EC3B771}"/>
              </a:ext>
            </a:extLst>
          </p:cNvPr>
          <p:cNvSpPr txBox="1"/>
          <p:nvPr/>
        </p:nvSpPr>
        <p:spPr>
          <a:xfrm>
            <a:off x="1095375" y="5473695"/>
            <a:ext cx="7637522" cy="399148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চিত্র</a:t>
            </a:r>
            <a:r>
              <a:rPr lang="en-GB" b="1" kern="100" dirty="0" err="1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ঃ</a:t>
            </a:r>
            <a:r>
              <a:rPr lang="en-GB" b="1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ব্যবহারকারী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→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সংগ্রহ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→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হ্যাকারের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কাছে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প্রেরণ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323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6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7400" y="1335446"/>
            <a:ext cx="3390900" cy="434734"/>
          </a:xfrm>
          <a:prstGeom prst="rect">
            <a:avLst/>
          </a:prstGeom>
          <a:noFill/>
          <a:ln w="19050">
            <a:solidFill>
              <a:srgbClr val="00B0F0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ম্যালওয়্যার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থেকে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সুরক্ষার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উপায়ঃ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E0414A-B7F3-3AEE-38D3-704510868CFE}"/>
              </a:ext>
            </a:extLst>
          </p:cNvPr>
          <p:cNvSpPr txBox="1"/>
          <p:nvPr/>
        </p:nvSpPr>
        <p:spPr>
          <a:xfrm>
            <a:off x="2438400" y="1981200"/>
            <a:ext cx="5638800" cy="332398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১.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অ্যান্টিভাইরাস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করা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নিয়মিত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স্ক্যান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হবে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২.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আপডেট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রাখা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সর্বদা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অপারেটিং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সিস্টেম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ও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আপডেট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রাখতে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হবে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৩.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অজানা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লিংকে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ক্লিক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করা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সন্দেহজনক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লিংক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ও ই-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মেইল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এড়িয়ে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চলতে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হবে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৪.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বিশ্বস্ত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উৎস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থেকে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সফটওয়্যার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ডাউনলোড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করা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শুধুমাত্র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নির্ভরযোগ্য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ওয়েবসাইট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হবে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৫.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গুরুত্বপূর্ণ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ব্যাকআপ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রাখা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নিয়মিত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কপি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সংরক্ষণ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হবে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25325"/>
      </p:ext>
    </p:extLst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3000" y="2057400"/>
            <a:ext cx="58674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atin typeface="NikoshBAN" panose="02000000000000000000" pitchFamily="2" charset="0"/>
                <a:cs typeface="NikoshBAN" pitchFamily="2" charset="0"/>
              </a:rPr>
              <a:t>শ্রেণিকক্ষ</a:t>
            </a:r>
            <a:r>
              <a:rPr lang="en-US" sz="2000" b="1" dirty="0"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itchFamily="2" charset="0"/>
              </a:rPr>
              <a:t>কার্যক্রমঃ</a:t>
            </a:r>
            <a:r>
              <a:rPr lang="en-US" sz="2000" b="1" dirty="0"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দলীয়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আলোচনা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ও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ব্যবহারিক</a:t>
            </a:r>
            <a:r>
              <a:rPr lang="en-GB" sz="20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কাজ</a:t>
            </a:r>
            <a:endParaRPr lang="en-GB" sz="20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2751891"/>
            <a:ext cx="6449291" cy="1354217"/>
          </a:xfrm>
          <a:prstGeom prst="rect">
            <a:avLst/>
          </a:prstGeom>
          <a:noFill/>
          <a:ln w="1905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দলীয়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আলোচনাঃ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প্রশ্ন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: "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যদি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একটি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ভাইরাসে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আক্রান্ত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হয়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,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তাহলে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কী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ধরনের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সমস্যা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হতে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পারে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?"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ব্যবহারিক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কাজঃ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শিক্ষার্থীরা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ম্যালওয়্যারের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বিভিন্ন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প্রকারের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নাম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লিখবে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এবং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তাদের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কাজ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ব্যাখ্যা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করবে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।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838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81200" y="76200"/>
            <a:ext cx="4267200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মূল্যায়নঃ</a:t>
            </a:r>
            <a:r>
              <a:rPr lang="en-GB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বহুনির্বাচনী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5345" y="476071"/>
            <a:ext cx="2909455" cy="1200329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Malware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পূর্ণরূপ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ক) Major Software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খ) Malicious Software 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গ) Managed Software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ঘ) Modified Software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5344" y="3856672"/>
            <a:ext cx="6276109" cy="1477328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Malware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Virus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Worm-</a:t>
            </a:r>
            <a:r>
              <a:rPr lang="en-GB" sz="1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Trojan Horse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Malware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সুরক্ষার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উপায়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6098A6-4B10-F93C-BAB9-BAB8BADE7D15}"/>
              </a:ext>
            </a:extLst>
          </p:cNvPr>
          <p:cNvSpPr txBox="1"/>
          <p:nvPr/>
        </p:nvSpPr>
        <p:spPr>
          <a:xfrm>
            <a:off x="1205344" y="1524000"/>
            <a:ext cx="4509656" cy="1231106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ম্যালওয়্যার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গোপনে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ক) Virus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খ) Worm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গ) Spyware 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ঘ) Trojan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15F489-22AD-C1B6-DE15-C9F4C731A34E}"/>
              </a:ext>
            </a:extLst>
          </p:cNvPr>
          <p:cNvSpPr txBox="1"/>
          <p:nvPr/>
        </p:nvSpPr>
        <p:spPr>
          <a:xfrm>
            <a:off x="1205344" y="2685871"/>
            <a:ext cx="4509656" cy="1200329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ম্যালওয়্যার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মুক্তিপণ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দাবি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ক) Worm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খ) Virus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গ) Trojan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ঘ) Ransomware 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7C1643-5F2C-74A7-097D-AB1CE9CD3F5C}"/>
              </a:ext>
            </a:extLst>
          </p:cNvPr>
          <p:cNvSpPr txBox="1"/>
          <p:nvPr/>
        </p:nvSpPr>
        <p:spPr>
          <a:xfrm>
            <a:off x="1205344" y="5352871"/>
            <a:ext cx="7557656" cy="1200329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ক্ষতিকারক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সফটওয়্যার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Malware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সফটওয়্যার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নেটওয়ার্কের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ওয়ার্ম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ট্রোজান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স্পাইওয়্যার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র‍্যানসমওয়্যার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সচেতনতা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অ্যান্টিভাইরাস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ম্যালওয়্যার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সুরক্ষিত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যায়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78E2B898-F0A9-9346-87BB-5899B0D10A8A}"/>
              </a:ext>
            </a:extLst>
          </p:cNvPr>
          <p:cNvSpPr/>
          <p:nvPr/>
        </p:nvSpPr>
        <p:spPr>
          <a:xfrm rot="18620966">
            <a:off x="3243959" y="1012500"/>
            <a:ext cx="195172" cy="63700"/>
          </a:xfrm>
          <a:prstGeom prst="corne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0F2220FC-3946-CEFA-5DFA-1241D3992572}"/>
              </a:ext>
            </a:extLst>
          </p:cNvPr>
          <p:cNvSpPr/>
          <p:nvPr/>
        </p:nvSpPr>
        <p:spPr>
          <a:xfrm rot="18620966">
            <a:off x="2275869" y="2311557"/>
            <a:ext cx="195172" cy="63700"/>
          </a:xfrm>
          <a:prstGeom prst="corne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429F5416-DF14-57ED-6B45-3C68BD834839}"/>
              </a:ext>
            </a:extLst>
          </p:cNvPr>
          <p:cNvSpPr/>
          <p:nvPr/>
        </p:nvSpPr>
        <p:spPr>
          <a:xfrm rot="18620966">
            <a:off x="2656870" y="3653628"/>
            <a:ext cx="195172" cy="63700"/>
          </a:xfrm>
          <a:prstGeom prst="corne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67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3" grpId="0"/>
      <p:bldP spid="4" grpId="0"/>
      <p:bldP spid="9" grpId="0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E2796B-E9D8-C064-EA98-EA241F9EF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752600"/>
            <a:ext cx="3505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40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lipstream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285</TotalTime>
  <Words>685</Words>
  <Application>Microsoft Office PowerPoint</Application>
  <PresentationFormat>On-screen Show (4:3)</PresentationFormat>
  <Paragraphs>117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Arial</vt:lpstr>
      <vt:lpstr>Calibri</vt:lpstr>
      <vt:lpstr>Georgia</vt:lpstr>
      <vt:lpstr>NikoshBAN</vt:lpstr>
      <vt:lpstr>Trebuchet MS</vt:lpstr>
      <vt:lpstr>Wingdings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MD. Sayed Arif</cp:lastModifiedBy>
  <cp:revision>171</cp:revision>
  <dcterms:created xsi:type="dcterms:W3CDTF">2006-08-16T00:00:00Z</dcterms:created>
  <dcterms:modified xsi:type="dcterms:W3CDTF">2026-06-18T15:18:03Z</dcterms:modified>
</cp:coreProperties>
</file>