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3" r:id="rId4"/>
    <p:sldId id="264" r:id="rId5"/>
    <p:sldId id="294" r:id="rId6"/>
    <p:sldId id="267" r:id="rId7"/>
    <p:sldId id="287" r:id="rId8"/>
    <p:sldId id="270" r:id="rId9"/>
    <p:sldId id="288" r:id="rId10"/>
    <p:sldId id="289" r:id="rId11"/>
    <p:sldId id="290" r:id="rId12"/>
    <p:sldId id="293" r:id="rId13"/>
    <p:sldId id="291" r:id="rId14"/>
    <p:sldId id="301" r:id="rId15"/>
    <p:sldId id="292" r:id="rId16"/>
    <p:sldId id="258" r:id="rId17"/>
    <p:sldId id="259" r:id="rId18"/>
    <p:sldId id="260" r:id="rId19"/>
    <p:sldId id="261"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107379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198860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200120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1287584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2465106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153204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D21273-F1C1-42EA-BA25-6F1FA7462ADB}"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2967214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D21273-F1C1-42EA-BA25-6F1FA7462ADB}" type="datetimeFigureOut">
              <a:rPr lang="en-US" smtClean="0"/>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124434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D21273-F1C1-42EA-BA25-6F1FA7462ADB}" type="datetimeFigureOut">
              <a:rPr lang="en-US" smtClean="0"/>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1539899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21273-F1C1-42EA-BA25-6F1FA7462ADB}" type="datetimeFigureOut">
              <a:rPr lang="en-US" smtClean="0"/>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2202401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233652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404778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3216974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652257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57216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3379275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473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691952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2830152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8433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112459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D21273-F1C1-42EA-BA25-6F1FA7462ADB}"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207590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D21273-F1C1-42EA-BA25-6F1FA7462ADB}" type="datetimeFigureOut">
              <a:rPr lang="en-US" smtClean="0"/>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31939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21273-F1C1-42EA-BA25-6F1FA7462ADB}" type="datetimeFigureOut">
              <a:rPr lang="en-US" smtClean="0"/>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218721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21273-F1C1-42EA-BA25-6F1FA7462ADB}" type="datetimeFigureOut">
              <a:rPr lang="en-US" smtClean="0"/>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356887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202739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t>‹#›</a:t>
            </a:fld>
            <a:endParaRPr lang="en-US"/>
          </a:p>
        </p:txBody>
      </p:sp>
    </p:spTree>
    <p:extLst>
      <p:ext uri="{BB962C8B-B14F-4D97-AF65-F5344CB8AC3E}">
        <p14:creationId xmlns:p14="http://schemas.microsoft.com/office/powerpoint/2010/main" val="411635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21273-F1C1-42EA-BA25-6F1FA7462ADB}" type="datetimeFigureOut">
              <a:rPr lang="en-US" smtClean="0"/>
              <a:t>6/4/2026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C6D99-B60C-47D4-A46B-41BD42F39550}" type="slidenum">
              <a:rPr lang="en-US" smtClean="0"/>
              <a:t>‹#›</a:t>
            </a:fld>
            <a:endParaRPr lang="en-US"/>
          </a:p>
        </p:txBody>
      </p:sp>
    </p:spTree>
    <p:extLst>
      <p:ext uri="{BB962C8B-B14F-4D97-AF65-F5344CB8AC3E}">
        <p14:creationId xmlns:p14="http://schemas.microsoft.com/office/powerpoint/2010/main" val="154223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D21273-F1C1-42EA-BA25-6F1FA7462ADB}" type="datetimeFigureOut">
              <a:rPr lang="en-US" smtClean="0"/>
              <a:t>6/4/2026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3C6D99-B60C-47D4-A46B-41BD42F39550}" type="slidenum">
              <a:rPr lang="en-US" smtClean="0"/>
              <a:t>‹#›</a:t>
            </a:fld>
            <a:endParaRPr lang="en-US"/>
          </a:p>
        </p:txBody>
      </p:sp>
    </p:spTree>
    <p:extLst>
      <p:ext uri="{BB962C8B-B14F-4D97-AF65-F5344CB8AC3E}">
        <p14:creationId xmlns:p14="http://schemas.microsoft.com/office/powerpoint/2010/main" val="3101577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assroom.jpg"/>
          <p:cNvPicPr>
            <a:picLocks noChangeAspect="1"/>
          </p:cNvPicPr>
          <p:nvPr/>
        </p:nvPicPr>
        <p:blipFill>
          <a:blip r:embed="rId2"/>
          <a:stretch>
            <a:fillRect/>
          </a:stretch>
        </p:blipFill>
        <p:spPr>
          <a:xfrm>
            <a:off x="1" y="0"/>
            <a:ext cx="12192004" cy="6858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3"/>
          <p:cNvSpPr txBox="1">
            <a:spLocks noChangeArrowheads="1"/>
          </p:cNvSpPr>
          <p:nvPr/>
        </p:nvSpPr>
        <p:spPr bwMode="auto">
          <a:xfrm>
            <a:off x="6816948" y="4662011"/>
            <a:ext cx="5378451" cy="2261186"/>
          </a:xfrm>
          <a:prstGeom prst="rect">
            <a:avLst/>
          </a:prstGeom>
          <a:noFill/>
          <a:ln w="9525">
            <a:noFill/>
            <a:miter lim="800000"/>
            <a:headEnd/>
            <a:tailEnd/>
          </a:ln>
          <a:effectLst>
            <a:outerShdw dist="35921" dir="2700000" algn="ctr" rotWithShape="0">
              <a:schemeClr val="bg2"/>
            </a:outerShdw>
          </a:effectLst>
          <a:scene3d>
            <a:camera prst="orthographicFront"/>
            <a:lightRig rig="threePt" dir="t"/>
          </a:scene3d>
          <a:sp3d>
            <a:bevelT/>
          </a:sp3d>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defRPr/>
            </a:pPr>
            <a:r>
              <a:rPr lang="en-US" sz="16600" b="1" dirty="0" err="1">
                <a:solidFill>
                  <a:schemeClr val="bg1"/>
                </a:solidFill>
                <a:latin typeface="NikoshBAN" pitchFamily="2" charset="0"/>
                <a:cs typeface="NikoshBAN" pitchFamily="2" charset="0"/>
              </a:rPr>
              <a:t>স্বাগতম</a:t>
            </a:r>
            <a:endParaRPr lang="en-US" sz="80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1249825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2498" y="3179027"/>
            <a:ext cx="3892231" cy="649720"/>
            <a:chOff x="5161009" y="161784"/>
            <a:chExt cx="2801192" cy="649720"/>
          </a:xfrm>
        </p:grpSpPr>
        <p:sp>
          <p:nvSpPr>
            <p:cNvPr id="5" name="AutoShape 8"/>
            <p:cNvSpPr>
              <a:spLocks noChangeArrowheads="1"/>
            </p:cNvSpPr>
            <p:nvPr/>
          </p:nvSpPr>
          <p:spPr bwMode="auto">
            <a:xfrm>
              <a:off x="5562950" y="176292"/>
              <a:ext cx="2399251"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3600" b="1" dirty="0" err="1">
                  <a:latin typeface="NikoshBAN" panose="02000000000000000000" pitchFamily="2" charset="0"/>
                  <a:cs typeface="NikoshBAN" panose="02000000000000000000" pitchFamily="2" charset="0"/>
                </a:rPr>
                <a:t>কম্পাইলারের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pic>
          <p:nvPicPr>
            <p:cNvPr id="6" name="Picture 5" descr="cubo_rosso_architetto_fr_01"/>
            <p:cNvPicPr>
              <a:picLocks noChangeAspect="1" noChangeArrowheads="1"/>
            </p:cNvPicPr>
            <p:nvPr/>
          </p:nvPicPr>
          <p:blipFill>
            <a:blip r:embed="rId2"/>
            <a:srcRect/>
            <a:stretch>
              <a:fillRect/>
            </a:stretch>
          </p:blipFill>
          <p:spPr bwMode="auto">
            <a:xfrm>
              <a:off x="5161009" y="161784"/>
              <a:ext cx="584181" cy="649720"/>
            </a:xfrm>
            <a:prstGeom prst="rect">
              <a:avLst/>
            </a:prstGeom>
            <a:noFill/>
            <a:ln w="9525">
              <a:noFill/>
              <a:miter lim="800000"/>
              <a:headEnd/>
              <a:tailEnd/>
            </a:ln>
          </p:spPr>
        </p:pic>
      </p:grpSp>
      <p:sp>
        <p:nvSpPr>
          <p:cNvPr id="7" name="Rectangle 6"/>
          <p:cNvSpPr/>
          <p:nvPr/>
        </p:nvSpPr>
        <p:spPr>
          <a:xfrm>
            <a:off x="850006" y="3977093"/>
            <a:ext cx="9607640" cy="2246769"/>
          </a:xfrm>
          <a:prstGeom prst="rect">
            <a:avLst/>
          </a:prstGeom>
        </p:spPr>
        <p:txBody>
          <a:bodyPr wrap="square">
            <a:spAutoFit/>
          </a:bodyPr>
          <a:lstStyle/>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উৎস বা সোর্স প্রোগ্রামের স্টেটমেন্টসমূহকে মেশিনের ভাষায় রূপান্তর।</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সংশ্লিষ্ট সাব-রুটিন এর সাথে সংযোগের ব্যবস্থা প্রদান।</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প্রধান স্মৃতির পরিসর চিহ্নিতকরণ।</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প্রয়োজন হলে কাগজে সোর্স প্রোগ্রাম ও অবজেক্ট প্রোগ্রামের লিখিত রূপ প্রস্তুতকরণ।</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প্রোগ্রাম ভুল থাকলে অনুবাদের সময় ভুলের তালিকা প্রণয়ন।</a:t>
            </a:r>
            <a:endParaRPr lang="en-US" sz="28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93" y="421508"/>
            <a:ext cx="5857997" cy="2476238"/>
          </a:xfrm>
          <a:prstGeom prst="rect">
            <a:avLst/>
          </a:prstGeom>
        </p:spPr>
      </p:pic>
      <p:sp>
        <p:nvSpPr>
          <p:cNvPr id="14" name="TextBox 13"/>
          <p:cNvSpPr txBox="1"/>
          <p:nvPr/>
        </p:nvSpPr>
        <p:spPr>
          <a:xfrm>
            <a:off x="7122016" y="1983347"/>
            <a:ext cx="4211392" cy="523220"/>
          </a:xfrm>
          <a:prstGeom prst="rect">
            <a:avLst/>
          </a:prstGeom>
          <a:solidFill>
            <a:srgbClr val="00B050"/>
          </a:solidFill>
        </p:spPr>
        <p:txBody>
          <a:bodyPr wrap="square" rtlCol="0">
            <a:spAutoFit/>
          </a:bodyPr>
          <a:lstStyle/>
          <a:p>
            <a:r>
              <a:rPr lang="en-US" sz="2800" dirty="0" err="1">
                <a:latin typeface="NikoshBAN" panose="02000000000000000000" pitchFamily="2" charset="0"/>
                <a:cs typeface="NikoshBAN" panose="02000000000000000000" pitchFamily="2" charset="0"/>
              </a:rPr>
              <a:t>এবার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কম্পাইলারের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4653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3791" y="1111273"/>
            <a:ext cx="10715223" cy="2246769"/>
          </a:xfrm>
          <a:prstGeom prst="rect">
            <a:avLst/>
          </a:prstGeom>
        </p:spPr>
        <p:txBody>
          <a:bodyPr wrap="square">
            <a:spAutoFit/>
          </a:bodyPr>
          <a:lstStyle/>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কম্পাইলার সম্পূর্ণ প্রোগ্রামটিকে একসাথে অনুবাদ করে ফলে প্রোগ্রাম নির্বাহের গতি দ্রুত হয়। </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প্রোগ্রাম নির্বাহে কম সময় লাগে। </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কম্পাইলারের মাধ্যমে রূপান্তরিত প্রোগ্রাম সম্পূর্ণরূপে মেশিন প্রোগ্রামে রূপান্তরিত হয়। </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একবার প্রোগ্রাম কম্পাইল করা হলে পরবর্তিতে আর কম্পাইলের প্রয়োজন হয় না। </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প্রোগ্রামে কোন ভুল থাকলে তা মনিটরে একসাথে প্রদর্শন করে। 	</a:t>
            </a:r>
          </a:p>
        </p:txBody>
      </p:sp>
      <p:grpSp>
        <p:nvGrpSpPr>
          <p:cNvPr id="9" name="Group 8"/>
          <p:cNvGrpSpPr/>
          <p:nvPr/>
        </p:nvGrpSpPr>
        <p:grpSpPr>
          <a:xfrm>
            <a:off x="254767" y="229765"/>
            <a:ext cx="3892231" cy="649720"/>
            <a:chOff x="5161009" y="161784"/>
            <a:chExt cx="2801192" cy="649720"/>
          </a:xfrm>
        </p:grpSpPr>
        <p:sp>
          <p:nvSpPr>
            <p:cNvPr id="10" name="AutoShape 8"/>
            <p:cNvSpPr>
              <a:spLocks noChangeArrowheads="1"/>
            </p:cNvSpPr>
            <p:nvPr/>
          </p:nvSpPr>
          <p:spPr bwMode="auto">
            <a:xfrm>
              <a:off x="5562950" y="176292"/>
              <a:ext cx="2399251"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3600" b="1" dirty="0" err="1">
                  <a:latin typeface="NikoshBAN" panose="02000000000000000000" pitchFamily="2" charset="0"/>
                  <a:cs typeface="NikoshBAN" panose="02000000000000000000" pitchFamily="2" charset="0"/>
                </a:rPr>
                <a:t>কম্পাইলারের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সুবিধা</a:t>
              </a:r>
              <a:endParaRPr lang="en-US" sz="3600" dirty="0">
                <a:latin typeface="NikoshBAN" panose="02000000000000000000" pitchFamily="2" charset="0"/>
                <a:cs typeface="NikoshBAN" panose="02000000000000000000" pitchFamily="2" charset="0"/>
              </a:endParaRPr>
            </a:p>
          </p:txBody>
        </p:sp>
        <p:pic>
          <p:nvPicPr>
            <p:cNvPr id="11" name="Picture 10" descr="cubo_rosso_architetto_fr_01"/>
            <p:cNvPicPr>
              <a:picLocks noChangeAspect="1" noChangeArrowheads="1"/>
            </p:cNvPicPr>
            <p:nvPr/>
          </p:nvPicPr>
          <p:blipFill>
            <a:blip r:embed="rId2"/>
            <a:srcRect/>
            <a:stretch>
              <a:fillRect/>
            </a:stretch>
          </p:blipFill>
          <p:spPr bwMode="auto">
            <a:xfrm>
              <a:off x="5161009" y="161784"/>
              <a:ext cx="584181" cy="649720"/>
            </a:xfrm>
            <a:prstGeom prst="rect">
              <a:avLst/>
            </a:prstGeom>
            <a:noFill/>
            <a:ln w="9525">
              <a:noFill/>
              <a:miter lim="800000"/>
              <a:headEnd/>
              <a:tailEnd/>
            </a:ln>
          </p:spPr>
        </p:pic>
      </p:grpSp>
      <p:sp>
        <p:nvSpPr>
          <p:cNvPr id="12" name="Rectangle 11"/>
          <p:cNvSpPr/>
          <p:nvPr/>
        </p:nvSpPr>
        <p:spPr>
          <a:xfrm>
            <a:off x="553791" y="4239550"/>
            <a:ext cx="10715223" cy="1815882"/>
          </a:xfrm>
          <a:prstGeom prst="rect">
            <a:avLst/>
          </a:prstGeom>
        </p:spPr>
        <p:txBody>
          <a:bodyPr wrap="square">
            <a:spAutoFit/>
          </a:bodyPr>
          <a:lstStyle/>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কম্পাইলার প্রোগ্রামের সবগুলো ভুল একসাথে প্রদর্শন করে ফলে প্রোগ্রাম সংশোধনে বেশি সময় লাগে। </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কম্পাইলার বড় ধরনের প্রোগ্রাম হওয়ায় ইহা সংরক্ষণে মেমরিতে বেশি জায়গা লাগে। </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প্রোগ্রাম ডিবাগিং ও টেস্টিং এর কাজ ধীরগতি সম্পন্ন। </a:t>
            </a:r>
          </a:p>
        </p:txBody>
      </p:sp>
      <p:grpSp>
        <p:nvGrpSpPr>
          <p:cNvPr id="13" name="Group 12"/>
          <p:cNvGrpSpPr/>
          <p:nvPr/>
        </p:nvGrpSpPr>
        <p:grpSpPr>
          <a:xfrm>
            <a:off x="254766" y="3358042"/>
            <a:ext cx="4355869" cy="649720"/>
            <a:chOff x="5161009" y="161784"/>
            <a:chExt cx="3134867" cy="649720"/>
          </a:xfrm>
        </p:grpSpPr>
        <p:sp>
          <p:nvSpPr>
            <p:cNvPr id="14" name="AutoShape 8"/>
            <p:cNvSpPr>
              <a:spLocks noChangeArrowheads="1"/>
            </p:cNvSpPr>
            <p:nvPr/>
          </p:nvSpPr>
          <p:spPr bwMode="auto">
            <a:xfrm>
              <a:off x="5562949" y="176292"/>
              <a:ext cx="2732927"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3600" b="1" dirty="0" err="1">
                  <a:latin typeface="NikoshBAN" panose="02000000000000000000" pitchFamily="2" charset="0"/>
                  <a:cs typeface="NikoshBAN" panose="02000000000000000000" pitchFamily="2" charset="0"/>
                </a:rPr>
                <a:t>কম্পাইলারের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অসুবিধা</a:t>
              </a:r>
              <a:endParaRPr lang="en-US" sz="3600" dirty="0">
                <a:latin typeface="NikoshBAN" panose="02000000000000000000" pitchFamily="2" charset="0"/>
                <a:cs typeface="NikoshBAN" panose="02000000000000000000" pitchFamily="2" charset="0"/>
              </a:endParaRPr>
            </a:p>
          </p:txBody>
        </p:sp>
        <p:pic>
          <p:nvPicPr>
            <p:cNvPr id="15" name="Picture 14" descr="cubo_rosso_architetto_fr_01"/>
            <p:cNvPicPr>
              <a:picLocks noChangeAspect="1" noChangeArrowheads="1"/>
            </p:cNvPicPr>
            <p:nvPr/>
          </p:nvPicPr>
          <p:blipFill>
            <a:blip r:embed="rId2"/>
            <a:srcRect/>
            <a:stretch>
              <a:fillRect/>
            </a:stretch>
          </p:blipFill>
          <p:spPr bwMode="auto">
            <a:xfrm>
              <a:off x="5161009" y="161784"/>
              <a:ext cx="584181" cy="649720"/>
            </a:xfrm>
            <a:prstGeom prst="rect">
              <a:avLst/>
            </a:prstGeom>
            <a:noFill/>
            <a:ln w="9525">
              <a:noFill/>
              <a:miter lim="800000"/>
              <a:headEnd/>
              <a:tailEnd/>
            </a:ln>
          </p:spPr>
        </p:pic>
      </p:grpSp>
    </p:spTree>
    <p:extLst>
      <p:ext uri="{BB962C8B-B14F-4D97-AF65-F5344CB8AC3E}">
        <p14:creationId xmlns:p14="http://schemas.microsoft.com/office/powerpoint/2010/main" val="50689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019" y="249382"/>
            <a:ext cx="4777324" cy="2325644"/>
          </a:xfrm>
          <a:prstGeom prst="rect">
            <a:avLst/>
          </a:prstGeom>
        </p:spPr>
      </p:pic>
      <p:sp>
        <p:nvSpPr>
          <p:cNvPr id="9" name="Rectangle 8"/>
          <p:cNvSpPr/>
          <p:nvPr/>
        </p:nvSpPr>
        <p:spPr>
          <a:xfrm>
            <a:off x="512344" y="3465721"/>
            <a:ext cx="11001369" cy="1815882"/>
          </a:xfrm>
          <a:prstGeom prst="rect">
            <a:avLst/>
          </a:prstGeom>
        </p:spPr>
        <p:txBody>
          <a:bodyPr wrap="square">
            <a:spAutoFit/>
          </a:bodyPr>
          <a:lstStyle/>
          <a:p>
            <a:pPr algn="just"/>
            <a:r>
              <a:rPr lang="as-IN" sz="2800" dirty="0">
                <a:latin typeface="NikoshBAN" panose="02000000000000000000" pitchFamily="2" charset="0"/>
                <a:cs typeface="NikoshBAN" panose="02000000000000000000" pitchFamily="2" charset="0"/>
              </a:rPr>
              <a:t>ইন্টারপ্রেটারও কম্পাইলারের মতো হাইলেভেল ভাষাকে মেশিন ভাষায় রূপান্তর করে। তবে কম্পাইলার যেমন প্রথমে সোর্স প্রোগ্রামকে অবজেক্ট প্রোগ্রামে রূপান্তর করে এবং সর্বশেষ ফলাফল প্রদান করে কিন্তু ইন্টারপ্রেটার সোর্স প্রোগ্রামকে অবজেক্ট প্রোগ্রামে রূপান্তর করে না, ইন্টারপ্রেটার লাইন নির্বাহ করে এবং তাৎক্ষণিক ফলাফল প্রদর্শন করে। </a:t>
            </a:r>
          </a:p>
        </p:txBody>
      </p:sp>
      <p:grpSp>
        <p:nvGrpSpPr>
          <p:cNvPr id="10" name="Group 9"/>
          <p:cNvGrpSpPr/>
          <p:nvPr/>
        </p:nvGrpSpPr>
        <p:grpSpPr>
          <a:xfrm>
            <a:off x="512344" y="2801493"/>
            <a:ext cx="3080859" cy="649720"/>
            <a:chOff x="5161010" y="161784"/>
            <a:chExt cx="2217258" cy="649720"/>
          </a:xfrm>
        </p:grpSpPr>
        <p:sp>
          <p:nvSpPr>
            <p:cNvPr id="11" name="AutoShape 8"/>
            <p:cNvSpPr>
              <a:spLocks noChangeArrowheads="1"/>
            </p:cNvSpPr>
            <p:nvPr/>
          </p:nvSpPr>
          <p:spPr bwMode="auto">
            <a:xfrm>
              <a:off x="5562950" y="176292"/>
              <a:ext cx="1815318"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3600" b="1" dirty="0" err="1">
                  <a:latin typeface="NikoshBAN" panose="02000000000000000000" pitchFamily="2" charset="0"/>
                  <a:cs typeface="NikoshBAN" panose="02000000000000000000" pitchFamily="2" charset="0"/>
                </a:rPr>
                <a:t>ইন্টারপ্রেটার</a:t>
              </a:r>
              <a:endParaRPr lang="en-US" sz="3600" dirty="0">
                <a:latin typeface="NikoshBAN" panose="02000000000000000000" pitchFamily="2" charset="0"/>
                <a:cs typeface="NikoshBAN" panose="02000000000000000000" pitchFamily="2" charset="0"/>
              </a:endParaRPr>
            </a:p>
          </p:txBody>
        </p:sp>
        <p:pic>
          <p:nvPicPr>
            <p:cNvPr id="12" name="Picture 11" descr="cubo_rosso_architetto_fr_01"/>
            <p:cNvPicPr>
              <a:picLocks noChangeAspect="1" noChangeArrowheads="1"/>
            </p:cNvPicPr>
            <p:nvPr/>
          </p:nvPicPr>
          <p:blipFill>
            <a:blip r:embed="rId3"/>
            <a:srcRect/>
            <a:stretch>
              <a:fillRect/>
            </a:stretch>
          </p:blipFill>
          <p:spPr bwMode="auto">
            <a:xfrm>
              <a:off x="5161010" y="161784"/>
              <a:ext cx="584181" cy="649720"/>
            </a:xfrm>
            <a:prstGeom prst="rect">
              <a:avLst/>
            </a:prstGeom>
            <a:noFill/>
            <a:ln w="9525">
              <a:noFill/>
              <a:miter lim="800000"/>
              <a:headEnd/>
              <a:tailEnd/>
            </a:ln>
          </p:spPr>
        </p:pic>
      </p:grpSp>
    </p:spTree>
    <p:extLst>
      <p:ext uri="{BB962C8B-B14F-4D97-AF65-F5344CB8AC3E}">
        <p14:creationId xmlns:p14="http://schemas.microsoft.com/office/powerpoint/2010/main" val="247127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441" y="1303852"/>
            <a:ext cx="10024058" cy="1384995"/>
          </a:xfrm>
          <a:prstGeom prst="rect">
            <a:avLst/>
          </a:prstGeom>
        </p:spPr>
        <p:txBody>
          <a:bodyPr wrap="square">
            <a:spAutoFit/>
          </a:bodyPr>
          <a:lstStyle/>
          <a:p>
            <a:pPr marL="285750" indent="-285750">
              <a:buFont typeface="Arial" panose="020B0604020202020204" pitchFamily="34" charset="0"/>
              <a:buChar char="•"/>
            </a:pPr>
            <a:r>
              <a:rPr lang="as-IN" sz="2800" dirty="0">
                <a:latin typeface="NikoshBAN" panose="02000000000000000000" pitchFamily="2" charset="0"/>
                <a:cs typeface="NikoshBAN" panose="02000000000000000000" pitchFamily="2" charset="0"/>
              </a:rPr>
              <a:t>এটি ব্যবহারে প্রোগ্রামের ভুল সংশোধন করা এবং পরিবর্তন করা সহজ হয়। </a:t>
            </a:r>
          </a:p>
          <a:p>
            <a:pPr marL="285750" indent="-285750">
              <a:buFont typeface="Arial" panose="020B0604020202020204" pitchFamily="34" charset="0"/>
              <a:buChar char="•"/>
            </a:pPr>
            <a:r>
              <a:rPr lang="en-US" sz="2800" dirty="0"/>
              <a:t>Interpreter Program </a:t>
            </a:r>
            <a:r>
              <a:rPr lang="as-IN" sz="2800" dirty="0">
                <a:latin typeface="NikoshBAN" panose="02000000000000000000" pitchFamily="2" charset="0"/>
                <a:cs typeface="NikoshBAN" panose="02000000000000000000" pitchFamily="2" charset="0"/>
              </a:rPr>
              <a:t>আকারে ছোট হয় এবং মেমরি স্থানে কম জায়গা দখল করে। </a:t>
            </a:r>
          </a:p>
          <a:p>
            <a:pPr marL="285750" indent="-285750">
              <a:buFont typeface="Arial" panose="020B0604020202020204" pitchFamily="34" charset="0"/>
              <a:buChar char="•"/>
            </a:pPr>
            <a:r>
              <a:rPr lang="as-IN" sz="2800" dirty="0">
                <a:latin typeface="NikoshBAN" panose="02000000000000000000" pitchFamily="2" charset="0"/>
                <a:cs typeface="NikoshBAN" panose="02000000000000000000" pitchFamily="2" charset="0"/>
              </a:rPr>
              <a:t>এটি সাধারণত ছোট কম্পিউটারে ব্যবহার করা হয়। </a:t>
            </a:r>
          </a:p>
        </p:txBody>
      </p:sp>
      <p:grpSp>
        <p:nvGrpSpPr>
          <p:cNvPr id="5" name="Group 4"/>
          <p:cNvGrpSpPr/>
          <p:nvPr/>
        </p:nvGrpSpPr>
        <p:grpSpPr>
          <a:xfrm>
            <a:off x="254767" y="384313"/>
            <a:ext cx="3892231" cy="649720"/>
            <a:chOff x="5161009" y="161784"/>
            <a:chExt cx="2801192" cy="649720"/>
          </a:xfrm>
        </p:grpSpPr>
        <p:sp>
          <p:nvSpPr>
            <p:cNvPr id="6" name="AutoShape 8"/>
            <p:cNvSpPr>
              <a:spLocks noChangeArrowheads="1"/>
            </p:cNvSpPr>
            <p:nvPr/>
          </p:nvSpPr>
          <p:spPr bwMode="auto">
            <a:xfrm>
              <a:off x="5562950" y="176292"/>
              <a:ext cx="2399251"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3600" b="1" dirty="0" err="1">
                  <a:latin typeface="NikoshBAN" panose="02000000000000000000" pitchFamily="2" charset="0"/>
                  <a:cs typeface="NikoshBAN" panose="02000000000000000000" pitchFamily="2" charset="0"/>
                </a:rPr>
                <a:t>ইন্টারপ্রেটারের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সুবিধা</a:t>
              </a:r>
              <a:endParaRPr lang="en-US" sz="3600" dirty="0">
                <a:latin typeface="NikoshBAN" panose="02000000000000000000" pitchFamily="2" charset="0"/>
                <a:cs typeface="NikoshBAN" panose="02000000000000000000" pitchFamily="2" charset="0"/>
              </a:endParaRPr>
            </a:p>
          </p:txBody>
        </p:sp>
        <p:pic>
          <p:nvPicPr>
            <p:cNvPr id="7" name="Picture 6" descr="cubo_rosso_architetto_fr_01"/>
            <p:cNvPicPr>
              <a:picLocks noChangeAspect="1" noChangeArrowheads="1"/>
            </p:cNvPicPr>
            <p:nvPr/>
          </p:nvPicPr>
          <p:blipFill>
            <a:blip r:embed="rId2"/>
            <a:srcRect/>
            <a:stretch>
              <a:fillRect/>
            </a:stretch>
          </p:blipFill>
          <p:spPr bwMode="auto">
            <a:xfrm>
              <a:off x="5161009" y="161784"/>
              <a:ext cx="584181" cy="649720"/>
            </a:xfrm>
            <a:prstGeom prst="rect">
              <a:avLst/>
            </a:prstGeom>
            <a:noFill/>
            <a:ln w="9525">
              <a:noFill/>
              <a:miter lim="800000"/>
              <a:headEnd/>
              <a:tailEnd/>
            </a:ln>
          </p:spPr>
        </p:pic>
      </p:grpSp>
      <p:grpSp>
        <p:nvGrpSpPr>
          <p:cNvPr id="8" name="Group 7"/>
          <p:cNvGrpSpPr/>
          <p:nvPr/>
        </p:nvGrpSpPr>
        <p:grpSpPr>
          <a:xfrm>
            <a:off x="254766" y="3358042"/>
            <a:ext cx="4355869" cy="649720"/>
            <a:chOff x="5161009" y="161784"/>
            <a:chExt cx="3134867" cy="649720"/>
          </a:xfrm>
        </p:grpSpPr>
        <p:sp>
          <p:nvSpPr>
            <p:cNvPr id="9" name="AutoShape 8"/>
            <p:cNvSpPr>
              <a:spLocks noChangeArrowheads="1"/>
            </p:cNvSpPr>
            <p:nvPr/>
          </p:nvSpPr>
          <p:spPr bwMode="auto">
            <a:xfrm>
              <a:off x="5562949" y="176292"/>
              <a:ext cx="2732927"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3600" b="1" dirty="0" err="1">
                  <a:latin typeface="NikoshBAN" panose="02000000000000000000" pitchFamily="2" charset="0"/>
                  <a:cs typeface="NikoshBAN" panose="02000000000000000000" pitchFamily="2" charset="0"/>
                </a:rPr>
                <a:t>ইন্টারপ্রেটারের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অসুবিধা</a:t>
              </a:r>
              <a:endParaRPr lang="en-US" sz="3600" dirty="0">
                <a:latin typeface="NikoshBAN" panose="02000000000000000000" pitchFamily="2" charset="0"/>
                <a:cs typeface="NikoshBAN" panose="02000000000000000000" pitchFamily="2" charset="0"/>
              </a:endParaRPr>
            </a:p>
          </p:txBody>
        </p:sp>
        <p:pic>
          <p:nvPicPr>
            <p:cNvPr id="10" name="Picture 9" descr="cubo_rosso_architetto_fr_01"/>
            <p:cNvPicPr>
              <a:picLocks noChangeAspect="1" noChangeArrowheads="1"/>
            </p:cNvPicPr>
            <p:nvPr/>
          </p:nvPicPr>
          <p:blipFill>
            <a:blip r:embed="rId2"/>
            <a:srcRect/>
            <a:stretch>
              <a:fillRect/>
            </a:stretch>
          </p:blipFill>
          <p:spPr bwMode="auto">
            <a:xfrm>
              <a:off x="5161009" y="161784"/>
              <a:ext cx="584181" cy="649720"/>
            </a:xfrm>
            <a:prstGeom prst="rect">
              <a:avLst/>
            </a:prstGeom>
            <a:noFill/>
            <a:ln w="9525">
              <a:noFill/>
              <a:miter lim="800000"/>
              <a:headEnd/>
              <a:tailEnd/>
            </a:ln>
          </p:spPr>
        </p:pic>
      </p:grpSp>
      <p:sp>
        <p:nvSpPr>
          <p:cNvPr id="11" name="Rectangle 10"/>
          <p:cNvSpPr/>
          <p:nvPr/>
        </p:nvSpPr>
        <p:spPr>
          <a:xfrm>
            <a:off x="1193441" y="4007762"/>
            <a:ext cx="10024058" cy="1384995"/>
          </a:xfrm>
          <a:prstGeom prst="rect">
            <a:avLst/>
          </a:prstGeom>
        </p:spPr>
        <p:txBody>
          <a:bodyPr wrap="square">
            <a:spAutoFit/>
          </a:bodyPr>
          <a:lstStyle/>
          <a:p>
            <a:pPr marL="285750" indent="-285750">
              <a:buFont typeface="Arial" panose="020B0604020202020204" pitchFamily="34" charset="0"/>
              <a:buChar char="•"/>
            </a:pPr>
            <a:r>
              <a:rPr lang="as-IN" sz="2800" dirty="0">
                <a:latin typeface="NikoshBAN" panose="02000000000000000000" pitchFamily="2" charset="0"/>
                <a:cs typeface="NikoshBAN" panose="02000000000000000000" pitchFamily="2" charset="0"/>
              </a:rPr>
              <a:t>ইন্টারপ্রেটার ব্যবহারে প্রোগ্রাম কার্যকরী করতে কম্পাইলারের তুলনায় বেশি সময় লাগে। </a:t>
            </a:r>
          </a:p>
          <a:p>
            <a:pPr marL="285750" indent="-285750">
              <a:buFont typeface="Arial" panose="020B0604020202020204" pitchFamily="34" charset="0"/>
              <a:buChar char="•"/>
            </a:pPr>
            <a:r>
              <a:rPr lang="as-IN" sz="2800" dirty="0">
                <a:latin typeface="NikoshBAN" panose="02000000000000000000" pitchFamily="2" charset="0"/>
                <a:cs typeface="NikoshBAN" panose="02000000000000000000" pitchFamily="2" charset="0"/>
              </a:rPr>
              <a:t>ইহার মাধ্যমে রূপান্তরিত প্রোগ্রাম সম্পূর্ণরূপে মেশিন প্রোগ্রামে রূপান্তরিত হয় না। </a:t>
            </a:r>
          </a:p>
          <a:p>
            <a:pPr marL="285750" indent="-285750">
              <a:buFont typeface="Arial" panose="020B0604020202020204" pitchFamily="34" charset="0"/>
              <a:buChar char="•"/>
            </a:pPr>
            <a:r>
              <a:rPr lang="as-IN" sz="2800" dirty="0">
                <a:latin typeface="NikoshBAN" panose="02000000000000000000" pitchFamily="2" charset="0"/>
                <a:cs typeface="NikoshBAN" panose="02000000000000000000" pitchFamily="2" charset="0"/>
              </a:rPr>
              <a:t>প্রতিটি কাজের পূর্বে অনুবাদ করার প্রয়োজন হয়।</a:t>
            </a:r>
          </a:p>
        </p:txBody>
      </p:sp>
    </p:spTree>
    <p:extLst>
      <p:ext uri="{BB962C8B-B14F-4D97-AF65-F5344CB8AC3E}">
        <p14:creationId xmlns:p14="http://schemas.microsoft.com/office/powerpoint/2010/main" val="218369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38" y="1184857"/>
            <a:ext cx="9530365" cy="5525036"/>
          </a:xfrm>
          <a:prstGeom prst="rect">
            <a:avLst/>
          </a:prstGeom>
        </p:spPr>
      </p:pic>
      <p:grpSp>
        <p:nvGrpSpPr>
          <p:cNvPr id="5" name="Group 4"/>
          <p:cNvGrpSpPr/>
          <p:nvPr/>
        </p:nvGrpSpPr>
        <p:grpSpPr>
          <a:xfrm>
            <a:off x="576738" y="279991"/>
            <a:ext cx="7111949" cy="649720"/>
            <a:chOff x="5161009" y="161784"/>
            <a:chExt cx="5118385" cy="649720"/>
          </a:xfrm>
        </p:grpSpPr>
        <p:sp>
          <p:nvSpPr>
            <p:cNvPr id="6" name="AutoShape 8"/>
            <p:cNvSpPr>
              <a:spLocks noChangeArrowheads="1"/>
            </p:cNvSpPr>
            <p:nvPr/>
          </p:nvSpPr>
          <p:spPr bwMode="auto">
            <a:xfrm>
              <a:off x="5562949" y="176292"/>
              <a:ext cx="4716445"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3600" b="1" dirty="0" err="1">
                  <a:latin typeface="NikoshBAN" panose="02000000000000000000" pitchFamily="2" charset="0"/>
                  <a:cs typeface="NikoshBAN" panose="02000000000000000000" pitchFamily="2" charset="0"/>
                </a:rPr>
                <a:t>কম্পাইলার</a:t>
              </a:r>
              <a:r>
                <a:rPr lang="en-US" sz="3600" b="1" dirty="0">
                  <a:latin typeface="NikoshBAN" panose="02000000000000000000" pitchFamily="2" charset="0"/>
                  <a:cs typeface="NikoshBAN" panose="02000000000000000000" pitchFamily="2" charset="0"/>
                </a:rPr>
                <a:t> ও </a:t>
              </a:r>
              <a:r>
                <a:rPr lang="en-US" sz="3600" b="1" dirty="0" err="1">
                  <a:latin typeface="NikoshBAN" panose="02000000000000000000" pitchFamily="2" charset="0"/>
                  <a:cs typeface="NikoshBAN" panose="02000000000000000000" pitchFamily="2" charset="0"/>
                </a:rPr>
                <a:t>ইন্টারপ্রেটারের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মধ্যে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তুলনা</a:t>
              </a:r>
              <a:endParaRPr lang="en-US" sz="3600" dirty="0">
                <a:latin typeface="NikoshBAN" panose="02000000000000000000" pitchFamily="2" charset="0"/>
                <a:cs typeface="NikoshBAN" panose="02000000000000000000" pitchFamily="2" charset="0"/>
              </a:endParaRPr>
            </a:p>
          </p:txBody>
        </p:sp>
        <p:pic>
          <p:nvPicPr>
            <p:cNvPr id="7" name="Picture 6" descr="cubo_rosso_architetto_fr_01"/>
            <p:cNvPicPr>
              <a:picLocks noChangeAspect="1" noChangeArrowheads="1"/>
            </p:cNvPicPr>
            <p:nvPr/>
          </p:nvPicPr>
          <p:blipFill>
            <a:blip r:embed="rId3"/>
            <a:srcRect/>
            <a:stretch>
              <a:fillRect/>
            </a:stretch>
          </p:blipFill>
          <p:spPr bwMode="auto">
            <a:xfrm>
              <a:off x="5161009" y="161784"/>
              <a:ext cx="584181" cy="649720"/>
            </a:xfrm>
            <a:prstGeom prst="rect">
              <a:avLst/>
            </a:prstGeom>
            <a:noFill/>
            <a:ln w="9525">
              <a:noFill/>
              <a:miter lim="800000"/>
              <a:headEnd/>
              <a:tailEnd/>
            </a:ln>
          </p:spPr>
        </p:pic>
      </p:grpSp>
    </p:spTree>
    <p:extLst>
      <p:ext uri="{BB962C8B-B14F-4D97-AF65-F5344CB8AC3E}">
        <p14:creationId xmlns:p14="http://schemas.microsoft.com/office/powerpoint/2010/main" val="301256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5688" y="134471"/>
            <a:ext cx="5226838" cy="686081"/>
          </a:xfrm>
        </p:spPr>
        <p:txBody>
          <a:bodyPr/>
          <a:lstStyle/>
          <a:p>
            <a:r>
              <a:rPr lang="bn-BD" sz="3600" b="1" dirty="0">
                <a:ln w="0"/>
                <a:effectLst>
                  <a:outerShdw blurRad="38100" dist="19050" dir="2700000" algn="tl" rotWithShape="0">
                    <a:schemeClr val="dk1">
                      <a:alpha val="40000"/>
                    </a:schemeClr>
                  </a:outerShdw>
                </a:effectLst>
                <a:latin typeface="+mn-lt"/>
                <a:cs typeface="SolaimanLipi" panose="02000500020000020004" pitchFamily="2" charset="0"/>
              </a:rPr>
              <a:t>একক কাজ</a:t>
            </a:r>
            <a:endParaRPr lang="en-US" sz="3600" b="1" dirty="0">
              <a:ln w="0"/>
              <a:effectLst>
                <a:outerShdw blurRad="38100" dist="19050" dir="2700000" algn="tl" rotWithShape="0">
                  <a:schemeClr val="dk1">
                    <a:alpha val="40000"/>
                  </a:schemeClr>
                </a:outerShdw>
              </a:effectLst>
              <a:latin typeface="+mn-lt"/>
              <a:cs typeface="SolaimanLipi" panose="02000500020000020004" pitchFamily="2" charset="0"/>
            </a:endParaRPr>
          </a:p>
        </p:txBody>
      </p:sp>
      <p:sp>
        <p:nvSpPr>
          <p:cNvPr id="3" name="AutoShape 56"/>
          <p:cNvSpPr>
            <a:spLocks noChangeArrowheads="1"/>
          </p:cNvSpPr>
          <p:nvPr/>
        </p:nvSpPr>
        <p:spPr bwMode="auto">
          <a:xfrm>
            <a:off x="5935064" y="4043963"/>
            <a:ext cx="3427412"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effectLst>
                  <a:outerShdw blurRad="38100" dist="38100" dir="2700000" algn="tl">
                    <a:srgbClr val="000000">
                      <a:alpha val="43137"/>
                    </a:srgbClr>
                  </a:outerShdw>
                </a:effectLst>
                <a:latin typeface="+mn-lt"/>
                <a:cs typeface="SolaimanLipi" panose="02000500020000020004" pitchFamily="2" charset="0"/>
              </a:rPr>
              <a:t>ঘ. </a:t>
            </a:r>
            <a:r>
              <a:rPr lang="en-US" sz="2800" dirty="0" err="1">
                <a:effectLst>
                  <a:outerShdw blurRad="38100" dist="38100" dir="2700000" algn="tl">
                    <a:srgbClr val="000000">
                      <a:alpha val="43137"/>
                    </a:srgbClr>
                  </a:outerShdw>
                </a:effectLst>
                <a:latin typeface="+mn-lt"/>
                <a:cs typeface="SolaimanLipi" panose="02000500020000020004" pitchFamily="2" charset="0"/>
              </a:rPr>
              <a:t>ডিবাগার</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4" name="AutoShape 55"/>
          <p:cNvSpPr>
            <a:spLocks noChangeArrowheads="1"/>
          </p:cNvSpPr>
          <p:nvPr/>
        </p:nvSpPr>
        <p:spPr bwMode="auto">
          <a:xfrm>
            <a:off x="5939827" y="3297838"/>
            <a:ext cx="3427413"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effectLst>
                  <a:outerShdw blurRad="38100" dist="38100" dir="2700000" algn="tl">
                    <a:srgbClr val="000000">
                      <a:alpha val="43137"/>
                    </a:srgbClr>
                  </a:outerShdw>
                </a:effectLst>
                <a:latin typeface="+mn-lt"/>
                <a:cs typeface="SolaimanLipi" panose="02000500020000020004" pitchFamily="2" charset="0"/>
              </a:rPr>
              <a:t>খ. </a:t>
            </a:r>
            <a:r>
              <a:rPr lang="en-US" sz="2800" dirty="0" err="1">
                <a:effectLst>
                  <a:outerShdw blurRad="38100" dist="38100" dir="2700000" algn="tl">
                    <a:srgbClr val="000000">
                      <a:alpha val="43137"/>
                    </a:srgbClr>
                  </a:outerShdw>
                </a:effectLst>
                <a:cs typeface="SolaimanLipi" panose="02000500020000020004" pitchFamily="2" charset="0"/>
              </a:rPr>
              <a:t>ইন্টারপ্রেটার</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5" name="AutoShape 55"/>
          <p:cNvSpPr>
            <a:spLocks noChangeArrowheads="1"/>
          </p:cNvSpPr>
          <p:nvPr/>
        </p:nvSpPr>
        <p:spPr bwMode="auto">
          <a:xfrm>
            <a:off x="5943834" y="3306290"/>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খ.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ইন্টারপ্রেটার</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6" name="AutoShape 56"/>
          <p:cNvSpPr>
            <a:spLocks noChangeArrowheads="1"/>
          </p:cNvSpPr>
          <p:nvPr/>
        </p:nvSpPr>
        <p:spPr bwMode="auto">
          <a:xfrm>
            <a:off x="5935064" y="4066153"/>
            <a:ext cx="3427412"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ঘ.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ডিবাগার</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7" name="AutoShape 52"/>
          <p:cNvSpPr>
            <a:spLocks noChangeArrowheads="1"/>
          </p:cNvSpPr>
          <p:nvPr/>
        </p:nvSpPr>
        <p:spPr bwMode="auto">
          <a:xfrm>
            <a:off x="2433038" y="2416774"/>
            <a:ext cx="6938209" cy="547688"/>
          </a:xfrm>
          <a:prstGeom prst="roundRect">
            <a:avLst>
              <a:gd name="adj" fmla="val 50000"/>
            </a:avLst>
          </a:prstGeom>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১</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প্রোগ্রাম</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একসাথে</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অনুবাদ</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করে</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নিচের</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কোনটি</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p>
        </p:txBody>
      </p:sp>
      <p:sp>
        <p:nvSpPr>
          <p:cNvPr id="8" name="AutoShape 53"/>
          <p:cNvSpPr>
            <a:spLocks noChangeArrowheads="1"/>
          </p:cNvSpPr>
          <p:nvPr/>
        </p:nvSpPr>
        <p:spPr bwMode="auto">
          <a:xfrm>
            <a:off x="2437802" y="3301760"/>
            <a:ext cx="3427413"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spc="-150" dirty="0">
                <a:effectLst>
                  <a:outerShdw blurRad="38100" dist="38100" dir="2700000" algn="tl">
                    <a:srgbClr val="000000">
                      <a:alpha val="43137"/>
                    </a:srgbClr>
                  </a:outerShdw>
                </a:effectLst>
                <a:latin typeface="+mn-lt"/>
                <a:cs typeface="SolaimanLipi" panose="02000500020000020004" pitchFamily="2" charset="0"/>
              </a:rPr>
              <a:t>ক. </a:t>
            </a:r>
            <a:r>
              <a:rPr lang="en-US" sz="2800" spc="-150" dirty="0" err="1">
                <a:effectLst>
                  <a:outerShdw blurRad="38100" dist="38100" dir="2700000" algn="tl">
                    <a:srgbClr val="000000">
                      <a:alpha val="43137"/>
                    </a:srgbClr>
                  </a:outerShdw>
                </a:effectLst>
                <a:latin typeface="+mn-lt"/>
                <a:cs typeface="SolaimanLipi" panose="02000500020000020004" pitchFamily="2" charset="0"/>
              </a:rPr>
              <a:t>অ্যাসেম্বলার</a:t>
            </a:r>
            <a:endParaRPr lang="en-US" sz="2800" spc="-15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9" name="AutoShape 54"/>
          <p:cNvSpPr>
            <a:spLocks noChangeArrowheads="1"/>
          </p:cNvSpPr>
          <p:nvPr/>
        </p:nvSpPr>
        <p:spPr bwMode="auto">
          <a:xfrm>
            <a:off x="2433039" y="4034438"/>
            <a:ext cx="3427412"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2800" dirty="0">
                <a:effectLst>
                  <a:outerShdw blurRad="38100" dist="38100" dir="2700000" algn="tl">
                    <a:srgbClr val="000000">
                      <a:alpha val="43137"/>
                    </a:srgbClr>
                  </a:outerShdw>
                </a:effectLst>
                <a:latin typeface="+mn-lt"/>
                <a:cs typeface="SolaimanLipi" panose="02000500020000020004" pitchFamily="2" charset="0"/>
              </a:rPr>
              <a:t>গ</a:t>
            </a:r>
            <a:r>
              <a:rPr lang="en-US" sz="2800" dirty="0">
                <a:effectLst>
                  <a:outerShdw blurRad="38100" dist="38100" dir="2700000" algn="tl">
                    <a:srgbClr val="000000">
                      <a:alpha val="43137"/>
                    </a:srgbClr>
                  </a:outerShdw>
                </a:effectLst>
                <a:latin typeface="+mn-lt"/>
                <a:cs typeface="SolaimanLipi" panose="02000500020000020004" pitchFamily="2" charset="0"/>
              </a:rPr>
              <a:t>.</a:t>
            </a:r>
            <a:r>
              <a:rPr lang="en-US" sz="2800" dirty="0">
                <a:effectLst>
                  <a:outerShdw blurRad="38100" dist="38100" dir="2700000" algn="tl">
                    <a:srgbClr val="000000">
                      <a:alpha val="43137"/>
                    </a:srgbClr>
                  </a:outerShdw>
                </a:effectLst>
                <a:cs typeface="SolaimanLipi" panose="02000500020000020004" pitchFamily="2" charset="0"/>
              </a:rPr>
              <a:t> </a:t>
            </a:r>
            <a:r>
              <a:rPr lang="en-US" sz="2800" dirty="0" err="1">
                <a:effectLst>
                  <a:outerShdw blurRad="38100" dist="38100" dir="2700000" algn="tl">
                    <a:srgbClr val="000000">
                      <a:alpha val="43137"/>
                    </a:srgbClr>
                  </a:outerShdw>
                </a:effectLst>
                <a:cs typeface="SolaimanLipi" panose="02000500020000020004" pitchFamily="2" charset="0"/>
              </a:rPr>
              <a:t>কম্পাইলার</a:t>
            </a:r>
            <a:r>
              <a:rPr lang="bn-BD" sz="2800" dirty="0">
                <a:effectLst>
                  <a:outerShdw blurRad="38100" dist="38100" dir="2700000" algn="tl">
                    <a:srgbClr val="000000">
                      <a:alpha val="43137"/>
                    </a:srgbClr>
                  </a:outerShdw>
                </a:effectLst>
                <a:latin typeface="+mn-lt"/>
                <a:cs typeface="SolaimanLipi" panose="02000500020000020004" pitchFamily="2" charset="0"/>
              </a:rPr>
              <a:t> </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10" name="AutoShape 57"/>
          <p:cNvSpPr>
            <a:spLocks noChangeArrowheads="1"/>
          </p:cNvSpPr>
          <p:nvPr/>
        </p:nvSpPr>
        <p:spPr bwMode="auto">
          <a:xfrm>
            <a:off x="2438657" y="4051110"/>
            <a:ext cx="3427412" cy="547688"/>
          </a:xfrm>
          <a:prstGeom prst="roundRect">
            <a:avLst>
              <a:gd name="adj" fmla="val 50000"/>
            </a:avLst>
          </a:prstGeom>
          <a:solidFill>
            <a:srgbClr val="006600"/>
          </a:solidFill>
          <a:ln w="285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গ.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কম্পাইলার</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11" name="AutoShape 53"/>
          <p:cNvSpPr>
            <a:spLocks noChangeArrowheads="1"/>
          </p:cNvSpPr>
          <p:nvPr/>
        </p:nvSpPr>
        <p:spPr bwMode="auto">
          <a:xfrm>
            <a:off x="2439718" y="3309867"/>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ক. </a:t>
            </a:r>
            <a:r>
              <a:rPr lang="en-US" sz="2800" spc="-15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অ্যাসেম্বলার</a:t>
            </a:r>
            <a:endPar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Tree>
    <p:extLst>
      <p:ext uri="{BB962C8B-B14F-4D97-AF65-F5344CB8AC3E}">
        <p14:creationId xmlns:p14="http://schemas.microsoft.com/office/powerpoint/2010/main" val="1450378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par>
                          <p:cTn id="18" fill="hold">
                            <p:stCondLst>
                              <p:cond delay="1000"/>
                            </p:stCondLst>
                            <p:childTnLst>
                              <p:par>
                                <p:cTn id="19" presetID="3" presetClass="entr" presetSubtype="10"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par>
                          <p:cTn id="22" fill="hold">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2500"/>
                            </p:stCondLst>
                            <p:childTnLst>
                              <p:par>
                                <p:cTn id="27" presetID="3" presetClass="entr" presetSubtype="10" fill="hold" grpId="0" nodeType="after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nextCondLst>
                <p:cond evt="onClick" delay="0">
                  <p:tgtEl>
                    <p:spTgt spid="8"/>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nextCondLst>
                <p:cond evt="onClick" delay="0">
                  <p:tgtEl>
                    <p:spTgt spid="3"/>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par>
                                <p:cTn id="54" presetID="9" presetClass="exit" presetSubtype="0" fill="hold" grpId="1" nodeType="withEffect">
                                  <p:stCondLst>
                                    <p:cond delay="0"/>
                                  </p:stCondLst>
                                  <p:childTnLst>
                                    <p:animEffect transition="out" filter="dissolv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3" grpId="0" animBg="1"/>
      <p:bldP spid="4" grpId="0" animBg="1"/>
      <p:bldP spid="5" grpId="0" animBg="1"/>
      <p:bldP spid="5" grpId="1" animBg="1"/>
      <p:bldP spid="6" grpId="0" animBg="1"/>
      <p:bldP spid="6" grpId="1" animBg="1"/>
      <p:bldP spid="7" grpId="0" animBg="1"/>
      <p:bldP spid="8" grpId="0" animBg="1"/>
      <p:bldP spid="9" grpId="0" animBg="1"/>
      <p:bldP spid="10" grpId="0" animBg="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5A562-DB06-429E-8B3A-FE69C79430A4}" type="datetime1">
              <a:rPr lang="en-US" smtClean="0">
                <a:solidFill>
                  <a:prstClr val="black">
                    <a:tint val="75000"/>
                  </a:prstClr>
                </a:solidFill>
              </a:rPr>
              <a:pPr/>
              <a:t>6/4/2026</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8438473" y="886030"/>
            <a:ext cx="3753527" cy="3753527"/>
          </a:xfrm>
          <a:prstGeom prst="rect">
            <a:avLst/>
          </a:prstGeom>
        </p:spPr>
      </p:pic>
      <p:sp>
        <p:nvSpPr>
          <p:cNvPr id="5" name="Rectangle 4"/>
          <p:cNvSpPr/>
          <p:nvPr/>
        </p:nvSpPr>
        <p:spPr>
          <a:xfrm>
            <a:off x="619390" y="562863"/>
            <a:ext cx="3424576" cy="923330"/>
          </a:xfrm>
          <a:prstGeom prst="rect">
            <a:avLst/>
          </a:prstGeom>
        </p:spPr>
        <p:txBody>
          <a:bodyPr wrap="square">
            <a:spAutoFit/>
          </a:bodyPr>
          <a:lstStyle/>
          <a:p>
            <a:pPr algn="just"/>
            <a:r>
              <a:rPr lang="en-US" sz="5400" dirty="0" err="1">
                <a:effectLst>
                  <a:glow rad="228600">
                    <a:schemeClr val="accent5">
                      <a:satMod val="175000"/>
                      <a:alpha val="40000"/>
                    </a:schemeClr>
                  </a:glow>
                </a:effectLst>
                <a:latin typeface="NikoshBAN" panose="02000000000000000000" pitchFamily="2" charset="0"/>
                <a:cs typeface="NikoshBAN" panose="02000000000000000000" pitchFamily="2" charset="0"/>
              </a:rPr>
              <a:t>দলীয়</a:t>
            </a:r>
            <a:r>
              <a:rPr lang="en-US" sz="5400" dirty="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5400" dirty="0" err="1">
                <a:effectLst>
                  <a:glow rad="228600">
                    <a:schemeClr val="accent5">
                      <a:satMod val="175000"/>
                      <a:alpha val="40000"/>
                    </a:schemeClr>
                  </a:glow>
                </a:effectLst>
                <a:latin typeface="NikoshBAN" panose="02000000000000000000" pitchFamily="2" charset="0"/>
                <a:cs typeface="NikoshBAN" panose="02000000000000000000" pitchFamily="2" charset="0"/>
              </a:rPr>
              <a:t>কাজ</a:t>
            </a:r>
            <a:r>
              <a:rPr lang="en-US" sz="5400" dirty="0">
                <a:effectLst>
                  <a:glow rad="228600">
                    <a:schemeClr val="accent5">
                      <a:satMod val="175000"/>
                      <a:alpha val="40000"/>
                    </a:schemeClr>
                  </a:glow>
                </a:effectLst>
                <a:latin typeface="NikoshBAN" panose="02000000000000000000" pitchFamily="2" charset="0"/>
                <a:cs typeface="NikoshBAN" panose="02000000000000000000" pitchFamily="2" charset="0"/>
              </a:rPr>
              <a:t>: </a:t>
            </a:r>
          </a:p>
        </p:txBody>
      </p:sp>
      <p:sp>
        <p:nvSpPr>
          <p:cNvPr id="6" name="TextBox 5"/>
          <p:cNvSpPr txBox="1"/>
          <p:nvPr/>
        </p:nvSpPr>
        <p:spPr>
          <a:xfrm>
            <a:off x="1072378" y="1645957"/>
            <a:ext cx="1938108"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“‍ক” </a:t>
            </a:r>
            <a:r>
              <a:rPr lang="en-US" sz="3600" dirty="0" err="1">
                <a:latin typeface="NikoshBAN" panose="02000000000000000000" pitchFamily="2" charset="0"/>
                <a:cs typeface="NikoshBAN" panose="02000000000000000000" pitchFamily="2" charset="0"/>
              </a:rPr>
              <a:t>দল</a:t>
            </a:r>
            <a:r>
              <a:rPr lang="en-US" sz="3600" dirty="0">
                <a:latin typeface="NikoshBAN" panose="02000000000000000000" pitchFamily="2" charset="0"/>
                <a:cs typeface="NikoshBAN" panose="02000000000000000000" pitchFamily="2" charset="0"/>
              </a:rPr>
              <a:t>: </a:t>
            </a:r>
          </a:p>
        </p:txBody>
      </p:sp>
      <p:sp>
        <p:nvSpPr>
          <p:cNvPr id="9" name="TextBox 8"/>
          <p:cNvSpPr txBox="1"/>
          <p:nvPr/>
        </p:nvSpPr>
        <p:spPr>
          <a:xfrm>
            <a:off x="1072378" y="2504353"/>
            <a:ext cx="8342079"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কম্পাইলার</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ইন্টারপ্রেটারের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পার্থক্য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অপরকে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9342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91943" y="326812"/>
            <a:ext cx="4736576" cy="2653681"/>
            <a:chOff x="7008812" y="287621"/>
            <a:chExt cx="4736576" cy="2653681"/>
          </a:xfrm>
        </p:grpSpPr>
        <p:sp>
          <p:nvSpPr>
            <p:cNvPr id="5" name="Cloud Callout 4"/>
            <p:cNvSpPr/>
            <p:nvPr/>
          </p:nvSpPr>
          <p:spPr>
            <a:xfrm>
              <a:off x="8530933" y="287621"/>
              <a:ext cx="2302650" cy="914400"/>
            </a:xfrm>
            <a:prstGeom prst="cloudCallout">
              <a:avLst>
                <a:gd name="adj1" fmla="val -22423"/>
                <a:gd name="adj2" fmla="val 103048"/>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TextBox 5"/>
            <p:cNvSpPr txBox="1"/>
            <p:nvPr/>
          </p:nvSpPr>
          <p:spPr>
            <a:xfrm>
              <a:off x="8761412" y="360101"/>
              <a:ext cx="1845419" cy="769441"/>
            </a:xfrm>
            <a:prstGeom prst="rect">
              <a:avLst/>
            </a:prstGeom>
            <a:noFill/>
          </p:spPr>
          <p:txBody>
            <a:bodyPr>
              <a:spAutoFit/>
            </a:bodyPr>
            <a:lstStyle/>
            <a:p>
              <a:pPr>
                <a:defRPr/>
              </a:pPr>
              <a:r>
                <a:rPr lang="bn-BD" sz="44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মূল্যায়ন</a:t>
              </a:r>
              <a:endPar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grpSp>
          <p:nvGrpSpPr>
            <p:cNvPr id="9" name="Group 8"/>
            <p:cNvGrpSpPr/>
            <p:nvPr/>
          </p:nvGrpSpPr>
          <p:grpSpPr>
            <a:xfrm>
              <a:off x="7008812" y="1383136"/>
              <a:ext cx="4736576" cy="1558166"/>
              <a:chOff x="1338309" y="1075881"/>
              <a:chExt cx="5867400" cy="1295400"/>
            </a:xfrm>
          </p:grpSpPr>
          <p:grpSp>
            <p:nvGrpSpPr>
              <p:cNvPr id="10" name="Group 9"/>
              <p:cNvGrpSpPr/>
              <p:nvPr/>
            </p:nvGrpSpPr>
            <p:grpSpPr>
              <a:xfrm>
                <a:off x="1338309" y="1075881"/>
                <a:ext cx="5867400" cy="1295400"/>
                <a:chOff x="1371600" y="1371600"/>
                <a:chExt cx="6453882" cy="1989517"/>
              </a:xfrm>
            </p:grpSpPr>
            <p:pic>
              <p:nvPicPr>
                <p:cNvPr id="12" name="Picture 3" descr="C:\Documents and Settings\Lab 47\My Documents\My Pictures\New Folder (2)\Teacher_4.gif"/>
                <p:cNvPicPr>
                  <a:picLocks noChangeAspect="1" noChangeArrowheads="1" noCrop="1"/>
                </p:cNvPicPr>
                <p:nvPr/>
              </p:nvPicPr>
              <p:blipFill>
                <a:blip r:embed="rId2"/>
                <a:srcRect/>
                <a:stretch>
                  <a:fillRect/>
                </a:stretch>
              </p:blipFill>
              <p:spPr bwMode="auto">
                <a:xfrm>
                  <a:off x="3880610" y="1447800"/>
                  <a:ext cx="1074800" cy="1827160"/>
                </a:xfrm>
                <a:prstGeom prst="rect">
                  <a:avLst/>
                </a:prstGeom>
                <a:noFill/>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210" y="1371600"/>
                  <a:ext cx="2954272" cy="1989517"/>
                </a:xfrm>
                <a:prstGeom prst="rect">
                  <a:avLst/>
                </a:prstGeom>
                <a:ln>
                  <a:noFill/>
                </a:ln>
                <a:effectLst>
                  <a:softEdge rad="11250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447800"/>
                  <a:ext cx="2432810" cy="1725121"/>
                </a:xfrm>
                <a:prstGeom prst="rect">
                  <a:avLst/>
                </a:prstGeom>
                <a:ln>
                  <a:noFill/>
                </a:ln>
                <a:effectLst>
                  <a:softEdge rad="112500"/>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 name="Straight Connector 10"/>
              <p:cNvCxnSpPr/>
              <p:nvPr/>
            </p:nvCxnSpPr>
            <p:spPr>
              <a:xfrm>
                <a:off x="2379373" y="2362200"/>
                <a:ext cx="3411827" cy="9081"/>
              </a:xfrm>
              <a:prstGeom prst="line">
                <a:avLst/>
              </a:prstGeom>
              <a:ln/>
            </p:spPr>
            <p:style>
              <a:lnRef idx="3">
                <a:schemeClr val="accent2"/>
              </a:lnRef>
              <a:fillRef idx="0">
                <a:schemeClr val="accent2"/>
              </a:fillRef>
              <a:effectRef idx="2">
                <a:schemeClr val="accent2"/>
              </a:effectRef>
              <a:fontRef idx="minor">
                <a:schemeClr val="tx1"/>
              </a:fontRef>
            </p:style>
          </p:cxnSp>
        </p:grpSp>
      </p:grpSp>
      <p:sp>
        <p:nvSpPr>
          <p:cNvPr id="16" name="TextBox 15"/>
          <p:cNvSpPr txBox="1"/>
          <p:nvPr/>
        </p:nvSpPr>
        <p:spPr>
          <a:xfrm>
            <a:off x="2009490" y="1973261"/>
            <a:ext cx="5340441"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chemeClr val="tx1"/>
                </a:solidFill>
                <a:latin typeface="NikoshBAN" pitchFamily="2" charset="0"/>
                <a:cs typeface="NikoshBAN" pitchFamily="2" charset="0"/>
              </a:rPr>
              <a:t>১. </a:t>
            </a:r>
            <a:r>
              <a:rPr lang="en-US" sz="3200" b="1" dirty="0" err="1">
                <a:solidFill>
                  <a:schemeClr val="tx1"/>
                </a:solidFill>
                <a:latin typeface="NikoshBAN" pitchFamily="2" charset="0"/>
                <a:cs typeface="NikoshBAN" pitchFamily="2" charset="0"/>
              </a:rPr>
              <a:t>অ্যাসেম্বলার</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কী</a:t>
            </a:r>
            <a:r>
              <a:rPr lang="en-US" sz="3200" b="1" dirty="0">
                <a:solidFill>
                  <a:schemeClr val="tx1"/>
                </a:solidFill>
                <a:latin typeface="NikoshBAN" pitchFamily="2" charset="0"/>
                <a:cs typeface="NikoshBAN" pitchFamily="2" charset="0"/>
              </a:rPr>
              <a:t>?</a:t>
            </a:r>
            <a:endParaRPr lang="en-US" sz="500" dirty="0">
              <a:solidFill>
                <a:schemeClr val="tx1"/>
              </a:solidFill>
              <a:latin typeface="NikoshBAN" pitchFamily="2" charset="0"/>
              <a:cs typeface="NikoshBAN" pitchFamily="2" charset="0"/>
            </a:endParaRPr>
          </a:p>
        </p:txBody>
      </p:sp>
      <p:sp>
        <p:nvSpPr>
          <p:cNvPr id="17" name="TextBox 16"/>
          <p:cNvSpPr txBox="1"/>
          <p:nvPr/>
        </p:nvSpPr>
        <p:spPr>
          <a:xfrm>
            <a:off x="2009490" y="2558036"/>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chemeClr val="tx1"/>
                </a:solidFill>
                <a:latin typeface="NikoshBAN" pitchFamily="2" charset="0"/>
                <a:cs typeface="NikoshBAN" pitchFamily="2" charset="0"/>
              </a:rPr>
              <a:t>২. </a:t>
            </a:r>
            <a:r>
              <a:rPr lang="en-US" sz="3200" b="1" dirty="0" err="1">
                <a:solidFill>
                  <a:schemeClr val="tx1"/>
                </a:solidFill>
                <a:latin typeface="NikoshBAN" pitchFamily="2" charset="0"/>
                <a:cs typeface="NikoshBAN" pitchFamily="2" charset="0"/>
              </a:rPr>
              <a:t>কম্পাইলার</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কী</a:t>
            </a:r>
            <a:r>
              <a:rPr lang="en-US" sz="3200" b="1" dirty="0">
                <a:solidFill>
                  <a:schemeClr val="tx1"/>
                </a:solidFill>
                <a:latin typeface="NikoshBAN" pitchFamily="2" charset="0"/>
                <a:cs typeface="NikoshBAN" pitchFamily="2" charset="0"/>
              </a:rPr>
              <a:t>?</a:t>
            </a:r>
            <a:endParaRPr lang="en-US" sz="500" dirty="0">
              <a:solidFill>
                <a:schemeClr val="tx1"/>
              </a:solidFill>
              <a:latin typeface="NikoshBAN" pitchFamily="2" charset="0"/>
              <a:cs typeface="NikoshBAN" pitchFamily="2" charset="0"/>
            </a:endParaRPr>
          </a:p>
        </p:txBody>
      </p:sp>
      <p:sp>
        <p:nvSpPr>
          <p:cNvPr id="18" name="TextBox 17"/>
          <p:cNvSpPr txBox="1"/>
          <p:nvPr/>
        </p:nvSpPr>
        <p:spPr>
          <a:xfrm>
            <a:off x="2009489" y="3161608"/>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chemeClr val="tx1"/>
                </a:solidFill>
                <a:latin typeface="NikoshBAN" pitchFamily="2" charset="0"/>
                <a:cs typeface="NikoshBAN" pitchFamily="2" charset="0"/>
              </a:rPr>
              <a:t>৩. </a:t>
            </a:r>
            <a:r>
              <a:rPr lang="en-US" sz="3200" b="1" dirty="0" err="1">
                <a:solidFill>
                  <a:schemeClr val="tx1"/>
                </a:solidFill>
                <a:latin typeface="NikoshBAN" pitchFamily="2" charset="0"/>
                <a:cs typeface="NikoshBAN" pitchFamily="2" charset="0"/>
              </a:rPr>
              <a:t>ইন্টারপ্রেটার</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কী</a:t>
            </a:r>
            <a:r>
              <a:rPr lang="en-US" sz="3200" b="1" dirty="0">
                <a:solidFill>
                  <a:schemeClr val="tx1"/>
                </a:solidFill>
                <a:latin typeface="NikoshBAN" pitchFamily="2" charset="0"/>
                <a:cs typeface="NikoshBAN" pitchFamily="2" charset="0"/>
              </a:rPr>
              <a:t>?</a:t>
            </a:r>
            <a:endParaRPr lang="en-US" sz="500" dirty="0">
              <a:solidFill>
                <a:schemeClr val="tx1"/>
              </a:solidFill>
              <a:latin typeface="NikoshBAN" pitchFamily="2" charset="0"/>
              <a:cs typeface="NikoshBAN" pitchFamily="2" charset="0"/>
            </a:endParaRPr>
          </a:p>
        </p:txBody>
      </p:sp>
      <p:sp>
        <p:nvSpPr>
          <p:cNvPr id="19" name="TextBox 18"/>
          <p:cNvSpPr txBox="1"/>
          <p:nvPr/>
        </p:nvSpPr>
        <p:spPr>
          <a:xfrm>
            <a:off x="2009489" y="3823814"/>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chemeClr val="tx1"/>
                </a:solidFill>
                <a:latin typeface="NikoshBAN" pitchFamily="2" charset="0"/>
                <a:cs typeface="NikoshBAN" pitchFamily="2" charset="0"/>
              </a:rPr>
              <a:t>৪. </a:t>
            </a:r>
            <a:r>
              <a:rPr lang="en-US" sz="3200" b="1" dirty="0" err="1">
                <a:solidFill>
                  <a:schemeClr val="tx1"/>
                </a:solidFill>
                <a:latin typeface="NikoshBAN" pitchFamily="2" charset="0"/>
                <a:cs typeface="NikoshBAN" pitchFamily="2" charset="0"/>
              </a:rPr>
              <a:t>কম্পাইলার</a:t>
            </a:r>
            <a:r>
              <a:rPr lang="en-US" sz="3200" b="1" dirty="0">
                <a:solidFill>
                  <a:schemeClr val="tx1"/>
                </a:solidFill>
                <a:latin typeface="NikoshBAN" pitchFamily="2" charset="0"/>
                <a:cs typeface="NikoshBAN" pitchFamily="2" charset="0"/>
              </a:rPr>
              <a:t> ও </a:t>
            </a:r>
            <a:r>
              <a:rPr lang="en-US" sz="3200" b="1" dirty="0" err="1">
                <a:solidFill>
                  <a:schemeClr val="tx1"/>
                </a:solidFill>
                <a:latin typeface="NikoshBAN" pitchFamily="2" charset="0"/>
                <a:cs typeface="NikoshBAN" pitchFamily="2" charset="0"/>
              </a:rPr>
              <a:t>ইন্টারপ্রেটারের</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মধ্যে</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পার্থক্য</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বল</a:t>
            </a:r>
            <a:endParaRPr lang="en-US" sz="5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64427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7132" y="4195632"/>
            <a:ext cx="11334833" cy="646331"/>
          </a:xfrm>
          <a:prstGeom prst="rect">
            <a:avLst/>
          </a:prstGeom>
          <a:noFill/>
        </p:spPr>
        <p:txBody>
          <a:bodyPr wrap="square">
            <a:spAutoFit/>
          </a:bodyPr>
          <a:lstStyle/>
          <a:p>
            <a:pPr>
              <a:defRPr/>
            </a:pPr>
            <a:r>
              <a:rPr lang="en-US" sz="3600" dirty="0" err="1">
                <a:latin typeface="NikoshBAN" pitchFamily="2" charset="0"/>
                <a:cs typeface="NikoshBAN" pitchFamily="2" charset="0"/>
              </a:rPr>
              <a:t>অ্যাসেম্বলার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কম্পাইলার</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ইন্টারপ্রেটারের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কার্যাবলীর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তুলনামুলক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ছক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আঁক</a:t>
            </a:r>
            <a:r>
              <a:rPr lang="en-US" sz="3600" dirty="0">
                <a:latin typeface="NikoshBAN" pitchFamily="2" charset="0"/>
                <a:cs typeface="NikoshBAN" pitchFamily="2" charset="0"/>
              </a:rPr>
              <a:t>। </a:t>
            </a:r>
          </a:p>
        </p:txBody>
      </p:sp>
      <p:pic>
        <p:nvPicPr>
          <p:cNvPr id="7" name="Picture 6"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863" y="1572903"/>
            <a:ext cx="5231411" cy="26227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8524" y="1397759"/>
            <a:ext cx="5078677" cy="1015663"/>
          </a:xfrm>
          <a:prstGeom prst="rect">
            <a:avLst/>
          </a:prstGeom>
        </p:spPr>
        <p:txBody>
          <a:bodyPr>
            <a:spAutoFit/>
          </a:bodyPr>
          <a:lstStyle/>
          <a:p>
            <a:pPr algn="ctr">
              <a:defRPr/>
            </a:pPr>
            <a:r>
              <a:rPr lang="en-US" sz="6000" b="1" kern="10" dirty="0" err="1">
                <a:ln w="9525">
                  <a:solidFill>
                    <a:srgbClr val="000000"/>
                  </a:solidFill>
                  <a:round/>
                  <a:headEnd/>
                  <a:tailEnd/>
                </a:ln>
                <a:gradFill rotWithShape="0">
                  <a:gsLst>
                    <a:gs pos="0">
                      <a:srgbClr val="FFE701"/>
                    </a:gs>
                    <a:gs pos="100000">
                      <a:srgbClr val="FE3E02"/>
                    </a:gs>
                  </a:gsLst>
                  <a:lin ang="5400000" scaled="1"/>
                </a:gradFill>
                <a:effectLst>
                  <a:prstShdw prst="shdw13" dist="53882" dir="13500000">
                    <a:srgbClr val="868686">
                      <a:alpha val="50000"/>
                    </a:srgbClr>
                  </a:prstShdw>
                </a:effectLst>
                <a:latin typeface="NikoshBAN" pitchFamily="2" charset="0"/>
                <a:cs typeface="NikoshBAN" pitchFamily="2" charset="0"/>
              </a:rPr>
              <a:t>বাড়ীর</a:t>
            </a:r>
            <a:r>
              <a:rPr lang="bn-BD" sz="6000" b="1" kern="10" dirty="0">
                <a:ln w="9525">
                  <a:solidFill>
                    <a:srgbClr val="000000"/>
                  </a:solidFill>
                  <a:round/>
                  <a:headEnd/>
                  <a:tailEnd/>
                </a:ln>
                <a:gradFill rotWithShape="0">
                  <a:gsLst>
                    <a:gs pos="0">
                      <a:srgbClr val="FFE701"/>
                    </a:gs>
                    <a:gs pos="100000">
                      <a:srgbClr val="FE3E02"/>
                    </a:gs>
                  </a:gsLst>
                  <a:lin ang="5400000" scaled="1"/>
                </a:gradFill>
                <a:effectLst>
                  <a:prstShdw prst="shdw13" dist="53882" dir="13500000">
                    <a:srgbClr val="868686">
                      <a:alpha val="50000"/>
                    </a:srgbClr>
                  </a:prstShdw>
                </a:effectLst>
                <a:latin typeface="NikoshBAN" pitchFamily="2" charset="0"/>
                <a:cs typeface="NikoshBAN" pitchFamily="2" charset="0"/>
              </a:rPr>
              <a:t> কাজ</a:t>
            </a:r>
            <a:endParaRPr lang="en-US" sz="60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46206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35990" y="2488044"/>
            <a:ext cx="6619741" cy="1569660"/>
          </a:xfrm>
          <a:prstGeom prst="rect">
            <a:avLst/>
          </a:prstGeom>
          <a:noFill/>
        </p:spPr>
        <p:txBody>
          <a:bodyPr wrap="square" rtlCol="0">
            <a:spAutoFit/>
          </a:bodyPr>
          <a:lstStyle/>
          <a:p>
            <a:r>
              <a:rPr lang="en-US" sz="9600" dirty="0" err="1"/>
              <a:t>ধন্যবাদ</a:t>
            </a:r>
            <a:r>
              <a:rPr lang="en-US" sz="9600" dirty="0"/>
              <a:t> </a:t>
            </a:r>
          </a:p>
        </p:txBody>
      </p:sp>
    </p:spTree>
    <p:extLst>
      <p:ext uri="{BB962C8B-B14F-4D97-AF65-F5344CB8AC3E}">
        <p14:creationId xmlns:p14="http://schemas.microsoft.com/office/powerpoint/2010/main" val="127429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29667" y="1641583"/>
            <a:ext cx="3520467" cy="4888477"/>
          </a:xfrm>
          <a:prstGeom prst="rect">
            <a:avLst/>
          </a:prstGeom>
        </p:spPr>
      </p:pic>
      <p:sp>
        <p:nvSpPr>
          <p:cNvPr id="2" name="TextBox 1"/>
          <p:cNvSpPr txBox="1"/>
          <p:nvPr/>
        </p:nvSpPr>
        <p:spPr>
          <a:xfrm>
            <a:off x="248990" y="1628704"/>
            <a:ext cx="8444436" cy="1323439"/>
          </a:xfrm>
          <a:prstGeom prst="rect">
            <a:avLst/>
          </a:prstGeom>
          <a:noFill/>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8000" b="1" dirty="0" err="1">
                <a:solidFill>
                  <a:schemeClr val="tx1"/>
                </a:solidFill>
                <a:latin typeface="NikoshBAN" pitchFamily="2" charset="0"/>
                <a:cs typeface="NikoshBAN" pitchFamily="2" charset="0"/>
              </a:rPr>
              <a:t>আমাদের</a:t>
            </a:r>
            <a:r>
              <a:rPr lang="en-US" sz="8000" b="1" dirty="0">
                <a:solidFill>
                  <a:schemeClr val="tx1"/>
                </a:solidFill>
                <a:latin typeface="NikoshBAN" pitchFamily="2" charset="0"/>
                <a:cs typeface="NikoshBAN" pitchFamily="2" charset="0"/>
              </a:rPr>
              <a:t> </a:t>
            </a:r>
            <a:r>
              <a:rPr lang="en-US" sz="8000" b="1" dirty="0" err="1">
                <a:solidFill>
                  <a:schemeClr val="tx1"/>
                </a:solidFill>
                <a:latin typeface="NikoshBAN" pitchFamily="2" charset="0"/>
                <a:cs typeface="NikoshBAN" pitchFamily="2" charset="0"/>
              </a:rPr>
              <a:t>আজকের</a:t>
            </a:r>
            <a:r>
              <a:rPr lang="en-US" sz="8000" b="1" dirty="0">
                <a:solidFill>
                  <a:schemeClr val="tx1"/>
                </a:solidFill>
                <a:latin typeface="NikoshBAN" pitchFamily="2" charset="0"/>
                <a:cs typeface="NikoshBAN" pitchFamily="2" charset="0"/>
              </a:rPr>
              <a:t> </a:t>
            </a:r>
            <a:r>
              <a:rPr lang="en-US" sz="8000" b="1" dirty="0" err="1">
                <a:solidFill>
                  <a:schemeClr val="tx1"/>
                </a:solidFill>
                <a:latin typeface="NikoshBAN" pitchFamily="2" charset="0"/>
                <a:cs typeface="NikoshBAN" pitchFamily="2" charset="0"/>
              </a:rPr>
              <a:t>পাঠ</a:t>
            </a:r>
            <a:r>
              <a:rPr lang="en-US" sz="8000" b="1" dirty="0">
                <a:solidFill>
                  <a:schemeClr val="tx1"/>
                </a:solidFill>
                <a:latin typeface="NikoshBAN" pitchFamily="2" charset="0"/>
                <a:cs typeface="NikoshBAN" pitchFamily="2" charset="0"/>
              </a:rPr>
              <a:t>-</a:t>
            </a:r>
            <a:endParaRPr lang="en-US" sz="1400" dirty="0">
              <a:solidFill>
                <a:schemeClr val="tx1"/>
              </a:solidFill>
              <a:latin typeface="NikoshBAN" pitchFamily="2" charset="0"/>
              <a:cs typeface="NikoshBAN" pitchFamily="2" charset="0"/>
            </a:endParaRPr>
          </a:p>
        </p:txBody>
      </p:sp>
      <p:sp>
        <p:nvSpPr>
          <p:cNvPr id="4" name="Rectangle 3"/>
          <p:cNvSpPr/>
          <p:nvPr/>
        </p:nvSpPr>
        <p:spPr>
          <a:xfrm>
            <a:off x="3946946" y="3300793"/>
            <a:ext cx="5517857" cy="1323439"/>
          </a:xfrm>
          <a:prstGeom prst="rect">
            <a:avLst/>
          </a:prstGeom>
        </p:spPr>
        <p:txBody>
          <a:bodyPr wrap="none">
            <a:spAutoFit/>
          </a:bodyPr>
          <a:lstStyle/>
          <a:p>
            <a:pPr algn="ctr"/>
            <a:r>
              <a:rPr lang="en-US" sz="8000" b="1" dirty="0" err="1">
                <a:solidFill>
                  <a:srgbClr val="FF0000"/>
                </a:solidFill>
                <a:effectLst>
                  <a:glow rad="228600">
                    <a:schemeClr val="accent5">
                      <a:satMod val="175000"/>
                      <a:alpha val="40000"/>
                    </a:schemeClr>
                  </a:glow>
                </a:effectLst>
                <a:latin typeface="NikoshBAN" pitchFamily="2" charset="0"/>
                <a:cs typeface="NikoshBAN" pitchFamily="2" charset="0"/>
              </a:rPr>
              <a:t>অনুবাদক</a:t>
            </a:r>
            <a:r>
              <a:rPr lang="en-US" sz="8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8000" b="1" dirty="0" err="1">
                <a:solidFill>
                  <a:srgbClr val="FF0000"/>
                </a:solidFill>
                <a:effectLst>
                  <a:glow rad="228600">
                    <a:schemeClr val="accent5">
                      <a:satMod val="175000"/>
                      <a:alpha val="40000"/>
                    </a:schemeClr>
                  </a:glow>
                </a:effectLst>
                <a:latin typeface="NikoshBAN" pitchFamily="2" charset="0"/>
                <a:cs typeface="NikoshBAN" pitchFamily="2" charset="0"/>
              </a:rPr>
              <a:t>প্রোগ্রাম</a:t>
            </a:r>
            <a:endParaRPr lang="en-US" sz="6600" b="1" dirty="0">
              <a:solidFill>
                <a:srgbClr val="FF0000"/>
              </a:solidFill>
              <a:effectLst>
                <a:glow rad="228600">
                  <a:schemeClr val="accent5">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34353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9490" y="1973261"/>
            <a:ext cx="5340441"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chemeClr val="tx1"/>
                </a:solidFill>
                <a:latin typeface="NikoshBAN" pitchFamily="2" charset="0"/>
                <a:cs typeface="NikoshBAN" pitchFamily="2" charset="0"/>
              </a:rPr>
              <a:t>১. </a:t>
            </a:r>
            <a:r>
              <a:rPr lang="en-US" sz="3200" b="1" dirty="0" err="1">
                <a:solidFill>
                  <a:schemeClr val="tx1"/>
                </a:solidFill>
                <a:latin typeface="NikoshBAN" pitchFamily="2" charset="0"/>
                <a:cs typeface="NikoshBAN" pitchFamily="2" charset="0"/>
              </a:rPr>
              <a:t>অনুবাদক</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প্রোগ্রাম</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কী</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তা</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বলতে</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পারবে</a:t>
            </a:r>
            <a:endParaRPr lang="en-US" sz="500" dirty="0">
              <a:solidFill>
                <a:schemeClr val="tx1"/>
              </a:solidFill>
              <a:latin typeface="NikoshBAN" pitchFamily="2" charset="0"/>
              <a:cs typeface="NikoshBAN" pitchFamily="2" charset="0"/>
            </a:endParaRPr>
          </a:p>
        </p:txBody>
      </p:sp>
      <p:sp>
        <p:nvSpPr>
          <p:cNvPr id="5" name="Rectangle 4"/>
          <p:cNvSpPr/>
          <p:nvPr/>
        </p:nvSpPr>
        <p:spPr>
          <a:xfrm>
            <a:off x="1222933" y="774578"/>
            <a:ext cx="6126998" cy="1015663"/>
          </a:xfrm>
          <a:prstGeom prst="rect">
            <a:avLst/>
          </a:prstGeom>
        </p:spPr>
        <p:txBody>
          <a:bodyPr wrap="none">
            <a:spAutoFit/>
          </a:bodyPr>
          <a:lstStyle/>
          <a:p>
            <a:pPr algn="ct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এই</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পাঠ</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শেষে</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শিক্ষার্থীরা</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a:t>
            </a:r>
            <a:endParaRPr lang="en-US" sz="4800" b="1" dirty="0">
              <a:solidFill>
                <a:srgbClr val="FF0000"/>
              </a:solidFill>
              <a:effectLst>
                <a:glow rad="228600">
                  <a:schemeClr val="accent5">
                    <a:satMod val="175000"/>
                    <a:alpha val="40000"/>
                  </a:schemeClr>
                </a:glow>
              </a:effectLst>
              <a:latin typeface="NikoshBAN" pitchFamily="2" charset="0"/>
              <a:cs typeface="NikoshBAN" pitchFamily="2" charset="0"/>
            </a:endParaRPr>
          </a:p>
        </p:txBody>
      </p:sp>
      <p:sp>
        <p:nvSpPr>
          <p:cNvPr id="6" name="TextBox 5"/>
          <p:cNvSpPr txBox="1"/>
          <p:nvPr/>
        </p:nvSpPr>
        <p:spPr>
          <a:xfrm>
            <a:off x="2009490" y="2558036"/>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chemeClr val="tx1"/>
                </a:solidFill>
                <a:latin typeface="NikoshBAN" pitchFamily="2" charset="0"/>
                <a:cs typeface="NikoshBAN" pitchFamily="2" charset="0"/>
              </a:rPr>
              <a:t>২. </a:t>
            </a:r>
            <a:r>
              <a:rPr lang="en-US" sz="3200" b="1" dirty="0" err="1">
                <a:solidFill>
                  <a:schemeClr val="tx1"/>
                </a:solidFill>
                <a:latin typeface="NikoshBAN" pitchFamily="2" charset="0"/>
                <a:cs typeface="NikoshBAN" pitchFamily="2" charset="0"/>
              </a:rPr>
              <a:t>ইন্টারপ্রেটার</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কী</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তা</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বলতে</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পারবে</a:t>
            </a:r>
            <a:endParaRPr lang="en-US" sz="500" dirty="0">
              <a:solidFill>
                <a:schemeClr val="tx1"/>
              </a:solidFill>
              <a:latin typeface="NikoshBAN" pitchFamily="2" charset="0"/>
              <a:cs typeface="NikoshBAN" pitchFamily="2" charset="0"/>
            </a:endParaRPr>
          </a:p>
        </p:txBody>
      </p:sp>
      <p:sp>
        <p:nvSpPr>
          <p:cNvPr id="7" name="TextBox 6"/>
          <p:cNvSpPr txBox="1"/>
          <p:nvPr/>
        </p:nvSpPr>
        <p:spPr>
          <a:xfrm>
            <a:off x="2009490" y="3142811"/>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smtClean="0">
                <a:solidFill>
                  <a:schemeClr val="tx1"/>
                </a:solidFill>
                <a:latin typeface="NikoshBAN" pitchFamily="2" charset="0"/>
                <a:cs typeface="NikoshBAN" pitchFamily="2" charset="0"/>
              </a:rPr>
              <a:t>৩. </a:t>
            </a:r>
            <a:r>
              <a:rPr lang="en-US" sz="3200" b="1" dirty="0" err="1" smtClean="0">
                <a:solidFill>
                  <a:schemeClr val="tx1"/>
                </a:solidFill>
                <a:latin typeface="NikoshBAN" pitchFamily="2" charset="0"/>
                <a:cs typeface="NikoshBAN" pitchFamily="2" charset="0"/>
              </a:rPr>
              <a:t>কম্পাইলার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প্রোগ্রামের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ভূমিকা</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বিশ্লেষণ</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করতে</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পারবে</a:t>
            </a:r>
            <a:endParaRPr lang="en-US" sz="500" dirty="0">
              <a:solidFill>
                <a:schemeClr val="tx1"/>
              </a:solidFill>
              <a:latin typeface="NikoshBAN" pitchFamily="2" charset="0"/>
              <a:cs typeface="NikoshBAN" pitchFamily="2" charset="0"/>
            </a:endParaRPr>
          </a:p>
        </p:txBody>
      </p:sp>
      <p:sp>
        <p:nvSpPr>
          <p:cNvPr id="11" name="TextBox 10"/>
          <p:cNvSpPr txBox="1"/>
          <p:nvPr/>
        </p:nvSpPr>
        <p:spPr>
          <a:xfrm>
            <a:off x="2009489" y="3727586"/>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bn-IN" sz="3200" b="1" dirty="0">
                <a:solidFill>
                  <a:schemeClr val="tx1"/>
                </a:solidFill>
                <a:latin typeface="NikoshBAN" pitchFamily="2" charset="0"/>
                <a:cs typeface="NikoshBAN" pitchFamily="2" charset="0"/>
              </a:rPr>
              <a:t>4</a:t>
            </a:r>
            <a:r>
              <a:rPr lang="en-US" sz="3200" b="1" dirty="0" smtClean="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কম্পাইলার</a:t>
            </a:r>
            <a:r>
              <a:rPr lang="en-US" sz="3200" b="1" dirty="0">
                <a:solidFill>
                  <a:schemeClr val="tx1"/>
                </a:solidFill>
                <a:latin typeface="NikoshBAN" pitchFamily="2" charset="0"/>
                <a:cs typeface="NikoshBAN" pitchFamily="2" charset="0"/>
              </a:rPr>
              <a:t> ও </a:t>
            </a:r>
            <a:r>
              <a:rPr lang="en-US" sz="3200" b="1" dirty="0" err="1">
                <a:solidFill>
                  <a:schemeClr val="tx1"/>
                </a:solidFill>
                <a:latin typeface="NikoshBAN" pitchFamily="2" charset="0"/>
                <a:cs typeface="NikoshBAN" pitchFamily="2" charset="0"/>
              </a:rPr>
              <a:t>ইন্টাপ্রেটারের</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মধ্যে</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পার্থক্য</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বিশ্লেষণ</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করতে</a:t>
            </a:r>
            <a:r>
              <a:rPr lang="en-US" sz="3200" b="1" dirty="0">
                <a:solidFill>
                  <a:schemeClr val="tx1"/>
                </a:solidFill>
                <a:latin typeface="NikoshBAN" pitchFamily="2" charset="0"/>
                <a:cs typeface="NikoshBAN" pitchFamily="2" charset="0"/>
              </a:rPr>
              <a:t> </a:t>
            </a:r>
            <a:r>
              <a:rPr lang="en-US" sz="3200" b="1" dirty="0" err="1">
                <a:solidFill>
                  <a:schemeClr val="tx1"/>
                </a:solidFill>
                <a:latin typeface="NikoshBAN" pitchFamily="2" charset="0"/>
                <a:cs typeface="NikoshBAN" pitchFamily="2" charset="0"/>
              </a:rPr>
              <a:t>পারবে</a:t>
            </a:r>
            <a:endParaRPr lang="en-US" sz="5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57178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0645"/>
          <a:stretch/>
        </p:blipFill>
        <p:spPr>
          <a:xfrm>
            <a:off x="207788" y="441436"/>
            <a:ext cx="5497554" cy="3632817"/>
          </a:xfrm>
          <a:prstGeom prst="rect">
            <a:avLst/>
          </a:prstGeom>
        </p:spPr>
      </p:pic>
      <p:sp>
        <p:nvSpPr>
          <p:cNvPr id="7" name="TextBox 6"/>
          <p:cNvSpPr txBox="1"/>
          <p:nvPr/>
        </p:nvSpPr>
        <p:spPr>
          <a:xfrm>
            <a:off x="2781835" y="4765250"/>
            <a:ext cx="2695752" cy="584775"/>
          </a:xfrm>
          <a:prstGeom prst="rect">
            <a:avLst/>
          </a:prstGeom>
          <a:solidFill>
            <a:srgbClr val="00B0F0"/>
          </a:solid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dirty="0" err="1">
                <a:solidFill>
                  <a:schemeClr val="tx1"/>
                </a:solidFill>
                <a:latin typeface="NikoshBAN" pitchFamily="2" charset="0"/>
                <a:cs typeface="NikoshBAN" pitchFamily="2" charset="0"/>
              </a:rPr>
              <a:t>এখানে</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কি</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ঘটছে</a:t>
            </a:r>
            <a:r>
              <a:rPr lang="en-US" sz="3200" dirty="0">
                <a:solidFill>
                  <a:schemeClr val="tx1"/>
                </a:solidFill>
                <a:latin typeface="NikoshBAN" pitchFamily="2" charset="0"/>
                <a:cs typeface="NikoshBAN" pitchFamily="2" charset="0"/>
              </a:rPr>
              <a:t>?</a:t>
            </a:r>
          </a:p>
        </p:txBody>
      </p:sp>
      <p:sp>
        <p:nvSpPr>
          <p:cNvPr id="8" name="TextBox 7"/>
          <p:cNvSpPr txBox="1"/>
          <p:nvPr/>
        </p:nvSpPr>
        <p:spPr>
          <a:xfrm>
            <a:off x="2781835" y="5546464"/>
            <a:ext cx="7838941" cy="584775"/>
          </a:xfrm>
          <a:prstGeom prst="rect">
            <a:avLst/>
          </a:prstGeom>
          <a:solidFill>
            <a:srgbClr val="FFFF00"/>
          </a:solid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dirty="0" err="1">
                <a:solidFill>
                  <a:schemeClr val="tx1"/>
                </a:solidFill>
                <a:latin typeface="NikoshBAN" pitchFamily="2" charset="0"/>
                <a:cs typeface="NikoshBAN" pitchFamily="2" charset="0"/>
              </a:rPr>
              <a:t>এক</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ভাষায়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লিখিত</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প্রোগ্রামকে</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অন্য</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ভাষায়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রুপান্তর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করা</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হচ্ছে</a:t>
            </a:r>
            <a:r>
              <a:rPr lang="en-US" sz="3200" dirty="0">
                <a:solidFill>
                  <a:schemeClr val="tx1"/>
                </a:solidFill>
                <a:latin typeface="NikoshBAN" pitchFamily="2" charset="0"/>
                <a:cs typeface="NikoshBAN" pitchFamily="2" charset="0"/>
              </a:rPr>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342" y="1775129"/>
            <a:ext cx="6233373" cy="1779440"/>
          </a:xfrm>
          <a:prstGeom prst="rect">
            <a:avLst/>
          </a:prstGeom>
        </p:spPr>
      </p:pic>
    </p:spTree>
    <p:extLst>
      <p:ext uri="{BB962C8B-B14F-4D97-AF65-F5344CB8AC3E}">
        <p14:creationId xmlns:p14="http://schemas.microsoft.com/office/powerpoint/2010/main" val="333832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8359" y="264150"/>
            <a:ext cx="4594417" cy="649720"/>
            <a:chOff x="5161008" y="161784"/>
            <a:chExt cx="2713266" cy="649720"/>
          </a:xfrm>
        </p:grpSpPr>
        <p:sp>
          <p:nvSpPr>
            <p:cNvPr id="10" name="AutoShape 8"/>
            <p:cNvSpPr>
              <a:spLocks noChangeArrowheads="1"/>
            </p:cNvSpPr>
            <p:nvPr/>
          </p:nvSpPr>
          <p:spPr bwMode="auto">
            <a:xfrm>
              <a:off x="5524616" y="176292"/>
              <a:ext cx="2349658"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3600" b="1" spc="-150" dirty="0" err="1">
                  <a:latin typeface="NikoshBAN" pitchFamily="2" charset="0"/>
                  <a:cs typeface="NikoshBAN" pitchFamily="2" charset="0"/>
                </a:rPr>
                <a:t>অনুবাদক</a:t>
              </a:r>
              <a:r>
                <a:rPr lang="en-US" sz="3600" b="1" spc="-150" dirty="0">
                  <a:latin typeface="NikoshBAN" pitchFamily="2" charset="0"/>
                  <a:cs typeface="NikoshBAN" pitchFamily="2" charset="0"/>
                </a:rPr>
                <a:t> </a:t>
              </a:r>
              <a:r>
                <a:rPr lang="en-US" sz="3600" b="1" spc="-150" dirty="0" err="1">
                  <a:latin typeface="NikoshBAN" pitchFamily="2" charset="0"/>
                  <a:cs typeface="NikoshBAN" pitchFamily="2" charset="0"/>
                </a:rPr>
                <a:t>প্রোগ্রাম</a:t>
              </a:r>
              <a:r>
                <a:rPr lang="en-US" sz="3600" b="1" spc="-150" dirty="0">
                  <a:latin typeface="NikoshBAN" pitchFamily="2" charset="0"/>
                  <a:cs typeface="NikoshBAN" pitchFamily="2" charset="0"/>
                </a:rPr>
                <a:t> </a:t>
              </a:r>
              <a:r>
                <a:rPr lang="en-US" sz="3600" b="1" spc="-150" dirty="0" err="1">
                  <a:latin typeface="NikoshBAN" pitchFamily="2" charset="0"/>
                  <a:cs typeface="NikoshBAN" pitchFamily="2" charset="0"/>
                </a:rPr>
                <a:t>কী</a:t>
              </a:r>
              <a:r>
                <a:rPr lang="en-US" sz="3600" b="1" spc="-150" dirty="0">
                  <a:latin typeface="NikoshBAN" pitchFamily="2" charset="0"/>
                  <a:cs typeface="NikoshBAN" pitchFamily="2" charset="0"/>
                </a:rPr>
                <a:t>?</a:t>
              </a:r>
              <a:endParaRPr lang="en-US" sz="3600" b="1" dirty="0">
                <a:latin typeface="NikoshBAN" panose="02000000000000000000" pitchFamily="2" charset="0"/>
                <a:cs typeface="NikoshBAN" panose="02000000000000000000" pitchFamily="2" charset="0"/>
              </a:endParaRPr>
            </a:p>
          </p:txBody>
        </p:sp>
        <p:pic>
          <p:nvPicPr>
            <p:cNvPr id="11" name="Picture 7" descr="cubo_rosso_architetto_fr_01"/>
            <p:cNvPicPr>
              <a:picLocks noChangeAspect="1" noChangeArrowheads="1"/>
            </p:cNvPicPr>
            <p:nvPr/>
          </p:nvPicPr>
          <p:blipFill>
            <a:blip r:embed="rId2"/>
            <a:srcRect/>
            <a:stretch>
              <a:fillRect/>
            </a:stretch>
          </p:blipFill>
          <p:spPr bwMode="auto">
            <a:xfrm>
              <a:off x="5161008" y="161784"/>
              <a:ext cx="515086" cy="649720"/>
            </a:xfrm>
            <a:prstGeom prst="rect">
              <a:avLst/>
            </a:prstGeom>
            <a:noFill/>
            <a:ln w="9525">
              <a:noFill/>
              <a:miter lim="800000"/>
              <a:headEnd/>
              <a:tailEnd/>
            </a:ln>
          </p:spPr>
        </p:pic>
      </p:grpSp>
      <p:sp>
        <p:nvSpPr>
          <p:cNvPr id="2" name="Rectangle 1"/>
          <p:cNvSpPr/>
          <p:nvPr/>
        </p:nvSpPr>
        <p:spPr>
          <a:xfrm>
            <a:off x="790397" y="928378"/>
            <a:ext cx="10646633" cy="2677656"/>
          </a:xfrm>
          <a:prstGeom prst="rect">
            <a:avLst/>
          </a:prstGeom>
        </p:spPr>
        <p:txBody>
          <a:bodyPr wrap="square">
            <a:spAutoFit/>
          </a:bodyPr>
          <a:lstStyle/>
          <a:p>
            <a:pPr algn="just"/>
            <a:r>
              <a:rPr lang="as-IN" sz="2800" dirty="0">
                <a:solidFill>
                  <a:schemeClr val="tx1">
                    <a:lumMod val="95000"/>
                    <a:lumOff val="5000"/>
                  </a:schemeClr>
                </a:solidFill>
                <a:latin typeface="NikoshBAN" panose="02000000000000000000" pitchFamily="2" charset="0"/>
                <a:ea typeface="Times New Roman" panose="02020603050405020304" pitchFamily="18" charset="0"/>
                <a:cs typeface="NikoshBAN" panose="02000000000000000000" pitchFamily="2" charset="0"/>
              </a:rPr>
              <a:t>মেশিন ভাষায় লেখা প্রোগ্রামকে বলা হয় বস্তু প্রোগ্রাম (</a:t>
            </a:r>
            <a:r>
              <a:rPr lang="en-US" sz="2800" dirty="0"/>
              <a:t>Object Program</a:t>
            </a:r>
            <a:r>
              <a:rPr lang="as-IN" sz="2800" dirty="0">
                <a:solidFill>
                  <a:schemeClr val="tx1">
                    <a:lumMod val="95000"/>
                    <a:lumOff val="5000"/>
                  </a:schemeClr>
                </a:solidFill>
                <a:latin typeface="NikoshBAN" panose="02000000000000000000" pitchFamily="2" charset="0"/>
                <a:ea typeface="Times New Roman" panose="02020603050405020304" pitchFamily="18" charset="0"/>
                <a:cs typeface="NikoshBAN" panose="02000000000000000000" pitchFamily="2" charset="0"/>
              </a:rPr>
              <a:t>) এবং অন্য যেকোনো ভাষায় লেখা প্রোগ্রামকে বলা হয় উৎস প্রোগ্রাম (</a:t>
            </a:r>
            <a:r>
              <a:rPr lang="en-US" sz="2800" dirty="0"/>
              <a:t>Source program</a:t>
            </a:r>
            <a:r>
              <a:rPr lang="as-IN" sz="2800" dirty="0">
                <a:solidFill>
                  <a:schemeClr val="tx1">
                    <a:lumMod val="95000"/>
                    <a:lumOff val="5000"/>
                  </a:schemeClr>
                </a:solidFill>
                <a:latin typeface="NikoshBAN" panose="02000000000000000000" pitchFamily="2" charset="0"/>
                <a:ea typeface="Times New Roman" panose="02020603050405020304" pitchFamily="18" charset="0"/>
                <a:cs typeface="NikoshBAN" panose="02000000000000000000" pitchFamily="2" charset="0"/>
              </a:rPr>
              <a:t>)। যে প্রোগ্রামের সাহায্যে উৎস (</a:t>
            </a:r>
            <a:r>
              <a:rPr lang="en-US" sz="2800" dirty="0"/>
              <a:t>Source</a:t>
            </a:r>
            <a:r>
              <a:rPr lang="as-IN" sz="2800" dirty="0">
                <a:solidFill>
                  <a:schemeClr val="tx1">
                    <a:lumMod val="95000"/>
                    <a:lumOff val="5000"/>
                  </a:schemeClr>
                </a:solidFill>
                <a:latin typeface="NikoshBAN" panose="02000000000000000000" pitchFamily="2" charset="0"/>
                <a:ea typeface="Times New Roman" panose="02020603050405020304" pitchFamily="18" charset="0"/>
                <a:cs typeface="NikoshBAN" panose="02000000000000000000" pitchFamily="2" charset="0"/>
              </a:rPr>
              <a:t>) প্রোগ্রামকে বস্তু (</a:t>
            </a:r>
            <a:r>
              <a:rPr lang="en-US" sz="2800" dirty="0"/>
              <a:t>Object</a:t>
            </a:r>
            <a:r>
              <a:rPr lang="as-IN" sz="2800" dirty="0">
                <a:solidFill>
                  <a:schemeClr val="tx1">
                    <a:lumMod val="95000"/>
                    <a:lumOff val="5000"/>
                  </a:schemeClr>
                </a:solidFill>
                <a:latin typeface="NikoshBAN" panose="02000000000000000000" pitchFamily="2" charset="0"/>
                <a:ea typeface="Times New Roman" panose="02020603050405020304" pitchFamily="18" charset="0"/>
                <a:cs typeface="NikoshBAN" panose="02000000000000000000" pitchFamily="2" charset="0"/>
              </a:rPr>
              <a:t>) প্রোগ্রামে পরিণত করা হয় তাকে অনুবাদক প্রোগ্রাম বলে।</a:t>
            </a:r>
            <a:r>
              <a:rPr lang="en-US" sz="2800" dirty="0">
                <a:solidFill>
                  <a:schemeClr val="tx1">
                    <a:lumMod val="95000"/>
                    <a:lumOff val="5000"/>
                  </a:schemeClr>
                </a:solidFill>
                <a:latin typeface="NikoshBAN" panose="02000000000000000000" pitchFamily="2" charset="0"/>
                <a:ea typeface="Times New Roman" panose="02020603050405020304" pitchFamily="18" charset="0"/>
                <a:cs typeface="NikoshBAN" panose="02000000000000000000" pitchFamily="2" charset="0"/>
              </a:rPr>
              <a:t> </a:t>
            </a:r>
            <a:r>
              <a:rPr lang="as-IN" sz="2800" dirty="0">
                <a:solidFill>
                  <a:schemeClr val="tx1">
                    <a:lumMod val="95000"/>
                    <a:lumOff val="5000"/>
                  </a:schemeClr>
                </a:solidFill>
                <a:latin typeface="NikoshBAN" panose="02000000000000000000" pitchFamily="2" charset="0"/>
                <a:ea typeface="Times New Roman" panose="02020603050405020304" pitchFamily="18" charset="0"/>
                <a:cs typeface="NikoshBAN" panose="02000000000000000000" pitchFamily="2" charset="0"/>
              </a:rPr>
              <a:t>কম্পিউটার মেশিন ভাষা ছাড়া অন্য কোনো ভাষা বুঝতে পারে না। আবার মানুষের পক্ষে মেশিন ভাষায় প্রোগ্রাম করা অত্যন্ত কষ্টসাধ্য। তাই মানুষ হাই লেভেল ভাষায় অথবা অ্যাসেম্বলি ভাষায় প্রোগ্রাম লিখে পরে অনুবাদক প্রোগ্রাম দ্বারা একে মেশিন ভাষায় রূপান্তর করে। </a:t>
            </a:r>
            <a:endParaRPr lang="en-US" sz="4000" dirty="0">
              <a:solidFill>
                <a:schemeClr val="tx1">
                  <a:lumMod val="95000"/>
                  <a:lumOff val="5000"/>
                </a:schemeClr>
              </a:solidFill>
              <a:latin typeface="NikoshBAN" panose="02000000000000000000" pitchFamily="2" charset="0"/>
              <a:cs typeface="NikoshBAN" panose="02000000000000000000" pitchFamily="2" charset="0"/>
            </a:endParaRPr>
          </a:p>
        </p:txBody>
      </p:sp>
      <p:grpSp>
        <p:nvGrpSpPr>
          <p:cNvPr id="16" name="Group 15"/>
          <p:cNvGrpSpPr/>
          <p:nvPr/>
        </p:nvGrpSpPr>
        <p:grpSpPr>
          <a:xfrm>
            <a:off x="389723" y="3532936"/>
            <a:ext cx="5547437" cy="649720"/>
            <a:chOff x="5161008" y="161784"/>
            <a:chExt cx="3276079" cy="649720"/>
          </a:xfrm>
        </p:grpSpPr>
        <p:sp>
          <p:nvSpPr>
            <p:cNvPr id="17" name="AutoShape 8"/>
            <p:cNvSpPr>
              <a:spLocks noChangeArrowheads="1"/>
            </p:cNvSpPr>
            <p:nvPr/>
          </p:nvSpPr>
          <p:spPr bwMode="auto">
            <a:xfrm>
              <a:off x="5524615" y="176292"/>
              <a:ext cx="2912472"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3600" b="1" spc="-150" dirty="0" err="1">
                  <a:latin typeface="NikoshBAN" pitchFamily="2" charset="0"/>
                  <a:cs typeface="NikoshBAN" pitchFamily="2" charset="0"/>
                </a:rPr>
                <a:t>অনুবাদক</a:t>
              </a:r>
              <a:r>
                <a:rPr lang="en-US" sz="3600" b="1" spc="-150" dirty="0">
                  <a:latin typeface="NikoshBAN" pitchFamily="2" charset="0"/>
                  <a:cs typeface="NikoshBAN" pitchFamily="2" charset="0"/>
                </a:rPr>
                <a:t> </a:t>
              </a:r>
              <a:r>
                <a:rPr lang="en-US" sz="3600" b="1" spc="-150" dirty="0" err="1">
                  <a:latin typeface="NikoshBAN" pitchFamily="2" charset="0"/>
                  <a:cs typeface="NikoshBAN" pitchFamily="2" charset="0"/>
                </a:rPr>
                <a:t>প্রোগ্রামের</a:t>
              </a:r>
              <a:r>
                <a:rPr lang="en-US" sz="3600" b="1" spc="-150" dirty="0">
                  <a:latin typeface="NikoshBAN" pitchFamily="2" charset="0"/>
                  <a:cs typeface="NikoshBAN" pitchFamily="2" charset="0"/>
                </a:rPr>
                <a:t> </a:t>
              </a:r>
              <a:r>
                <a:rPr lang="en-US" sz="3600" b="1" spc="-150" dirty="0" err="1">
                  <a:latin typeface="NikoshBAN" pitchFamily="2" charset="0"/>
                  <a:cs typeface="NikoshBAN" pitchFamily="2" charset="0"/>
                </a:rPr>
                <a:t>প্রকারভেদ</a:t>
              </a:r>
              <a:endParaRPr lang="en-US" sz="3600" b="1" dirty="0">
                <a:latin typeface="NikoshBAN" panose="02000000000000000000" pitchFamily="2" charset="0"/>
                <a:cs typeface="NikoshBAN" panose="02000000000000000000" pitchFamily="2" charset="0"/>
              </a:endParaRPr>
            </a:p>
          </p:txBody>
        </p:sp>
        <p:pic>
          <p:nvPicPr>
            <p:cNvPr id="22" name="Picture 7" descr="cubo_rosso_architetto_fr_01"/>
            <p:cNvPicPr>
              <a:picLocks noChangeAspect="1" noChangeArrowheads="1"/>
            </p:cNvPicPr>
            <p:nvPr/>
          </p:nvPicPr>
          <p:blipFill>
            <a:blip r:embed="rId2"/>
            <a:srcRect/>
            <a:stretch>
              <a:fillRect/>
            </a:stretch>
          </p:blipFill>
          <p:spPr bwMode="auto">
            <a:xfrm>
              <a:off x="5161008" y="161784"/>
              <a:ext cx="515086" cy="649720"/>
            </a:xfrm>
            <a:prstGeom prst="rect">
              <a:avLst/>
            </a:prstGeom>
            <a:noFill/>
            <a:ln w="9525">
              <a:noFill/>
              <a:miter lim="800000"/>
              <a:headEnd/>
              <a:tailEnd/>
            </a:ln>
          </p:spPr>
        </p:pic>
      </p:grpSp>
      <p:grpSp>
        <p:nvGrpSpPr>
          <p:cNvPr id="6" name="Group 5"/>
          <p:cNvGrpSpPr/>
          <p:nvPr/>
        </p:nvGrpSpPr>
        <p:grpSpPr>
          <a:xfrm>
            <a:off x="1557086" y="4191000"/>
            <a:ext cx="9113253" cy="2352718"/>
            <a:chOff x="1557086" y="4319026"/>
            <a:chExt cx="9113253" cy="235271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1936" b="33643"/>
            <a:stretch/>
          </p:blipFill>
          <p:spPr>
            <a:xfrm>
              <a:off x="1557086" y="4319026"/>
              <a:ext cx="9113253" cy="2352718"/>
            </a:xfrm>
            <a:prstGeom prst="rect">
              <a:avLst/>
            </a:prstGeom>
          </p:spPr>
        </p:pic>
        <p:sp>
          <p:nvSpPr>
            <p:cNvPr id="5" name="TextBox 4"/>
            <p:cNvSpPr txBox="1"/>
            <p:nvPr/>
          </p:nvSpPr>
          <p:spPr>
            <a:xfrm>
              <a:off x="4797572" y="4532656"/>
              <a:ext cx="2975020" cy="584775"/>
            </a:xfrm>
            <a:prstGeom prst="rect">
              <a:avLst/>
            </a:prstGeom>
            <a:solidFill>
              <a:schemeClr val="tx1"/>
            </a:solidFill>
          </p:spPr>
          <p:txBody>
            <a:bodyPr wrap="square" rtlCol="0">
              <a:spAutoFit/>
            </a:bodyPr>
            <a:lstStyle/>
            <a:p>
              <a:r>
                <a:rPr lang="en-US" sz="3200" b="1" dirty="0" err="1">
                  <a:solidFill>
                    <a:schemeClr val="bg1"/>
                  </a:solidFill>
                </a:rPr>
                <a:t>অনুবাদক</a:t>
              </a:r>
              <a:r>
                <a:rPr lang="en-US" sz="3200" b="1" dirty="0">
                  <a:solidFill>
                    <a:schemeClr val="bg1"/>
                  </a:solidFill>
                </a:rPr>
                <a:t> </a:t>
              </a:r>
              <a:r>
                <a:rPr lang="en-US" sz="3200" b="1" dirty="0" err="1">
                  <a:solidFill>
                    <a:schemeClr val="bg1"/>
                  </a:solidFill>
                </a:rPr>
                <a:t>প্রোগ্রাম</a:t>
              </a:r>
              <a:endParaRPr lang="en-US" sz="3200" b="1" dirty="0">
                <a:solidFill>
                  <a:schemeClr val="bg1"/>
                </a:solidFill>
              </a:endParaRPr>
            </a:p>
          </p:txBody>
        </p:sp>
        <p:sp>
          <p:nvSpPr>
            <p:cNvPr id="23" name="TextBox 22"/>
            <p:cNvSpPr txBox="1"/>
            <p:nvPr/>
          </p:nvSpPr>
          <p:spPr>
            <a:xfrm>
              <a:off x="2306894" y="5846941"/>
              <a:ext cx="2084801" cy="584775"/>
            </a:xfrm>
            <a:prstGeom prst="rect">
              <a:avLst/>
            </a:prstGeom>
            <a:solidFill>
              <a:schemeClr val="tx1"/>
            </a:solidFill>
          </p:spPr>
          <p:txBody>
            <a:bodyPr wrap="square" rtlCol="0">
              <a:spAutoFit/>
            </a:bodyPr>
            <a:lstStyle/>
            <a:p>
              <a:pPr algn="ctr"/>
              <a:r>
                <a:rPr lang="en-US" sz="3200" b="1" dirty="0" err="1">
                  <a:solidFill>
                    <a:schemeClr val="bg1"/>
                  </a:solidFill>
                </a:rPr>
                <a:t>অ্যাসেম্বলার</a:t>
              </a:r>
              <a:endParaRPr lang="en-US" sz="3200" b="1" dirty="0">
                <a:solidFill>
                  <a:schemeClr val="bg1"/>
                </a:solidFill>
              </a:endParaRPr>
            </a:p>
          </p:txBody>
        </p:sp>
        <p:sp>
          <p:nvSpPr>
            <p:cNvPr id="24" name="TextBox 23"/>
            <p:cNvSpPr txBox="1"/>
            <p:nvPr/>
          </p:nvSpPr>
          <p:spPr>
            <a:xfrm>
              <a:off x="5141503" y="5829680"/>
              <a:ext cx="2084801" cy="584775"/>
            </a:xfrm>
            <a:prstGeom prst="rect">
              <a:avLst/>
            </a:prstGeom>
            <a:solidFill>
              <a:schemeClr val="tx1"/>
            </a:solidFill>
          </p:spPr>
          <p:txBody>
            <a:bodyPr wrap="square" rtlCol="0">
              <a:spAutoFit/>
            </a:bodyPr>
            <a:lstStyle/>
            <a:p>
              <a:pPr algn="ctr"/>
              <a:r>
                <a:rPr lang="en-US" sz="3200" b="1" dirty="0" err="1">
                  <a:solidFill>
                    <a:schemeClr val="bg1"/>
                  </a:solidFill>
                </a:rPr>
                <a:t>ইন্টারপ্রেটার</a:t>
              </a:r>
              <a:endParaRPr lang="en-US" sz="3200" b="1" dirty="0">
                <a:solidFill>
                  <a:schemeClr val="bg1"/>
                </a:solidFill>
              </a:endParaRPr>
            </a:p>
          </p:txBody>
        </p:sp>
        <p:sp>
          <p:nvSpPr>
            <p:cNvPr id="25" name="TextBox 24"/>
            <p:cNvSpPr txBox="1"/>
            <p:nvPr/>
          </p:nvSpPr>
          <p:spPr>
            <a:xfrm>
              <a:off x="7979912" y="5846941"/>
              <a:ext cx="2084801" cy="584775"/>
            </a:xfrm>
            <a:prstGeom prst="rect">
              <a:avLst/>
            </a:prstGeom>
            <a:solidFill>
              <a:schemeClr val="tx1"/>
            </a:solidFill>
          </p:spPr>
          <p:txBody>
            <a:bodyPr wrap="square" rtlCol="0">
              <a:spAutoFit/>
            </a:bodyPr>
            <a:lstStyle/>
            <a:p>
              <a:pPr algn="ctr"/>
              <a:r>
                <a:rPr lang="en-US" sz="3200" b="1" dirty="0" err="1">
                  <a:solidFill>
                    <a:schemeClr val="bg1"/>
                  </a:solidFill>
                </a:rPr>
                <a:t>কম্পাইলার</a:t>
              </a:r>
              <a:endParaRPr lang="en-US" sz="3200" b="1" dirty="0">
                <a:solidFill>
                  <a:schemeClr val="bg1"/>
                </a:solidFill>
              </a:endParaRPr>
            </a:p>
          </p:txBody>
        </p:sp>
      </p:grpSp>
    </p:spTree>
    <p:extLst>
      <p:ext uri="{BB962C8B-B14F-4D97-AF65-F5344CB8AC3E}">
        <p14:creationId xmlns:p14="http://schemas.microsoft.com/office/powerpoint/2010/main" val="3117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5176" y="429128"/>
            <a:ext cx="8458063" cy="649720"/>
            <a:chOff x="5161008" y="161784"/>
            <a:chExt cx="4994970" cy="649720"/>
          </a:xfrm>
        </p:grpSpPr>
        <p:sp>
          <p:nvSpPr>
            <p:cNvPr id="3" name="AutoShape 8"/>
            <p:cNvSpPr>
              <a:spLocks noChangeArrowheads="1"/>
            </p:cNvSpPr>
            <p:nvPr/>
          </p:nvSpPr>
          <p:spPr bwMode="auto">
            <a:xfrm>
              <a:off x="5524615" y="176292"/>
              <a:ext cx="4631363"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3600" b="1" spc="-150" dirty="0" err="1">
                  <a:latin typeface="NikoshBAN" pitchFamily="2" charset="0"/>
                  <a:cs typeface="NikoshBAN" pitchFamily="2" charset="0"/>
                </a:rPr>
                <a:t>ইন্টারপ্রেটার</a:t>
              </a:r>
              <a:r>
                <a:rPr lang="en-US" sz="3600" b="1" spc="-150" dirty="0">
                  <a:latin typeface="NikoshBAN" pitchFamily="2" charset="0"/>
                  <a:cs typeface="NikoshBAN" pitchFamily="2" charset="0"/>
                </a:rPr>
                <a:t>, </a:t>
              </a:r>
              <a:r>
                <a:rPr lang="en-US" sz="3600" b="1" spc="-150" dirty="0" err="1">
                  <a:latin typeface="NikoshBAN" pitchFamily="2" charset="0"/>
                  <a:cs typeface="NikoshBAN" pitchFamily="2" charset="0"/>
                </a:rPr>
                <a:t>কম্পাইলার</a:t>
              </a:r>
              <a:r>
                <a:rPr lang="en-US" sz="3600" b="1" spc="-150" dirty="0">
                  <a:latin typeface="NikoshBAN" pitchFamily="2" charset="0"/>
                  <a:cs typeface="NikoshBAN" pitchFamily="2" charset="0"/>
                </a:rPr>
                <a:t> ও </a:t>
              </a:r>
              <a:r>
                <a:rPr lang="en-US" sz="3600" b="1" spc="-150" dirty="0" err="1">
                  <a:latin typeface="NikoshBAN" pitchFamily="2" charset="0"/>
                  <a:cs typeface="NikoshBAN" pitchFamily="2" charset="0"/>
                </a:rPr>
                <a:t>অ্যাসেম্বলারের</a:t>
              </a:r>
              <a:r>
                <a:rPr lang="en-US" sz="3600" b="1" spc="-150" dirty="0">
                  <a:latin typeface="NikoshBAN" pitchFamily="2" charset="0"/>
                  <a:cs typeface="NikoshBAN" pitchFamily="2" charset="0"/>
                </a:rPr>
                <a:t> </a:t>
              </a:r>
              <a:r>
                <a:rPr lang="en-US" sz="3600" b="1" spc="-150" dirty="0" err="1">
                  <a:latin typeface="NikoshBAN" pitchFamily="2" charset="0"/>
                  <a:cs typeface="NikoshBAN" pitchFamily="2" charset="0"/>
                </a:rPr>
                <a:t>মধ্যে</a:t>
              </a:r>
              <a:r>
                <a:rPr lang="en-US" sz="3600" b="1" spc="-150" dirty="0">
                  <a:latin typeface="NikoshBAN" pitchFamily="2" charset="0"/>
                  <a:cs typeface="NikoshBAN" pitchFamily="2" charset="0"/>
                </a:rPr>
                <a:t> </a:t>
              </a:r>
              <a:r>
                <a:rPr lang="en-US" sz="3600" b="1" spc="-150" dirty="0" err="1">
                  <a:latin typeface="NikoshBAN" pitchFamily="2" charset="0"/>
                  <a:cs typeface="NikoshBAN" pitchFamily="2" charset="0"/>
                </a:rPr>
                <a:t>তুলনা</a:t>
              </a:r>
              <a:endParaRPr lang="en-US" sz="3600" b="1" dirty="0">
                <a:latin typeface="NikoshBAN" panose="02000000000000000000" pitchFamily="2" charset="0"/>
                <a:cs typeface="NikoshBAN" panose="02000000000000000000" pitchFamily="2" charset="0"/>
              </a:endParaRPr>
            </a:p>
          </p:txBody>
        </p:sp>
        <p:pic>
          <p:nvPicPr>
            <p:cNvPr id="4" name="Picture 7" descr="cubo_rosso_architetto_fr_01"/>
            <p:cNvPicPr>
              <a:picLocks noChangeAspect="1" noChangeArrowheads="1"/>
            </p:cNvPicPr>
            <p:nvPr/>
          </p:nvPicPr>
          <p:blipFill>
            <a:blip r:embed="rId2"/>
            <a:srcRect/>
            <a:stretch>
              <a:fillRect/>
            </a:stretch>
          </p:blipFill>
          <p:spPr bwMode="auto">
            <a:xfrm>
              <a:off x="5161008" y="161784"/>
              <a:ext cx="515086" cy="649720"/>
            </a:xfrm>
            <a:prstGeom prst="rect">
              <a:avLst/>
            </a:prstGeom>
            <a:noFill/>
            <a:ln w="9525">
              <a:noFill/>
              <a:miter lim="800000"/>
              <a:headEnd/>
              <a:tailEnd/>
            </a:ln>
          </p:spPr>
        </p:pic>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951" r="2811" b="63269"/>
          <a:stretch/>
        </p:blipFill>
        <p:spPr>
          <a:xfrm>
            <a:off x="809379" y="1403792"/>
            <a:ext cx="7922069" cy="145531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8843" r="2811" b="20714"/>
          <a:stretch/>
        </p:blipFill>
        <p:spPr>
          <a:xfrm>
            <a:off x="811023" y="4700787"/>
            <a:ext cx="7922069" cy="118485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6731" r="2811" b="41992"/>
          <a:stretch/>
        </p:blipFill>
        <p:spPr>
          <a:xfrm>
            <a:off x="837571" y="3090926"/>
            <a:ext cx="7922069" cy="1275009"/>
          </a:xfrm>
          <a:prstGeom prst="rect">
            <a:avLst/>
          </a:prstGeom>
        </p:spPr>
      </p:pic>
    </p:spTree>
    <p:extLst>
      <p:ext uri="{BB962C8B-B14F-4D97-AF65-F5344CB8AC3E}">
        <p14:creationId xmlns:p14="http://schemas.microsoft.com/office/powerpoint/2010/main" val="30432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729013" cy="3503053"/>
          </a:xfrm>
          <a:prstGeom prst="rect">
            <a:avLst/>
          </a:prstGeom>
        </p:spPr>
      </p:pic>
      <p:sp>
        <p:nvSpPr>
          <p:cNvPr id="3" name="Rectangle 2"/>
          <p:cNvSpPr/>
          <p:nvPr/>
        </p:nvSpPr>
        <p:spPr>
          <a:xfrm>
            <a:off x="6104587" y="369603"/>
            <a:ext cx="2223686" cy="523220"/>
          </a:xfrm>
          <a:prstGeom prst="rect">
            <a:avLst/>
          </a:prstGeom>
        </p:spPr>
        <p:txBody>
          <a:bodyPr wrap="none">
            <a:spAutoFit/>
          </a:bodyPr>
          <a:lstStyle/>
          <a:p>
            <a:pPr algn="just"/>
            <a:r>
              <a:rPr lang="en-US" sz="2800" b="1" dirty="0" err="1">
                <a:latin typeface="NikoshBAN" panose="02000000000000000000" pitchFamily="2" charset="0"/>
                <a:cs typeface="NikoshBAN" panose="02000000000000000000" pitchFamily="2" charset="0"/>
              </a:rPr>
              <a:t>ছবিটি</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লক্ষ্য</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করি</a:t>
            </a:r>
            <a:r>
              <a:rPr lang="en-US" sz="2800" b="1" dirty="0">
                <a:latin typeface="NikoshBAN" panose="02000000000000000000" pitchFamily="2" charset="0"/>
                <a:cs typeface="NikoshBAN" panose="02000000000000000000" pitchFamily="2" charset="0"/>
              </a:rPr>
              <a:t>? </a:t>
            </a:r>
          </a:p>
        </p:txBody>
      </p:sp>
      <p:sp>
        <p:nvSpPr>
          <p:cNvPr id="13" name="Rectangle 12"/>
          <p:cNvSpPr/>
          <p:nvPr/>
        </p:nvSpPr>
        <p:spPr>
          <a:xfrm>
            <a:off x="6104587" y="892823"/>
            <a:ext cx="4490332" cy="523220"/>
          </a:xfrm>
          <a:prstGeom prst="rect">
            <a:avLst/>
          </a:prstGeom>
        </p:spPr>
        <p:txBody>
          <a:bodyPr wrap="none">
            <a:spAutoFit/>
          </a:bodyPr>
          <a:lstStyle/>
          <a:p>
            <a:pPr algn="just"/>
            <a:r>
              <a:rPr lang="en-US" sz="2800" b="1" dirty="0" err="1">
                <a:latin typeface="NikoshBAN" panose="02000000000000000000" pitchFamily="2" charset="0"/>
                <a:cs typeface="NikoshBAN" panose="02000000000000000000" pitchFamily="2" charset="0"/>
              </a:rPr>
              <a:t>এবার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বলতে</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পারো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অ্যাসেম্বলার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a:t>
            </a:r>
          </a:p>
        </p:txBody>
      </p:sp>
      <p:sp>
        <p:nvSpPr>
          <p:cNvPr id="5" name="Rectangle 4"/>
          <p:cNvSpPr/>
          <p:nvPr/>
        </p:nvSpPr>
        <p:spPr>
          <a:xfrm>
            <a:off x="6344716" y="2080831"/>
            <a:ext cx="5593999" cy="3108543"/>
          </a:xfrm>
          <a:prstGeom prst="rect">
            <a:avLst/>
          </a:prstGeom>
        </p:spPr>
        <p:txBody>
          <a:bodyPr wrap="square">
            <a:spAutoFit/>
          </a:bodyPr>
          <a:lstStyle/>
          <a:p>
            <a:pPr algn="just"/>
            <a:r>
              <a:rPr lang="as-IN" sz="2800" dirty="0">
                <a:latin typeface="NikoshBAN" panose="02000000000000000000" pitchFamily="2" charset="0"/>
                <a:cs typeface="NikoshBAN" panose="02000000000000000000" pitchFamily="2" charset="0"/>
              </a:rPr>
              <a:t>অ্যাসেম্বলি ভাষায় লিখিত প্রোগ্রামকে মেশিন ভাষায় অনুবাদ করার জন্য অ্যাসেম্বলার ব্যবহার করা হয়। এটি অ্যাসেম্বলি ভাষায় লিখিত প্রোগ্রামকে কোড বা যান্ত্রিক ভাষায় রূপান্তর করে অর্থাৎ, নেমোনিক কোডকে মেশিন ভাষায় অনুবাদ করে। প্রোগ্রামে কোনো ভুল থাকলে </a:t>
            </a:r>
            <a:r>
              <a:rPr lang="en-US" sz="2800" dirty="0"/>
              <a:t>Error Message </a:t>
            </a:r>
            <a:r>
              <a:rPr lang="as-IN" sz="2800" dirty="0">
                <a:latin typeface="NikoshBAN" panose="02000000000000000000" pitchFamily="2" charset="0"/>
                <a:cs typeface="NikoshBAN" panose="02000000000000000000" pitchFamily="2" charset="0"/>
              </a:rPr>
              <a:t>দেয়। </a:t>
            </a:r>
            <a:endParaRPr lang="en-US" sz="2800" dirty="0">
              <a:latin typeface="NikoshBAN" panose="02000000000000000000" pitchFamily="2" charset="0"/>
              <a:cs typeface="NikoshBAN" panose="02000000000000000000" pitchFamily="2" charset="0"/>
            </a:endParaRPr>
          </a:p>
        </p:txBody>
      </p:sp>
      <p:grpSp>
        <p:nvGrpSpPr>
          <p:cNvPr id="21" name="Group 20"/>
          <p:cNvGrpSpPr/>
          <p:nvPr/>
        </p:nvGrpSpPr>
        <p:grpSpPr>
          <a:xfrm>
            <a:off x="6104587" y="1407963"/>
            <a:ext cx="2962141" cy="649720"/>
            <a:chOff x="5161008" y="161784"/>
            <a:chExt cx="1876629" cy="649720"/>
          </a:xfrm>
        </p:grpSpPr>
        <p:sp>
          <p:nvSpPr>
            <p:cNvPr id="22" name="AutoShape 8"/>
            <p:cNvSpPr>
              <a:spLocks noChangeArrowheads="1"/>
            </p:cNvSpPr>
            <p:nvPr/>
          </p:nvSpPr>
          <p:spPr bwMode="auto">
            <a:xfrm>
              <a:off x="5524616" y="176292"/>
              <a:ext cx="1513021"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3600" b="1" spc="-150" dirty="0" err="1">
                  <a:latin typeface="NikoshBAN" pitchFamily="2" charset="0"/>
                  <a:cs typeface="NikoshBAN" pitchFamily="2" charset="0"/>
                </a:rPr>
                <a:t>অ্যাসেম্বলার</a:t>
              </a:r>
              <a:endParaRPr lang="en-US" sz="3600" b="1" dirty="0">
                <a:latin typeface="NikoshBAN" panose="02000000000000000000" pitchFamily="2" charset="0"/>
                <a:cs typeface="NikoshBAN" panose="02000000000000000000" pitchFamily="2" charset="0"/>
              </a:endParaRPr>
            </a:p>
          </p:txBody>
        </p:sp>
        <p:pic>
          <p:nvPicPr>
            <p:cNvPr id="23" name="Picture 7" descr="cubo_rosso_architetto_fr_01"/>
            <p:cNvPicPr>
              <a:picLocks noChangeAspect="1" noChangeArrowheads="1"/>
            </p:cNvPicPr>
            <p:nvPr/>
          </p:nvPicPr>
          <p:blipFill>
            <a:blip r:embed="rId3"/>
            <a:srcRect/>
            <a:stretch>
              <a:fillRect/>
            </a:stretch>
          </p:blipFill>
          <p:spPr bwMode="auto">
            <a:xfrm>
              <a:off x="5161008" y="161784"/>
              <a:ext cx="515086" cy="649720"/>
            </a:xfrm>
            <a:prstGeom prst="rect">
              <a:avLst/>
            </a:prstGeom>
            <a:noFill/>
            <a:ln w="9525">
              <a:noFill/>
              <a:miter lim="800000"/>
              <a:headEnd/>
              <a:tailEnd/>
            </a:ln>
          </p:spPr>
        </p:pic>
      </p:grpSp>
      <p:sp>
        <p:nvSpPr>
          <p:cNvPr id="10" name="Rectangle 9"/>
          <p:cNvSpPr/>
          <p:nvPr/>
        </p:nvSpPr>
        <p:spPr>
          <a:xfrm>
            <a:off x="235176" y="4882583"/>
            <a:ext cx="9856632" cy="1815882"/>
          </a:xfrm>
          <a:prstGeom prst="rect">
            <a:avLst/>
          </a:prstGeom>
        </p:spPr>
        <p:txBody>
          <a:bodyPr wrap="square">
            <a:spAutoFit/>
          </a:bodyPr>
          <a:lstStyle/>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নেমোনিক কোডকে মেশিন ভাষায় অনুবাদ করা।</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সাংকেতিক ঠিকানাকে মেশিন ভাষায় লেখার ঠিকানায় রূপান্তর করা।</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প্রোগ্রামে কোনো ভুল থাকলে </a:t>
            </a:r>
            <a:r>
              <a:rPr lang="en-US" sz="2800" dirty="0"/>
              <a:t>Error Message </a:t>
            </a:r>
            <a:r>
              <a:rPr lang="as-IN" sz="2800" dirty="0">
                <a:latin typeface="NikoshBAN" panose="02000000000000000000" pitchFamily="2" charset="0"/>
                <a:cs typeface="NikoshBAN" panose="02000000000000000000" pitchFamily="2" charset="0"/>
              </a:rPr>
              <a:t>দেওয়া। </a:t>
            </a:r>
          </a:p>
          <a:p>
            <a:pPr marL="457200" indent="-457200">
              <a:buFont typeface="Arial" panose="020B0604020202020204" pitchFamily="34" charset="0"/>
              <a:buChar char="•"/>
            </a:pPr>
            <a:r>
              <a:rPr lang="as-IN" sz="2800" dirty="0">
                <a:latin typeface="NikoshBAN" panose="02000000000000000000" pitchFamily="2" charset="0"/>
                <a:cs typeface="NikoshBAN" panose="02000000000000000000" pitchFamily="2" charset="0"/>
              </a:rPr>
              <a:t>সব নির্দেশ ও ঠিকানা প্রধান মেমোরিতে রাখা।</a:t>
            </a:r>
            <a:endParaRPr lang="en-US" sz="2800" dirty="0">
              <a:latin typeface="NikoshBAN" panose="02000000000000000000" pitchFamily="2" charset="0"/>
              <a:cs typeface="NikoshBAN" panose="02000000000000000000" pitchFamily="2" charset="0"/>
            </a:endParaRPr>
          </a:p>
        </p:txBody>
      </p:sp>
      <p:grpSp>
        <p:nvGrpSpPr>
          <p:cNvPr id="11" name="Group 10"/>
          <p:cNvGrpSpPr/>
          <p:nvPr/>
        </p:nvGrpSpPr>
        <p:grpSpPr>
          <a:xfrm>
            <a:off x="235176" y="4097223"/>
            <a:ext cx="5869411" cy="649720"/>
            <a:chOff x="5161008" y="161784"/>
            <a:chExt cx="3466223" cy="649720"/>
          </a:xfrm>
        </p:grpSpPr>
        <p:sp>
          <p:nvSpPr>
            <p:cNvPr id="12" name="AutoShape 8"/>
            <p:cNvSpPr>
              <a:spLocks noChangeArrowheads="1"/>
            </p:cNvSpPr>
            <p:nvPr/>
          </p:nvSpPr>
          <p:spPr bwMode="auto">
            <a:xfrm>
              <a:off x="5524616" y="176292"/>
              <a:ext cx="3102615"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2400" b="1" dirty="0" err="1"/>
                <a:t>অ্যাসেম্বলারের</a:t>
              </a:r>
              <a:r>
                <a:rPr lang="en-US" sz="2400" b="1" dirty="0"/>
                <a:t> </a:t>
              </a:r>
              <a:r>
                <a:rPr lang="en-US" sz="2400" b="1" dirty="0" err="1"/>
                <a:t>প্রধান</a:t>
              </a:r>
              <a:r>
                <a:rPr lang="en-US" sz="2400" b="1" dirty="0"/>
                <a:t> </a:t>
              </a:r>
              <a:r>
                <a:rPr lang="en-US" sz="2400" b="1" dirty="0" err="1"/>
                <a:t>কাজ</a:t>
              </a:r>
              <a:r>
                <a:rPr lang="en-US" sz="2400" b="1" dirty="0"/>
                <a:t> </a:t>
              </a:r>
              <a:r>
                <a:rPr lang="en-US" sz="2400" b="1" dirty="0" err="1"/>
                <a:t>সমূহ</a:t>
              </a:r>
              <a:r>
                <a:rPr lang="en-US" sz="2400" b="1" dirty="0"/>
                <a:t>: </a:t>
              </a:r>
            </a:p>
          </p:txBody>
        </p:sp>
        <p:pic>
          <p:nvPicPr>
            <p:cNvPr id="14" name="Picture 13" descr="cubo_rosso_architetto_fr_01"/>
            <p:cNvPicPr>
              <a:picLocks noChangeAspect="1" noChangeArrowheads="1"/>
            </p:cNvPicPr>
            <p:nvPr/>
          </p:nvPicPr>
          <p:blipFill>
            <a:blip r:embed="rId3"/>
            <a:srcRect/>
            <a:stretch>
              <a:fillRect/>
            </a:stretch>
          </p:blipFill>
          <p:spPr bwMode="auto">
            <a:xfrm>
              <a:off x="5161008" y="161784"/>
              <a:ext cx="515086" cy="649720"/>
            </a:xfrm>
            <a:prstGeom prst="rect">
              <a:avLst/>
            </a:prstGeom>
            <a:noFill/>
            <a:ln w="9525">
              <a:noFill/>
              <a:miter lim="800000"/>
              <a:headEnd/>
              <a:tailEnd/>
            </a:ln>
          </p:spPr>
        </p:pic>
      </p:grpSp>
    </p:spTree>
    <p:extLst>
      <p:ext uri="{BB962C8B-B14F-4D97-AF65-F5344CB8AC3E}">
        <p14:creationId xmlns:p14="http://schemas.microsoft.com/office/powerpoint/2010/main" val="27711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7003" b="4103"/>
          <a:stretch/>
        </p:blipFill>
        <p:spPr>
          <a:xfrm>
            <a:off x="5878169" y="2041302"/>
            <a:ext cx="5609554" cy="481669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43" y="315606"/>
            <a:ext cx="5767826" cy="2125497"/>
          </a:xfrm>
          <a:prstGeom prst="rect">
            <a:avLst/>
          </a:prstGeom>
        </p:spPr>
      </p:pic>
      <p:sp>
        <p:nvSpPr>
          <p:cNvPr id="15" name="AutoShape 8"/>
          <p:cNvSpPr>
            <a:spLocks noChangeArrowheads="1"/>
          </p:cNvSpPr>
          <p:nvPr/>
        </p:nvSpPr>
        <p:spPr bwMode="auto">
          <a:xfrm>
            <a:off x="684472" y="4028407"/>
            <a:ext cx="4402684"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3600" b="1" dirty="0" err="1">
                <a:latin typeface="NikoshBAN" panose="02000000000000000000" pitchFamily="2" charset="0"/>
                <a:cs typeface="NikoshBAN" panose="02000000000000000000" pitchFamily="2" charset="0"/>
              </a:rPr>
              <a:t>এবার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কম্পাইলার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786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0829" y="629010"/>
            <a:ext cx="2836162" cy="649720"/>
            <a:chOff x="5161009" y="161784"/>
            <a:chExt cx="2041152" cy="649720"/>
          </a:xfrm>
        </p:grpSpPr>
        <p:sp>
          <p:nvSpPr>
            <p:cNvPr id="5" name="AutoShape 8"/>
            <p:cNvSpPr>
              <a:spLocks noChangeArrowheads="1"/>
            </p:cNvSpPr>
            <p:nvPr/>
          </p:nvSpPr>
          <p:spPr bwMode="auto">
            <a:xfrm>
              <a:off x="5562950" y="176292"/>
              <a:ext cx="1639211"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3600" b="1" dirty="0" err="1">
                  <a:latin typeface="NikoshBAN" panose="02000000000000000000" pitchFamily="2" charset="0"/>
                  <a:cs typeface="NikoshBAN" panose="02000000000000000000" pitchFamily="2" charset="0"/>
                </a:rPr>
                <a:t>কম্পাইলার</a:t>
              </a:r>
              <a:endParaRPr lang="en-US" sz="3600" dirty="0">
                <a:latin typeface="NikoshBAN" panose="02000000000000000000" pitchFamily="2" charset="0"/>
                <a:cs typeface="NikoshBAN" panose="02000000000000000000" pitchFamily="2" charset="0"/>
              </a:endParaRPr>
            </a:p>
          </p:txBody>
        </p:sp>
        <p:pic>
          <p:nvPicPr>
            <p:cNvPr id="6" name="Picture 5" descr="cubo_rosso_architetto_fr_01"/>
            <p:cNvPicPr>
              <a:picLocks noChangeAspect="1" noChangeArrowheads="1"/>
            </p:cNvPicPr>
            <p:nvPr/>
          </p:nvPicPr>
          <p:blipFill>
            <a:blip r:embed="rId2"/>
            <a:srcRect/>
            <a:stretch>
              <a:fillRect/>
            </a:stretch>
          </p:blipFill>
          <p:spPr bwMode="auto">
            <a:xfrm>
              <a:off x="5161009" y="161784"/>
              <a:ext cx="584181" cy="649720"/>
            </a:xfrm>
            <a:prstGeom prst="rect">
              <a:avLst/>
            </a:prstGeom>
            <a:noFill/>
            <a:ln w="9525">
              <a:noFill/>
              <a:miter lim="800000"/>
              <a:headEnd/>
              <a:tailEnd/>
            </a:ln>
          </p:spPr>
        </p:pic>
      </p:grpSp>
      <p:sp>
        <p:nvSpPr>
          <p:cNvPr id="7" name="Rectangle 6"/>
          <p:cNvSpPr/>
          <p:nvPr/>
        </p:nvSpPr>
        <p:spPr>
          <a:xfrm>
            <a:off x="605308" y="1525058"/>
            <a:ext cx="11129238" cy="4524315"/>
          </a:xfrm>
          <a:prstGeom prst="rect">
            <a:avLst/>
          </a:prstGeom>
        </p:spPr>
        <p:txBody>
          <a:bodyPr wrap="square">
            <a:spAutoFit/>
          </a:bodyPr>
          <a:lstStyle/>
          <a:p>
            <a:pPr algn="just"/>
            <a:r>
              <a:rPr lang="as-IN" sz="3200" dirty="0">
                <a:latin typeface="NikoshBAN" panose="02000000000000000000" pitchFamily="2" charset="0"/>
                <a:cs typeface="NikoshBAN" panose="02000000000000000000" pitchFamily="2" charset="0"/>
              </a:rPr>
              <a:t>কম্পাইলার হলো এক ধরনের অনুবাদক যা হাইলেভেল ভাষায় লিখিত প্রোগ্রামকে মেশিন ভাষায় রূপান্তর করে। অর্থাৎ সোর্স প্রোগ্রামকে অবজেক্ট প্রোগ্রামে রূপান্তর করে। কম্পাইলার দুই ধাপে অনুবাদকের কাজ সম্পন্ন করে। প্রথম ধাপে কম্পাইলার উৎস প্রোগ্রামের প্রত্যেকটি লাইন পড়ে এবং অবজেক্ট  প্রোগ্রামে রূপান্তর করে। এই ধাপে কম্পাইলার সোর্স প্রোগ্রামে যদি ভুল থাকে, তবে তা সংশোধন করার জন্য ব্যবহারকারীকে </a:t>
            </a:r>
            <a:r>
              <a:rPr lang="en-US" sz="3200" dirty="0"/>
              <a:t>Error Message </a:t>
            </a:r>
            <a:r>
              <a:rPr lang="as-IN" sz="3200" dirty="0">
                <a:latin typeface="NikoshBAN" panose="02000000000000000000" pitchFamily="2" charset="0"/>
                <a:cs typeface="NikoshBAN" panose="02000000000000000000" pitchFamily="2" charset="0"/>
              </a:rPr>
              <a:t>দেয়। এই </a:t>
            </a:r>
            <a:r>
              <a:rPr lang="en-US" sz="3200" dirty="0"/>
              <a:t>Error Message </a:t>
            </a:r>
            <a:r>
              <a:rPr lang="as-IN" sz="3200" dirty="0">
                <a:latin typeface="NikoshBAN" panose="02000000000000000000" pitchFamily="2" charset="0"/>
                <a:cs typeface="NikoshBAN" panose="02000000000000000000" pitchFamily="2" charset="0"/>
              </a:rPr>
              <a:t>কে কম্পাইলড টাইম ডায়াগনোস্টিক </a:t>
            </a:r>
            <a:r>
              <a:rPr lang="en-US" sz="3200" dirty="0"/>
              <a:t>Error Message </a:t>
            </a:r>
            <a:r>
              <a:rPr lang="as-IN" sz="3200" dirty="0">
                <a:latin typeface="NikoshBAN" panose="02000000000000000000" pitchFamily="2" charset="0"/>
                <a:cs typeface="NikoshBAN" panose="02000000000000000000" pitchFamily="2" charset="0"/>
              </a:rPr>
              <a:t>বলে। একবার প্রোগ্রাম কম্পাইল হয়ে গেলে পরবর্তীতে আর কম্পাইল করার প্রয়োজন হয় না। দ্বিতীয় ধাপে উপাত্ত বা ডেটার ভিত্তিতে অবজেক্ট প্রোগ্রামকে নির্বাহ করানো হয় ফলাফল প্রদর্শনের জন্য।</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8395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456</TotalTime>
  <Words>713</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NikoshBAN</vt:lpstr>
      <vt:lpstr>SolaimanLipi</vt:lpstr>
      <vt:lpstr>Times New Roman</vt:lpstr>
      <vt:lpstr>Trebuchet MS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dc:creator>
  <cp:lastModifiedBy>Abdul Jalil</cp:lastModifiedBy>
  <cp:revision>163</cp:revision>
  <dcterms:created xsi:type="dcterms:W3CDTF">2016-06-02T06:44:34Z</dcterms:created>
  <dcterms:modified xsi:type="dcterms:W3CDTF">2026-06-04T17:19:48Z</dcterms:modified>
</cp:coreProperties>
</file>