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5" r:id="rId4"/>
    <p:sldId id="263" r:id="rId5"/>
    <p:sldId id="264" r:id="rId6"/>
    <p:sldId id="266" r:id="rId7"/>
    <p:sldId id="267" r:id="rId8"/>
    <p:sldId id="270" r:id="rId9"/>
    <p:sldId id="271" r:id="rId10"/>
    <p:sldId id="285" r:id="rId11"/>
    <p:sldId id="275" r:id="rId12"/>
    <p:sldId id="276" r:id="rId13"/>
    <p:sldId id="284" r:id="rId14"/>
    <p:sldId id="277" r:id="rId15"/>
    <p:sldId id="278" r:id="rId16"/>
    <p:sldId id="280" r:id="rId17"/>
    <p:sldId id="281" r:id="rId18"/>
    <p:sldId id="286" r:id="rId19"/>
    <p:sldId id="282" r:id="rId20"/>
    <p:sldId id="283" r:id="rId21"/>
    <p:sldId id="258" r:id="rId22"/>
    <p:sldId id="259" r:id="rId23"/>
    <p:sldId id="260" r:id="rId24"/>
    <p:sldId id="261"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07379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98860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00120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03417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60930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03675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17542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D21273-F1C1-42EA-BA25-6F1FA7462ADB}" type="datetimeFigureOut">
              <a:rPr lang="en-US" smtClean="0"/>
              <a:pPr/>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1369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D21273-F1C1-42EA-BA25-6F1FA7462ADB}" type="datetimeFigureOut">
              <a:rPr lang="en-US" smtClean="0"/>
              <a:pPr/>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509607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pPr/>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647195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22412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04778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93966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63254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89870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848067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8372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19117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851272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72843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21273-F1C1-42EA-BA25-6F1FA7462ADB}" type="datetimeFigureOut">
              <a:rPr lang="en-US" smtClean="0"/>
              <a:pPr/>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11245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07590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D21273-F1C1-42EA-BA25-6F1FA7462ADB}" type="datetimeFigureOut">
              <a:rPr lang="en-US" smtClean="0"/>
              <a:pPr/>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1939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21273-F1C1-42EA-BA25-6F1FA7462ADB}" type="datetimeFigureOut">
              <a:rPr lang="en-US" smtClean="0"/>
              <a:pPr/>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18721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21273-F1C1-42EA-BA25-6F1FA7462ADB}" type="datetimeFigureOut">
              <a:rPr lang="en-US" smtClean="0"/>
              <a:pPr/>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356887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202739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21273-F1C1-42EA-BA25-6F1FA7462ADB}" type="datetimeFigureOut">
              <a:rPr lang="en-US" smtClean="0"/>
              <a:pPr/>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C6D99-B60C-47D4-A46B-41BD42F39550}" type="slidenum">
              <a:rPr lang="en-US" smtClean="0"/>
              <a:pPr/>
              <a:t>‹#›</a:t>
            </a:fld>
            <a:endParaRPr lang="en-US"/>
          </a:p>
        </p:txBody>
      </p:sp>
    </p:spTree>
    <p:extLst>
      <p:ext uri="{BB962C8B-B14F-4D97-AF65-F5344CB8AC3E}">
        <p14:creationId xmlns:p14="http://schemas.microsoft.com/office/powerpoint/2010/main" val="411635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21273-F1C1-42EA-BA25-6F1FA7462ADB}" type="datetimeFigureOut">
              <a:rPr lang="en-US" smtClean="0"/>
              <a:pPr/>
              <a:t>6/4/2026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C6D99-B60C-47D4-A46B-41BD42F39550}" type="slidenum">
              <a:rPr lang="en-US" smtClean="0"/>
              <a:pPr/>
              <a:t>‹#›</a:t>
            </a:fld>
            <a:endParaRPr lang="en-US"/>
          </a:p>
        </p:txBody>
      </p:sp>
    </p:spTree>
    <p:extLst>
      <p:ext uri="{BB962C8B-B14F-4D97-AF65-F5344CB8AC3E}">
        <p14:creationId xmlns:p14="http://schemas.microsoft.com/office/powerpoint/2010/main" val="154223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D21273-F1C1-42EA-BA25-6F1FA7462ADB}" type="datetimeFigureOut">
              <a:rPr lang="en-US" smtClean="0"/>
              <a:pPr/>
              <a:t>6/4/2026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3C6D99-B60C-47D4-A46B-41BD42F39550}" type="slidenum">
              <a:rPr lang="en-US" smtClean="0"/>
              <a:pPr/>
              <a:t>‹#›</a:t>
            </a:fld>
            <a:endParaRPr lang="en-US"/>
          </a:p>
        </p:txBody>
      </p:sp>
    </p:spTree>
    <p:extLst>
      <p:ext uri="{BB962C8B-B14F-4D97-AF65-F5344CB8AC3E}">
        <p14:creationId xmlns:p14="http://schemas.microsoft.com/office/powerpoint/2010/main" val="4044766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room.jpg"/>
          <p:cNvPicPr>
            <a:picLocks noChangeAspect="1"/>
          </p:cNvPicPr>
          <p:nvPr/>
        </p:nvPicPr>
        <p:blipFill>
          <a:blip r:embed="rId2"/>
          <a:stretch>
            <a:fillRect/>
          </a:stretch>
        </p:blipFill>
        <p:spPr>
          <a:xfrm>
            <a:off x="1" y="0"/>
            <a:ext cx="12192004"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Rectangle 3"/>
          <p:cNvSpPr txBox="1">
            <a:spLocks noChangeArrowheads="1"/>
          </p:cNvSpPr>
          <p:nvPr/>
        </p:nvSpPr>
        <p:spPr bwMode="auto">
          <a:xfrm>
            <a:off x="5762172" y="4662011"/>
            <a:ext cx="6433228" cy="2261186"/>
          </a:xfrm>
          <a:prstGeom prst="rect">
            <a:avLst/>
          </a:prstGeom>
          <a:noFill/>
          <a:ln w="9525">
            <a:noFill/>
            <a:miter lim="800000"/>
            <a:headEnd/>
            <a:tailEnd/>
          </a:ln>
          <a:effectLst>
            <a:outerShdw dist="35921" dir="2700000" algn="ctr" rotWithShape="0">
              <a:schemeClr val="bg2"/>
            </a:outerShdw>
          </a:effectLst>
          <a:scene3d>
            <a:camera prst="orthographicFront"/>
            <a:lightRig rig="threePt" dir="t"/>
          </a:scene3d>
          <a:sp3d>
            <a:bevelT/>
          </a:sp3d>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en-US" sz="13000" b="1" dirty="0" err="1">
                <a:solidFill>
                  <a:schemeClr val="bg1"/>
                </a:solidFill>
                <a:latin typeface="NikoshBAN" pitchFamily="2" charset="0"/>
                <a:cs typeface="NikoshBAN" pitchFamily="2" charset="0"/>
              </a:rPr>
              <a:t>স্বাগতম</a:t>
            </a:r>
            <a:endParaRPr lang="en-US" sz="13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1249825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3254" y="340185"/>
            <a:ext cx="5148676" cy="649720"/>
            <a:chOff x="5161009" y="161784"/>
            <a:chExt cx="3705440" cy="649720"/>
          </a:xfrm>
        </p:grpSpPr>
        <p:sp>
          <p:nvSpPr>
            <p:cNvPr id="7" name="AutoShape 8"/>
            <p:cNvSpPr>
              <a:spLocks noChangeArrowheads="1"/>
            </p:cNvSpPr>
            <p:nvPr/>
          </p:nvSpPr>
          <p:spPr bwMode="auto">
            <a:xfrm>
              <a:off x="5562950" y="176292"/>
              <a:ext cx="3303499"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মেশিন</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sp>
        <p:nvSpPr>
          <p:cNvPr id="2" name="Rectangle 1"/>
          <p:cNvSpPr/>
          <p:nvPr/>
        </p:nvSpPr>
        <p:spPr>
          <a:xfrm>
            <a:off x="609110" y="1154780"/>
            <a:ext cx="10841992" cy="1569660"/>
          </a:xfrm>
          <a:prstGeom prst="rect">
            <a:avLst/>
          </a:prstGeom>
        </p:spPr>
        <p:txBody>
          <a:bodyPr wrap="square">
            <a:spAutoFit/>
          </a:bodyPr>
          <a:lstStyle/>
          <a:p>
            <a:pPr algn="just"/>
            <a:r>
              <a:rPr lang="en-US" sz="2400" b="1" dirty="0" err="1">
                <a:ln w="11430"/>
                <a:solidFill>
                  <a:srgbClr val="002060"/>
                </a:solidFill>
                <a:latin typeface="SolaimanLipi" pitchFamily="2" charset="0"/>
                <a:cs typeface="SolaimanLipi" pitchFamily="2" charset="0"/>
              </a:rPr>
              <a:t>কম্পিউটারের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নিজস্ব</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ভাষা</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হচ্ছে</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মেশিন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ভাষা</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এটি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কম্পিউটারের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মৌলিক</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ভাষা</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এই</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ভাষায়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শুধু</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মাত্র</a:t>
            </a:r>
            <a:r>
              <a:rPr lang="en-US" sz="2400" b="1" dirty="0">
                <a:ln w="11430"/>
                <a:solidFill>
                  <a:srgbClr val="002060"/>
                </a:solidFill>
                <a:latin typeface="SolaimanLipi" pitchFamily="2" charset="0"/>
                <a:cs typeface="SolaimanLipi" pitchFamily="2" charset="0"/>
              </a:rPr>
              <a:t> ০ </a:t>
            </a:r>
            <a:r>
              <a:rPr lang="en-US" sz="2400" b="1" dirty="0" err="1">
                <a:ln w="11430"/>
                <a:solidFill>
                  <a:srgbClr val="002060"/>
                </a:solidFill>
                <a:latin typeface="SolaimanLipi" pitchFamily="2" charset="0"/>
                <a:cs typeface="SolaimanLipi" pitchFamily="2" charset="0"/>
              </a:rPr>
              <a:t>এবং</a:t>
            </a:r>
            <a:r>
              <a:rPr lang="en-US" sz="2400" b="1" dirty="0">
                <a:ln w="11430"/>
                <a:solidFill>
                  <a:srgbClr val="002060"/>
                </a:solidFill>
                <a:latin typeface="SolaimanLipi" pitchFamily="2" charset="0"/>
                <a:cs typeface="SolaimanLipi" pitchFamily="2" charset="0"/>
              </a:rPr>
              <a:t> ১ </a:t>
            </a:r>
            <a:r>
              <a:rPr lang="en-US" sz="2400" b="1" dirty="0" err="1">
                <a:ln w="11430"/>
                <a:solidFill>
                  <a:srgbClr val="002060"/>
                </a:solidFill>
                <a:latin typeface="SolaimanLipi" pitchFamily="2" charset="0"/>
                <a:cs typeface="SolaimanLipi" pitchFamily="2" charset="0"/>
              </a:rPr>
              <a:t>ব্যবহার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বলে</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এই</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ভাষায়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দেওয়া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নির্দেশ</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কম্পিউটার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সরাসরি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বুঝতে</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পারে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এর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সাহায্যে</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সরাসরি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কম্পিউটারের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সাথে</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যোগাযোগ</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যায়</a:t>
            </a:r>
            <a:r>
              <a:rPr lang="en-US" sz="2400" b="1" dirty="0">
                <a:ln w="11430"/>
                <a:solidFill>
                  <a:srgbClr val="002060"/>
                </a:solidFill>
                <a:latin typeface="SolaimanLipi" pitchFamily="2" charset="0"/>
                <a:cs typeface="SolaimanLipi" pitchFamily="2" charset="0"/>
              </a:rPr>
              <a:t>।</a:t>
            </a:r>
          </a:p>
        </p:txBody>
      </p:sp>
      <p:sp>
        <p:nvSpPr>
          <p:cNvPr id="3" name="Rectangle 2"/>
          <p:cNvSpPr/>
          <p:nvPr/>
        </p:nvSpPr>
        <p:spPr>
          <a:xfrm>
            <a:off x="580082" y="2690135"/>
            <a:ext cx="10954533" cy="2677656"/>
          </a:xfrm>
          <a:prstGeom prst="rect">
            <a:avLst/>
          </a:prstGeom>
        </p:spPr>
        <p:txBody>
          <a:bodyPr wrap="square">
            <a:spAutoFit/>
          </a:bodyPr>
          <a:lstStyle/>
          <a:p>
            <a:r>
              <a:rPr lang="en-US" sz="2400" b="1" dirty="0" err="1">
                <a:ln w="11430"/>
                <a:solidFill>
                  <a:srgbClr val="002060"/>
                </a:solidFill>
                <a:latin typeface="SolaimanLipi" pitchFamily="2" charset="0"/>
                <a:cs typeface="SolaimanLipi" pitchFamily="2" charset="0"/>
              </a:rPr>
              <a:t>মেশিন</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ভাষায়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যেসব</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নির্দেশ</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দেওয়া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হয়</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তাদের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চার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ভাগে</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ভাগ</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করা</a:t>
            </a:r>
            <a:r>
              <a:rPr lang="en-US" sz="2400" b="1" dirty="0">
                <a:ln w="11430"/>
                <a:solidFill>
                  <a:srgbClr val="002060"/>
                </a:solidFill>
                <a:latin typeface="SolaimanLipi" pitchFamily="2" charset="0"/>
                <a:cs typeface="SolaimanLipi" pitchFamily="2" charset="0"/>
              </a:rPr>
              <a:t> </a:t>
            </a:r>
            <a:r>
              <a:rPr lang="en-US" sz="2400" b="1" dirty="0" err="1">
                <a:ln w="11430"/>
                <a:solidFill>
                  <a:srgbClr val="002060"/>
                </a:solidFill>
                <a:latin typeface="SolaimanLipi" pitchFamily="2" charset="0"/>
                <a:cs typeface="SolaimanLipi" pitchFamily="2" charset="0"/>
              </a:rPr>
              <a:t>যায়</a:t>
            </a:r>
            <a:r>
              <a:rPr lang="en-US" sz="2400" b="1" dirty="0">
                <a:ln w="11430"/>
                <a:solidFill>
                  <a:srgbClr val="002060"/>
                </a:solidFill>
                <a:latin typeface="SolaimanLipi" pitchFamily="2" charset="0"/>
                <a:cs typeface="SolaimanLipi" pitchFamily="2" charset="0"/>
              </a:rPr>
              <a:t>। </a:t>
            </a:r>
          </a:p>
          <a:p>
            <a:r>
              <a:rPr lang="as-IN" sz="2400" b="1" dirty="0">
                <a:ln w="11430"/>
                <a:solidFill>
                  <a:srgbClr val="002060"/>
                </a:solidFill>
                <a:latin typeface="SolaimanLipi" pitchFamily="2" charset="0"/>
                <a:cs typeface="SolaimanLipi" pitchFamily="2" charset="0"/>
              </a:rPr>
              <a:t>যেমন- 	</a:t>
            </a:r>
            <a:endParaRPr lang="en-US" sz="2400" b="1" dirty="0">
              <a:ln w="11430"/>
              <a:solidFill>
                <a:srgbClr val="002060"/>
              </a:solidFill>
              <a:latin typeface="SolaimanLipi" pitchFamily="2" charset="0"/>
              <a:cs typeface="SolaimanLipi" pitchFamily="2" charset="0"/>
            </a:endParaRPr>
          </a:p>
          <a:p>
            <a:r>
              <a:rPr lang="as-IN" sz="2400" b="1" dirty="0">
                <a:ln w="11430"/>
                <a:solidFill>
                  <a:srgbClr val="002060"/>
                </a:solidFill>
                <a:latin typeface="SolaimanLipi" pitchFamily="2" charset="0"/>
                <a:cs typeface="SolaimanLipi" pitchFamily="2" charset="0"/>
              </a:rPr>
              <a:t>১. গাণিতিক (</a:t>
            </a:r>
            <a:r>
              <a:rPr lang="en-US" sz="2400" b="1" dirty="0">
                <a:ln w="11430"/>
                <a:solidFill>
                  <a:srgbClr val="002060"/>
                </a:solidFill>
                <a:latin typeface="Times New Roman" panose="02020603050405020304" pitchFamily="18" charset="0"/>
                <a:cs typeface="Times New Roman" panose="02020603050405020304" pitchFamily="18" charset="0"/>
              </a:rPr>
              <a:t>Arithmetic</a:t>
            </a:r>
            <a:r>
              <a:rPr lang="as-IN" sz="2400" b="1" dirty="0">
                <a:ln w="11430"/>
                <a:solidFill>
                  <a:srgbClr val="002060"/>
                </a:solidFill>
                <a:latin typeface="SolaimanLipi" pitchFamily="2" charset="0"/>
                <a:cs typeface="SolaimanLipi" pitchFamily="2" charset="0"/>
              </a:rPr>
              <a:t>) 	অর্থাৎ যোগ, বিয়োগ, গুণ, ভাগ </a:t>
            </a:r>
          </a:p>
          <a:p>
            <a:r>
              <a:rPr lang="as-IN" sz="2400" b="1" dirty="0">
                <a:ln w="11430"/>
                <a:solidFill>
                  <a:srgbClr val="002060"/>
                </a:solidFill>
                <a:latin typeface="SolaimanLipi" pitchFamily="2" charset="0"/>
                <a:cs typeface="SolaimanLipi" pitchFamily="2" charset="0"/>
              </a:rPr>
              <a:t>২. নিয়ন্ত্রণ (</a:t>
            </a:r>
            <a:r>
              <a:rPr lang="en-US" sz="2400" b="1" dirty="0">
                <a:ln w="11430"/>
                <a:solidFill>
                  <a:srgbClr val="002060"/>
                </a:solidFill>
                <a:latin typeface="Times New Roman" panose="02020603050405020304" pitchFamily="18" charset="0"/>
                <a:cs typeface="Times New Roman" panose="02020603050405020304" pitchFamily="18" charset="0"/>
              </a:rPr>
              <a:t>Control</a:t>
            </a:r>
            <a:r>
              <a:rPr lang="as-IN" sz="2400" b="1" dirty="0">
                <a:ln w="11430"/>
                <a:solidFill>
                  <a:srgbClr val="002060"/>
                </a:solidFill>
                <a:latin typeface="Times New Roman" panose="02020603050405020304" pitchFamily="18" charset="0"/>
                <a:cs typeface="SolaimanLipi" pitchFamily="2" charset="0"/>
              </a:rPr>
              <a:t>)</a:t>
            </a:r>
            <a:r>
              <a:rPr lang="as-IN" sz="2400" b="1" dirty="0">
                <a:ln w="11430"/>
                <a:solidFill>
                  <a:srgbClr val="002060"/>
                </a:solidFill>
                <a:latin typeface="SolaimanLipi" pitchFamily="2" charset="0"/>
                <a:cs typeface="SolaimanLipi" pitchFamily="2" charset="0"/>
              </a:rPr>
              <a:t>	অর্থাৎ লোড (</a:t>
            </a:r>
            <a:r>
              <a:rPr lang="en-US" sz="2400" b="1" dirty="0">
                <a:ln w="11430"/>
                <a:solidFill>
                  <a:srgbClr val="002060"/>
                </a:solidFill>
                <a:latin typeface="Times New Roman" panose="02020603050405020304" pitchFamily="18" charset="0"/>
                <a:cs typeface="Times New Roman" panose="02020603050405020304" pitchFamily="18" charset="0"/>
              </a:rPr>
              <a:t>Load</a:t>
            </a:r>
            <a:r>
              <a:rPr lang="as-IN" sz="2400" b="1" dirty="0">
                <a:ln w="11430"/>
                <a:solidFill>
                  <a:srgbClr val="002060"/>
                </a:solidFill>
                <a:latin typeface="Times New Roman" panose="02020603050405020304" pitchFamily="18" charset="0"/>
                <a:cs typeface="SolaimanLipi" pitchFamily="2" charset="0"/>
              </a:rPr>
              <a:t>), </a:t>
            </a:r>
            <a:r>
              <a:rPr lang="as-IN" sz="2400" b="1" dirty="0">
                <a:ln w="11430"/>
                <a:solidFill>
                  <a:srgbClr val="002060"/>
                </a:solidFill>
                <a:latin typeface="SolaimanLipi" pitchFamily="2" charset="0"/>
                <a:cs typeface="SolaimanLipi" pitchFamily="2" charset="0"/>
              </a:rPr>
              <a:t>স্টোর (</a:t>
            </a:r>
            <a:r>
              <a:rPr lang="en-US" sz="2400" b="1" dirty="0">
                <a:ln w="11430"/>
                <a:solidFill>
                  <a:srgbClr val="002060"/>
                </a:solidFill>
                <a:latin typeface="Times New Roman" panose="02020603050405020304" pitchFamily="18" charset="0"/>
                <a:cs typeface="Times New Roman" panose="02020603050405020304" pitchFamily="18" charset="0"/>
              </a:rPr>
              <a:t>Store</a:t>
            </a:r>
            <a:r>
              <a:rPr lang="as-IN" sz="2400" b="1" dirty="0">
                <a:ln w="11430"/>
                <a:solidFill>
                  <a:srgbClr val="002060"/>
                </a:solidFill>
                <a:latin typeface="Times New Roman" panose="02020603050405020304" pitchFamily="18" charset="0"/>
                <a:cs typeface="SolaimanLipi" pitchFamily="2" charset="0"/>
              </a:rPr>
              <a:t>) </a:t>
            </a:r>
            <a:r>
              <a:rPr lang="as-IN" sz="2400" b="1" dirty="0">
                <a:ln w="11430"/>
                <a:solidFill>
                  <a:srgbClr val="002060"/>
                </a:solidFill>
                <a:latin typeface="SolaimanLipi" pitchFamily="2" charset="0"/>
                <a:cs typeface="SolaimanLipi" pitchFamily="2" charset="0"/>
              </a:rPr>
              <a:t>ও জাম্প (</a:t>
            </a:r>
            <a:r>
              <a:rPr lang="en-US" sz="2400" b="1" dirty="0">
                <a:ln w="11430"/>
                <a:solidFill>
                  <a:srgbClr val="002060"/>
                </a:solidFill>
                <a:latin typeface="Times New Roman" panose="02020603050405020304" pitchFamily="18" charset="0"/>
                <a:cs typeface="Times New Roman" panose="02020603050405020304" pitchFamily="18" charset="0"/>
              </a:rPr>
              <a:t>Jump</a:t>
            </a:r>
            <a:r>
              <a:rPr lang="as-IN" sz="2400" b="1" dirty="0">
                <a:ln w="11430"/>
                <a:solidFill>
                  <a:srgbClr val="002060"/>
                </a:solidFill>
                <a:latin typeface="Times New Roman" panose="02020603050405020304" pitchFamily="18" charset="0"/>
                <a:cs typeface="SolaimanLipi" pitchFamily="2" charset="0"/>
              </a:rPr>
              <a:t>)</a:t>
            </a:r>
          </a:p>
          <a:p>
            <a:r>
              <a:rPr lang="as-IN" sz="2400" b="1" dirty="0">
                <a:ln w="11430"/>
                <a:solidFill>
                  <a:srgbClr val="002060"/>
                </a:solidFill>
                <a:latin typeface="SolaimanLipi" pitchFamily="2" charset="0"/>
                <a:cs typeface="SolaimanLipi" pitchFamily="2" charset="0"/>
              </a:rPr>
              <a:t>৩. ইনপুট-আউটপুট (</a:t>
            </a:r>
            <a:r>
              <a:rPr lang="en-US" sz="2400" b="1" dirty="0">
                <a:ln w="11430"/>
                <a:solidFill>
                  <a:srgbClr val="002060"/>
                </a:solidFill>
                <a:latin typeface="Times New Roman" panose="02020603050405020304" pitchFamily="18" charset="0"/>
                <a:cs typeface="Times New Roman" panose="02020603050405020304" pitchFamily="18" charset="0"/>
              </a:rPr>
              <a:t>input output</a:t>
            </a:r>
            <a:r>
              <a:rPr lang="as-IN" sz="2400" b="1" dirty="0">
                <a:ln w="11430"/>
                <a:solidFill>
                  <a:srgbClr val="002060"/>
                </a:solidFill>
                <a:latin typeface="Times New Roman" panose="02020603050405020304" pitchFamily="18" charset="0"/>
                <a:cs typeface="SolaimanLipi" pitchFamily="2" charset="0"/>
              </a:rPr>
              <a:t>)</a:t>
            </a:r>
            <a:r>
              <a:rPr lang="as-IN" sz="2400" b="1" dirty="0">
                <a:ln w="11430"/>
                <a:solidFill>
                  <a:srgbClr val="002060"/>
                </a:solidFill>
                <a:latin typeface="SolaimanLipi" pitchFamily="2" charset="0"/>
                <a:cs typeface="SolaimanLipi" pitchFamily="2" charset="0"/>
              </a:rPr>
              <a:t>	অর্থাৎ পড়ো (</a:t>
            </a:r>
            <a:r>
              <a:rPr lang="en-US" sz="2400" b="1" dirty="0">
                <a:ln w="11430"/>
                <a:solidFill>
                  <a:srgbClr val="002060"/>
                </a:solidFill>
                <a:latin typeface="Times New Roman" panose="02020603050405020304" pitchFamily="18" charset="0"/>
                <a:cs typeface="Times New Roman" panose="02020603050405020304" pitchFamily="18" charset="0"/>
              </a:rPr>
              <a:t>Read</a:t>
            </a:r>
            <a:r>
              <a:rPr lang="as-IN" sz="2400" b="1" dirty="0">
                <a:ln w="11430"/>
                <a:solidFill>
                  <a:srgbClr val="002060"/>
                </a:solidFill>
                <a:latin typeface="Times New Roman" panose="02020603050405020304" pitchFamily="18" charset="0"/>
                <a:cs typeface="SolaimanLipi" pitchFamily="2" charset="0"/>
              </a:rPr>
              <a:t>) </a:t>
            </a:r>
            <a:r>
              <a:rPr lang="as-IN" sz="2400" b="1" dirty="0">
                <a:ln w="11430"/>
                <a:solidFill>
                  <a:srgbClr val="002060"/>
                </a:solidFill>
                <a:latin typeface="SolaimanLipi" pitchFamily="2" charset="0"/>
                <a:cs typeface="SolaimanLipi" pitchFamily="2" charset="0"/>
              </a:rPr>
              <a:t>ও লেখ </a:t>
            </a:r>
            <a:r>
              <a:rPr lang="as-IN" sz="2400" b="1" dirty="0">
                <a:ln w="11430"/>
                <a:solidFill>
                  <a:srgbClr val="002060"/>
                </a:solidFill>
                <a:latin typeface="Times New Roman" panose="02020603050405020304" pitchFamily="18" charset="0"/>
                <a:cs typeface="SolaimanLipi" pitchFamily="2" charset="0"/>
              </a:rPr>
              <a:t>(</a:t>
            </a:r>
            <a:r>
              <a:rPr lang="en-US" sz="2400" b="1" dirty="0">
                <a:ln w="11430"/>
                <a:solidFill>
                  <a:srgbClr val="002060"/>
                </a:solidFill>
                <a:latin typeface="Times New Roman" panose="02020603050405020304" pitchFamily="18" charset="0"/>
                <a:cs typeface="Times New Roman" panose="02020603050405020304" pitchFamily="18" charset="0"/>
              </a:rPr>
              <a:t>Write</a:t>
            </a:r>
            <a:r>
              <a:rPr lang="as-IN" sz="2400" b="1" dirty="0">
                <a:ln w="11430"/>
                <a:solidFill>
                  <a:srgbClr val="002060"/>
                </a:solidFill>
                <a:latin typeface="Times New Roman" panose="02020603050405020304" pitchFamily="18" charset="0"/>
                <a:cs typeface="SolaimanLipi" pitchFamily="2" charset="0"/>
              </a:rPr>
              <a:t>) </a:t>
            </a:r>
          </a:p>
          <a:p>
            <a:r>
              <a:rPr lang="as-IN" sz="2400" b="1" dirty="0">
                <a:ln w="11430"/>
                <a:solidFill>
                  <a:srgbClr val="002060"/>
                </a:solidFill>
                <a:latin typeface="SolaimanLipi" pitchFamily="2" charset="0"/>
                <a:cs typeface="SolaimanLipi" pitchFamily="2" charset="0"/>
              </a:rPr>
              <a:t>৪. প্রত্যক্ষ ব্যবহার (</a:t>
            </a:r>
            <a:r>
              <a:rPr lang="en-US" sz="2400" b="1" dirty="0">
                <a:ln w="11430"/>
                <a:solidFill>
                  <a:srgbClr val="002060"/>
                </a:solidFill>
                <a:latin typeface="Times New Roman" panose="02020603050405020304" pitchFamily="18" charset="0"/>
                <a:cs typeface="Times New Roman" panose="02020603050405020304" pitchFamily="18" charset="0"/>
              </a:rPr>
              <a:t>Direct use</a:t>
            </a:r>
            <a:r>
              <a:rPr lang="as-IN" sz="2400" b="1" dirty="0">
                <a:ln w="11430"/>
                <a:solidFill>
                  <a:srgbClr val="002060"/>
                </a:solidFill>
                <a:latin typeface="Times New Roman" panose="02020603050405020304" pitchFamily="18" charset="0"/>
                <a:cs typeface="SolaimanLipi" pitchFamily="2" charset="0"/>
              </a:rPr>
              <a:t>) </a:t>
            </a:r>
            <a:r>
              <a:rPr lang="as-IN" sz="2400" b="1" dirty="0">
                <a:ln w="11430"/>
                <a:solidFill>
                  <a:srgbClr val="002060"/>
                </a:solidFill>
                <a:latin typeface="SolaimanLipi" pitchFamily="2" charset="0"/>
                <a:cs typeface="SolaimanLipi" pitchFamily="2" charset="0"/>
              </a:rPr>
              <a:t>অর্থাৎ আরম্ভ করো (</a:t>
            </a:r>
            <a:r>
              <a:rPr lang="en-US" sz="2400" b="1" dirty="0">
                <a:ln w="11430"/>
                <a:solidFill>
                  <a:srgbClr val="002060"/>
                </a:solidFill>
                <a:latin typeface="Times New Roman" panose="02020603050405020304" pitchFamily="18" charset="0"/>
                <a:cs typeface="Times New Roman" panose="02020603050405020304" pitchFamily="18" charset="0"/>
              </a:rPr>
              <a:t>Start</a:t>
            </a:r>
            <a:r>
              <a:rPr lang="as-IN" sz="2400" b="1" dirty="0">
                <a:ln w="11430"/>
                <a:solidFill>
                  <a:srgbClr val="002060"/>
                </a:solidFill>
                <a:latin typeface="Times New Roman" panose="02020603050405020304" pitchFamily="18" charset="0"/>
                <a:cs typeface="SolaimanLipi" pitchFamily="2" charset="0"/>
              </a:rPr>
              <a:t>), </a:t>
            </a:r>
            <a:r>
              <a:rPr lang="as-IN" sz="2400" b="1" dirty="0">
                <a:ln w="11430"/>
                <a:solidFill>
                  <a:srgbClr val="002060"/>
                </a:solidFill>
                <a:latin typeface="SolaimanLipi" pitchFamily="2" charset="0"/>
                <a:cs typeface="SolaimanLipi" pitchFamily="2" charset="0"/>
              </a:rPr>
              <a:t>থাম </a:t>
            </a:r>
            <a:r>
              <a:rPr lang="as-IN" sz="2400" b="1" dirty="0">
                <a:ln w="11430"/>
                <a:solidFill>
                  <a:srgbClr val="002060"/>
                </a:solidFill>
                <a:latin typeface="Times New Roman" panose="02020603050405020304" pitchFamily="18" charset="0"/>
                <a:cs typeface="SolaimanLipi" pitchFamily="2" charset="0"/>
              </a:rPr>
              <a:t>(</a:t>
            </a:r>
            <a:r>
              <a:rPr lang="en-US" sz="2400" b="1" dirty="0">
                <a:ln w="11430"/>
                <a:solidFill>
                  <a:srgbClr val="002060"/>
                </a:solidFill>
                <a:latin typeface="Times New Roman" panose="02020603050405020304" pitchFamily="18" charset="0"/>
                <a:cs typeface="Times New Roman" panose="02020603050405020304" pitchFamily="18" charset="0"/>
              </a:rPr>
              <a:t>Halt</a:t>
            </a:r>
            <a:r>
              <a:rPr lang="as-IN" sz="2400" b="1" dirty="0">
                <a:ln w="11430"/>
                <a:solidFill>
                  <a:srgbClr val="002060"/>
                </a:solidFill>
                <a:latin typeface="Times New Roman" panose="02020603050405020304" pitchFamily="18" charset="0"/>
                <a:cs typeface="SolaimanLipi" pitchFamily="2" charset="0"/>
              </a:rPr>
              <a:t>) </a:t>
            </a:r>
            <a:r>
              <a:rPr lang="as-IN" sz="2400" b="1" dirty="0">
                <a:ln w="11430"/>
                <a:solidFill>
                  <a:srgbClr val="002060"/>
                </a:solidFill>
                <a:latin typeface="SolaimanLipi" pitchFamily="2" charset="0"/>
                <a:cs typeface="SolaimanLipi" pitchFamily="2" charset="0"/>
              </a:rPr>
              <a:t>ও শেষ করো (</a:t>
            </a:r>
            <a:r>
              <a:rPr lang="en-US" sz="2400" b="1" dirty="0">
                <a:ln w="11430"/>
                <a:solidFill>
                  <a:srgbClr val="002060"/>
                </a:solidFill>
                <a:latin typeface="Times New Roman" panose="02020603050405020304" pitchFamily="18" charset="0"/>
                <a:cs typeface="Times New Roman" panose="02020603050405020304" pitchFamily="18" charset="0"/>
              </a:rPr>
              <a:t>End</a:t>
            </a:r>
            <a:r>
              <a:rPr lang="as-IN" sz="2400" b="1" dirty="0">
                <a:ln w="11430"/>
                <a:solidFill>
                  <a:srgbClr val="002060"/>
                </a:solidFill>
                <a:latin typeface="SolaimanLipi" pitchFamily="2" charset="0"/>
                <a:cs typeface="SolaimanLipi" pitchFamily="2" charset="0"/>
              </a:rPr>
              <a:t>) </a:t>
            </a:r>
          </a:p>
        </p:txBody>
      </p:sp>
    </p:spTree>
    <p:extLst>
      <p:ext uri="{BB962C8B-B14F-4D97-AF65-F5344CB8AC3E}">
        <p14:creationId xmlns:p14="http://schemas.microsoft.com/office/powerpoint/2010/main" val="271472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3204" y="898383"/>
            <a:ext cx="11089867" cy="2308324"/>
          </a:xfrm>
          <a:prstGeom prst="rect">
            <a:avLst/>
          </a:prstGeom>
        </p:spPr>
        <p:txBody>
          <a:bodyPr wrap="square">
            <a:spAutoFit/>
          </a:bodyPr>
          <a:lstStyle/>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মেশিন ভাষার সবচেয়ে বড় সুবিধা হচ্ছে সরাসরি কম্পিউটারের সাথে যোগাযোগ করা যায়। </a:t>
            </a:r>
            <a:endParaRPr lang="en-US" sz="2400" b="1" dirty="0">
              <a:ln w="11430"/>
              <a:solidFill>
                <a:srgbClr val="002060"/>
              </a:solidFill>
              <a:latin typeface="SolaimanLipi" pitchFamily="2" charset="0"/>
              <a:cs typeface="SolaimanLipi" pitchFamily="2" charset="0"/>
            </a:endParaRPr>
          </a:p>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মেশিন ভাষায় লেখা প্রোগ্রাম নির্বাহের জন্য কোনো প্রকার অনুবাদক প্রোগ্রামের প্রয়োজন হয় না। ফলে দ্রুত কাজ করে। </a:t>
            </a:r>
          </a:p>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মেশিন ভাষায় লিখিত প্রোগ্রামে অতি অল্প মেমোরি প্রয়োজন হয়। </a:t>
            </a:r>
          </a:p>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কম্পিউটারের ভেতরের গঠন ভালোভাবে বুঝতে হলে এই ভাষা জানতে হয়। </a:t>
            </a:r>
          </a:p>
        </p:txBody>
      </p:sp>
      <p:sp>
        <p:nvSpPr>
          <p:cNvPr id="5" name="Rectangle 4"/>
          <p:cNvSpPr/>
          <p:nvPr/>
        </p:nvSpPr>
        <p:spPr>
          <a:xfrm>
            <a:off x="1044406" y="3862604"/>
            <a:ext cx="10607267" cy="2677656"/>
          </a:xfrm>
          <a:prstGeom prst="rect">
            <a:avLst/>
          </a:prstGeom>
        </p:spPr>
        <p:txBody>
          <a:bodyPr wrap="square">
            <a:spAutoFit/>
          </a:bodyPr>
          <a:lstStyle/>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মেশিন ভাষায় লিখিত কোনো প্রোগ্রাম সাধারণত বোঝা যায় না। </a:t>
            </a:r>
          </a:p>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শুধু ০ ও ১ ব্যবহার করা হয় বলে প্রোগ্রাম লেখা কষ্টসাধ্য। </a:t>
            </a:r>
          </a:p>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এ ভাষায় প্রোগ্রাম লিখতে প্রচুর সময় লাগে এবং ভুল হবার সম্ভাবনা খুব বেশি থাকে। ভুল হলে তা বের করা এবং ভুল-ত্রুটি দূর করা খুব কঠিন। </a:t>
            </a:r>
          </a:p>
          <a:p>
            <a:pPr marL="457200" indent="-457200" algn="just">
              <a:buFont typeface="Arial" panose="020B0604020202020204" pitchFamily="34" charset="0"/>
              <a:buChar char="•"/>
            </a:pPr>
            <a:r>
              <a:rPr lang="as-IN" sz="2400" b="1" dirty="0">
                <a:ln w="11430"/>
                <a:solidFill>
                  <a:srgbClr val="002060"/>
                </a:solidFill>
                <a:latin typeface="SolaimanLipi" pitchFamily="2" charset="0"/>
                <a:cs typeface="SolaimanLipi" pitchFamily="2" charset="0"/>
              </a:rPr>
              <a:t>এ ভাষার সবচেয়ে বড় অসুবিধা হচ্ছে এক ধরনের কম্পিউটারের জন্য লিখিত প্রোগ্রাম অন্য ধরনের কম্পিউটারে ব্যবহার করা যায় না। মেশিন ভাষাকে নি</a:t>
            </a:r>
            <a:r>
              <a:rPr lang="en-US" sz="2400" b="1" dirty="0" err="1">
                <a:ln w="11430"/>
                <a:solidFill>
                  <a:srgbClr val="002060"/>
                </a:solidFill>
                <a:latin typeface="SolaimanLipi" pitchFamily="2" charset="0"/>
                <a:cs typeface="SolaimanLipi" pitchFamily="2" charset="0"/>
              </a:rPr>
              <a:t>ম্ন</a:t>
            </a:r>
            <a:r>
              <a:rPr lang="as-IN" sz="2400" b="1" dirty="0">
                <a:ln w="11430"/>
                <a:solidFill>
                  <a:srgbClr val="002060"/>
                </a:solidFill>
                <a:latin typeface="SolaimanLipi" pitchFamily="2" charset="0"/>
                <a:cs typeface="SolaimanLipi" pitchFamily="2" charset="0"/>
              </a:rPr>
              <a:t>স্তরের ভাষাও বলা হয়।</a:t>
            </a:r>
          </a:p>
        </p:txBody>
      </p:sp>
      <p:grpSp>
        <p:nvGrpSpPr>
          <p:cNvPr id="6" name="Group 5"/>
          <p:cNvGrpSpPr/>
          <p:nvPr/>
        </p:nvGrpSpPr>
        <p:grpSpPr>
          <a:xfrm>
            <a:off x="361071" y="234595"/>
            <a:ext cx="6685188" cy="649720"/>
            <a:chOff x="5161008" y="161784"/>
            <a:chExt cx="6685188" cy="649720"/>
          </a:xfrm>
        </p:grpSpPr>
        <p:sp>
          <p:nvSpPr>
            <p:cNvPr id="7" name="AutoShape 8"/>
            <p:cNvSpPr>
              <a:spLocks noChangeArrowheads="1"/>
            </p:cNvSpPr>
            <p:nvPr/>
          </p:nvSpPr>
          <p:spPr bwMode="auto">
            <a:xfrm>
              <a:off x="5745187" y="176292"/>
              <a:ext cx="6101009"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মেশিন</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as-IN" sz="4000" b="1" dirty="0">
                  <a:ln w="11430"/>
                  <a:solidFill>
                    <a:srgbClr val="FF0000"/>
                  </a:solidFill>
                  <a:latin typeface="SolaimanLipi" pitchFamily="2" charset="0"/>
                  <a:cs typeface="SolaimanLipi" pitchFamily="2" charset="0"/>
                </a:rPr>
                <a:t>সুবিধা:</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grpSp>
        <p:nvGrpSpPr>
          <p:cNvPr id="9" name="Group 8"/>
          <p:cNvGrpSpPr/>
          <p:nvPr/>
        </p:nvGrpSpPr>
        <p:grpSpPr>
          <a:xfrm>
            <a:off x="332935" y="3138796"/>
            <a:ext cx="7694959" cy="649720"/>
            <a:chOff x="5161008" y="161784"/>
            <a:chExt cx="6318238" cy="649720"/>
          </a:xfrm>
        </p:grpSpPr>
        <p:sp>
          <p:nvSpPr>
            <p:cNvPr id="10" name="AutoShape 8"/>
            <p:cNvSpPr>
              <a:spLocks noChangeArrowheads="1"/>
            </p:cNvSpPr>
            <p:nvPr/>
          </p:nvSpPr>
          <p:spPr bwMode="auto">
            <a:xfrm>
              <a:off x="5745188" y="176292"/>
              <a:ext cx="5734058"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3600" b="1" dirty="0" err="1">
                  <a:ln w="11430"/>
                  <a:solidFill>
                    <a:srgbClr val="FF0000"/>
                  </a:solidFill>
                  <a:latin typeface="SolaimanLipi" pitchFamily="2" charset="0"/>
                  <a:cs typeface="SolaimanLipi" pitchFamily="2" charset="0"/>
                </a:rPr>
                <a:t>মেশিন</a:t>
              </a:r>
              <a:r>
                <a:rPr lang="en-US" sz="3600" b="1" dirty="0">
                  <a:ln w="11430"/>
                  <a:solidFill>
                    <a:srgbClr val="FF0000"/>
                  </a:solidFill>
                  <a:latin typeface="SolaimanLipi" pitchFamily="2" charset="0"/>
                  <a:cs typeface="SolaimanLipi" pitchFamily="2" charset="0"/>
                </a:rPr>
                <a:t> </a:t>
              </a:r>
              <a:r>
                <a:rPr lang="en-US" sz="3600" b="1" dirty="0" err="1">
                  <a:ln w="11430"/>
                  <a:solidFill>
                    <a:srgbClr val="FF0000"/>
                  </a:solidFill>
                  <a:latin typeface="SolaimanLipi" pitchFamily="2" charset="0"/>
                  <a:cs typeface="SolaimanLipi" pitchFamily="2" charset="0"/>
                </a:rPr>
                <a:t>ভাষার</a:t>
              </a:r>
              <a:r>
                <a:rPr lang="en-US" sz="3600" b="1" dirty="0">
                  <a:ln w="11430"/>
                  <a:solidFill>
                    <a:srgbClr val="FF0000"/>
                  </a:solidFill>
                  <a:latin typeface="SolaimanLipi" pitchFamily="2" charset="0"/>
                  <a:cs typeface="SolaimanLipi" pitchFamily="2" charset="0"/>
                </a:rPr>
                <a:t> অ</a:t>
              </a:r>
              <a:r>
                <a:rPr lang="as-IN" sz="3600" b="1" dirty="0">
                  <a:ln w="11430"/>
                  <a:solidFill>
                    <a:srgbClr val="FF0000"/>
                  </a:solidFill>
                  <a:latin typeface="SolaimanLipi" pitchFamily="2" charset="0"/>
                  <a:cs typeface="SolaimanLipi" pitchFamily="2" charset="0"/>
                </a:rPr>
                <a:t>সুবিধা:</a:t>
              </a:r>
              <a:endParaRPr lang="en-US" sz="3600" b="1" dirty="0">
                <a:ln w="11430"/>
                <a:solidFill>
                  <a:srgbClr val="FF0000"/>
                </a:solidFill>
                <a:latin typeface="SolaimanLipi" pitchFamily="2" charset="0"/>
                <a:cs typeface="SolaimanLipi" pitchFamily="2" charset="0"/>
              </a:endParaRPr>
            </a:p>
          </p:txBody>
        </p:sp>
        <p:pic>
          <p:nvPicPr>
            <p:cNvPr id="11" name="Picture 10"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Tree>
    <p:extLst>
      <p:ext uri="{BB962C8B-B14F-4D97-AF65-F5344CB8AC3E}">
        <p14:creationId xmlns:p14="http://schemas.microsoft.com/office/powerpoint/2010/main" val="6976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576" t="51964" r="11927" b="28156"/>
          <a:stretch/>
        </p:blipFill>
        <p:spPr>
          <a:xfrm>
            <a:off x="0" y="1319349"/>
            <a:ext cx="6156101" cy="1698591"/>
          </a:xfrm>
          <a:prstGeom prst="rect">
            <a:avLst/>
          </a:prstGeom>
        </p:spPr>
      </p:pic>
      <p:grpSp>
        <p:nvGrpSpPr>
          <p:cNvPr id="5" name="Group 4"/>
          <p:cNvGrpSpPr/>
          <p:nvPr/>
        </p:nvGrpSpPr>
        <p:grpSpPr>
          <a:xfrm>
            <a:off x="5342483" y="443216"/>
            <a:ext cx="5307588" cy="1883435"/>
            <a:chOff x="4899865" y="161784"/>
            <a:chExt cx="3819808" cy="1883435"/>
          </a:xfrm>
        </p:grpSpPr>
        <p:sp>
          <p:nvSpPr>
            <p:cNvPr id="6" name="AutoShape 8"/>
            <p:cNvSpPr>
              <a:spLocks noChangeArrowheads="1"/>
            </p:cNvSpPr>
            <p:nvPr/>
          </p:nvSpPr>
          <p:spPr bwMode="auto">
            <a:xfrm>
              <a:off x="5562950" y="176292"/>
              <a:ext cx="3156723"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অ্যাসেম্বলি</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a:t>
              </a:r>
              <a:endParaRPr lang="en-US" sz="4000" b="1" dirty="0">
                <a:ln w="11430"/>
                <a:solidFill>
                  <a:srgbClr val="FF0000"/>
                </a:solidFill>
                <a:latin typeface="SolaimanLipi" pitchFamily="2" charset="0"/>
                <a:cs typeface="SolaimanLipi" pitchFamily="2" charset="0"/>
              </a:endParaRPr>
            </a:p>
          </p:txBody>
        </p:sp>
        <p:pic>
          <p:nvPicPr>
            <p:cNvPr id="7" name="Picture 6" descr="cubo_rosso_architetto_fr_01"/>
            <p:cNvPicPr>
              <a:picLocks noChangeAspect="1" noChangeArrowheads="1"/>
            </p:cNvPicPr>
            <p:nvPr/>
          </p:nvPicPr>
          <p:blipFill>
            <a:blip r:embed="rId3"/>
            <a:srcRect/>
            <a:stretch>
              <a:fillRect/>
            </a:stretch>
          </p:blipFill>
          <p:spPr bwMode="auto">
            <a:xfrm>
              <a:off x="5161009" y="161784"/>
              <a:ext cx="584181" cy="649720"/>
            </a:xfrm>
            <a:prstGeom prst="rect">
              <a:avLst/>
            </a:prstGeom>
            <a:noFill/>
            <a:ln w="9525">
              <a:noFill/>
              <a:miter lim="800000"/>
              <a:headEnd/>
              <a:tailEnd/>
            </a:ln>
          </p:spPr>
        </p:pic>
        <p:pic>
          <p:nvPicPr>
            <p:cNvPr id="13" name="Picture 12" descr="cubo_rosso_architetto_fr_01"/>
            <p:cNvPicPr>
              <a:picLocks noChangeAspect="1" noChangeArrowheads="1"/>
            </p:cNvPicPr>
            <p:nvPr/>
          </p:nvPicPr>
          <p:blipFill>
            <a:blip r:embed="rId3"/>
            <a:srcRect/>
            <a:stretch>
              <a:fillRect/>
            </a:stretch>
          </p:blipFill>
          <p:spPr bwMode="auto">
            <a:xfrm>
              <a:off x="4899865" y="1395499"/>
              <a:ext cx="584181" cy="649720"/>
            </a:xfrm>
            <a:prstGeom prst="rect">
              <a:avLst/>
            </a:prstGeom>
            <a:noFill/>
            <a:ln w="9525">
              <a:noFill/>
              <a:miter lim="800000"/>
              <a:headEnd/>
              <a:tailEnd/>
            </a:ln>
          </p:spPr>
        </p:pic>
      </p:grpSp>
      <p:grpSp>
        <p:nvGrpSpPr>
          <p:cNvPr id="11" name="Group 10"/>
          <p:cNvGrpSpPr/>
          <p:nvPr/>
        </p:nvGrpSpPr>
        <p:grpSpPr>
          <a:xfrm>
            <a:off x="4700458" y="3245476"/>
            <a:ext cx="7491542" cy="3612524"/>
            <a:chOff x="4700458" y="3245476"/>
            <a:chExt cx="7491542" cy="3612524"/>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932"/>
            <a:stretch/>
          </p:blipFill>
          <p:spPr>
            <a:xfrm>
              <a:off x="4700458" y="3284113"/>
              <a:ext cx="7491542" cy="3573887"/>
            </a:xfrm>
            <a:prstGeom prst="rect">
              <a:avLst/>
            </a:prstGeom>
          </p:spPr>
        </p:pic>
        <p:sp>
          <p:nvSpPr>
            <p:cNvPr id="3" name="Rectangle 2"/>
            <p:cNvSpPr/>
            <p:nvPr/>
          </p:nvSpPr>
          <p:spPr>
            <a:xfrm>
              <a:off x="4700458" y="3245476"/>
              <a:ext cx="2653379" cy="2704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utoShape 8"/>
          <p:cNvSpPr>
            <a:spLocks noChangeArrowheads="1"/>
          </p:cNvSpPr>
          <p:nvPr/>
        </p:nvSpPr>
        <p:spPr bwMode="auto">
          <a:xfrm>
            <a:off x="5919657" y="1681103"/>
            <a:ext cx="6272343"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2800" b="1" dirty="0" err="1">
                <a:ln w="11430"/>
                <a:solidFill>
                  <a:srgbClr val="FF0000"/>
                </a:solidFill>
                <a:latin typeface="SolaimanLipi" pitchFamily="2" charset="0"/>
                <a:cs typeface="SolaimanLipi" pitchFamily="2" charset="0"/>
              </a:rPr>
              <a:t>এগুলো</a:t>
            </a:r>
            <a:r>
              <a:rPr lang="en-US" sz="2800" b="1" dirty="0">
                <a:ln w="11430"/>
                <a:solidFill>
                  <a:srgbClr val="FF0000"/>
                </a:solidFill>
                <a:latin typeface="SolaimanLipi" pitchFamily="2" charset="0"/>
                <a:cs typeface="SolaimanLipi" pitchFamily="2" charset="0"/>
              </a:rPr>
              <a:t> </a:t>
            </a:r>
            <a:r>
              <a:rPr lang="en-US" sz="2800" b="1" dirty="0" err="1">
                <a:ln w="11430"/>
                <a:solidFill>
                  <a:srgbClr val="FF0000"/>
                </a:solidFill>
                <a:latin typeface="SolaimanLipi" pitchFamily="2" charset="0"/>
                <a:cs typeface="SolaimanLipi" pitchFamily="2" charset="0"/>
              </a:rPr>
              <a:t>কোন</a:t>
            </a:r>
            <a:r>
              <a:rPr lang="en-US" sz="2800" b="1" dirty="0">
                <a:ln w="11430"/>
                <a:solidFill>
                  <a:srgbClr val="FF0000"/>
                </a:solidFill>
                <a:latin typeface="SolaimanLipi" pitchFamily="2" charset="0"/>
                <a:cs typeface="SolaimanLipi" pitchFamily="2" charset="0"/>
              </a:rPr>
              <a:t> </a:t>
            </a:r>
            <a:r>
              <a:rPr lang="en-US" sz="2800" b="1" dirty="0" err="1">
                <a:ln w="11430"/>
                <a:solidFill>
                  <a:srgbClr val="FF0000"/>
                </a:solidFill>
                <a:latin typeface="SolaimanLipi" pitchFamily="2" charset="0"/>
                <a:cs typeface="SolaimanLipi" pitchFamily="2" charset="0"/>
              </a:rPr>
              <a:t>ভাষায়</a:t>
            </a:r>
            <a:r>
              <a:rPr lang="en-US" sz="2800" b="1" dirty="0">
                <a:ln w="11430"/>
                <a:solidFill>
                  <a:srgbClr val="FF0000"/>
                </a:solidFill>
                <a:latin typeface="SolaimanLipi" pitchFamily="2" charset="0"/>
                <a:cs typeface="SolaimanLipi" pitchFamily="2" charset="0"/>
              </a:rPr>
              <a:t> </a:t>
            </a:r>
            <a:r>
              <a:rPr lang="en-US" sz="2800" b="1" dirty="0" err="1" smtClean="0">
                <a:ln w="11430"/>
                <a:solidFill>
                  <a:srgbClr val="FF0000"/>
                </a:solidFill>
                <a:latin typeface="SolaimanLipi" pitchFamily="2" charset="0"/>
                <a:cs typeface="SolaimanLipi" pitchFamily="2" charset="0"/>
              </a:rPr>
              <a:t>লিখিত</a:t>
            </a:r>
            <a:r>
              <a:rPr lang="en-US" sz="2800" b="1" dirty="0" smtClean="0">
                <a:ln w="11430"/>
                <a:solidFill>
                  <a:srgbClr val="FF0000"/>
                </a:solidFill>
                <a:latin typeface="SolaimanLipi" pitchFamily="2" charset="0"/>
                <a:cs typeface="SolaimanLipi" pitchFamily="2" charset="0"/>
              </a:rPr>
              <a:t> </a:t>
            </a:r>
            <a:r>
              <a:rPr lang="en-US" sz="2800" b="1" dirty="0" err="1">
                <a:ln w="11430"/>
                <a:solidFill>
                  <a:srgbClr val="FF0000"/>
                </a:solidFill>
                <a:latin typeface="SolaimanLipi" pitchFamily="2" charset="0"/>
                <a:cs typeface="SolaimanLipi" pitchFamily="2" charset="0"/>
              </a:rPr>
              <a:t>প্রোগ্রাম</a:t>
            </a:r>
            <a:endParaRPr lang="en-US" sz="2800" b="1" dirty="0">
              <a:ln w="11430"/>
              <a:solidFill>
                <a:srgbClr val="FF0000"/>
              </a:solidFill>
              <a:latin typeface="SolaimanLipi" pitchFamily="2" charset="0"/>
              <a:cs typeface="SolaimanLipi" pitchFamily="2" charset="0"/>
            </a:endParaRPr>
          </a:p>
        </p:txBody>
      </p:sp>
    </p:spTree>
    <p:extLst>
      <p:ext uri="{BB962C8B-B14F-4D97-AF65-F5344CB8AC3E}">
        <p14:creationId xmlns:p14="http://schemas.microsoft.com/office/powerpoint/2010/main" val="27495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3252" y="340185"/>
            <a:ext cx="4160929" cy="649720"/>
            <a:chOff x="5161009" y="161784"/>
            <a:chExt cx="2994571" cy="649720"/>
          </a:xfrm>
        </p:grpSpPr>
        <p:sp>
          <p:nvSpPr>
            <p:cNvPr id="7" name="AutoShape 8"/>
            <p:cNvSpPr>
              <a:spLocks noChangeArrowheads="1"/>
            </p:cNvSpPr>
            <p:nvPr/>
          </p:nvSpPr>
          <p:spPr bwMode="auto">
            <a:xfrm>
              <a:off x="5562950" y="176292"/>
              <a:ext cx="2592630"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অ্যাসেম্বলি</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sp>
        <p:nvSpPr>
          <p:cNvPr id="2" name="Rectangle 1"/>
          <p:cNvSpPr/>
          <p:nvPr/>
        </p:nvSpPr>
        <p:spPr>
          <a:xfrm>
            <a:off x="609110" y="1154780"/>
            <a:ext cx="10841992" cy="2246769"/>
          </a:xfrm>
          <a:prstGeom prst="rect">
            <a:avLst/>
          </a:prstGeom>
        </p:spPr>
        <p:txBody>
          <a:bodyPr wrap="square">
            <a:spAutoFit/>
          </a:bodyPr>
          <a:lstStyle/>
          <a:p>
            <a:pPr algn="just"/>
            <a:r>
              <a:rPr lang="as-IN" sz="2800" dirty="0">
                <a:ln w="11430"/>
                <a:solidFill>
                  <a:srgbClr val="002060"/>
                </a:solidFill>
                <a:latin typeface="SolaimanLipi" pitchFamily="2" charset="0"/>
                <a:cs typeface="SolaimanLipi" pitchFamily="2" charset="0"/>
              </a:rPr>
              <a:t>অ্যাসেম্বলি ভাষাকে সাংকেতিক ভাষাও বলা হয়। এর প্রচলন শুরু হয় ১৯৫০ সাল থেকে। দ্বিতীয় </a:t>
            </a:r>
            <a:r>
              <a:rPr lang="en-US" sz="2800" dirty="0" err="1">
                <a:ln w="11430"/>
                <a:solidFill>
                  <a:srgbClr val="002060"/>
                </a:solidFill>
                <a:latin typeface="SolaimanLipi" pitchFamily="2" charset="0"/>
                <a:cs typeface="SolaimanLipi" pitchFamily="2" charset="0"/>
              </a:rPr>
              <a:t>প্রজন্মের</a:t>
            </a:r>
            <a:r>
              <a:rPr lang="as-IN" sz="2800" dirty="0">
                <a:ln w="11430"/>
                <a:solidFill>
                  <a:srgbClr val="002060"/>
                </a:solidFill>
                <a:latin typeface="SolaimanLipi" pitchFamily="2" charset="0"/>
                <a:cs typeface="SolaimanLipi" pitchFamily="2" charset="0"/>
              </a:rPr>
              <a:t> কম্পিউটারে এই ভাষা ব্যাপকভাবে প্রচলিত ছিল। অ্যাসেম্বলি ভাষার ক্ষেত্রে নির্দেশ ও ডেটার অ্যাড্রেস বাইনারি বা হেক্সা সংখ্যার সাহায্যে না দিয়ে সংকেতের সাহায্যে দেওয়া হয়। এই সংকেতকে বলে সাংকেতিক কোড (</a:t>
            </a:r>
            <a:r>
              <a:rPr lang="pt-BR" sz="2800" dirty="0">
                <a:ln w="11430"/>
                <a:solidFill>
                  <a:srgbClr val="002060"/>
                </a:solidFill>
                <a:latin typeface="Times New Roman" panose="02020603050405020304" pitchFamily="18" charset="0"/>
                <a:cs typeface="Times New Roman" panose="02020603050405020304" pitchFamily="18" charset="0"/>
              </a:rPr>
              <a:t>Symbolic Code</a:t>
            </a:r>
            <a:r>
              <a:rPr lang="as-IN" sz="2800" dirty="0">
                <a:ln w="11430"/>
                <a:solidFill>
                  <a:srgbClr val="002060"/>
                </a:solidFill>
                <a:latin typeface="Times New Roman" panose="02020603050405020304" pitchFamily="18" charset="0"/>
                <a:cs typeface="SolaimanLipi" pitchFamily="2" charset="0"/>
              </a:rPr>
              <a:t>) </a:t>
            </a:r>
            <a:r>
              <a:rPr lang="as-IN" sz="2800" dirty="0">
                <a:ln w="11430"/>
                <a:solidFill>
                  <a:srgbClr val="002060"/>
                </a:solidFill>
                <a:latin typeface="SolaimanLipi" pitchFamily="2" charset="0"/>
                <a:cs typeface="SolaimanLipi" pitchFamily="2" charset="0"/>
              </a:rPr>
              <a:t>বা নেমোনিক (</a:t>
            </a:r>
            <a:r>
              <a:rPr lang="pt-BR" sz="2800" dirty="0">
                <a:ln w="11430"/>
                <a:solidFill>
                  <a:srgbClr val="002060"/>
                </a:solidFill>
                <a:latin typeface="Times New Roman" panose="02020603050405020304" pitchFamily="18" charset="0"/>
                <a:cs typeface="Times New Roman" panose="02020603050405020304" pitchFamily="18" charset="0"/>
              </a:rPr>
              <a:t>Nemonic</a:t>
            </a:r>
            <a:r>
              <a:rPr lang="as-IN" sz="2800" dirty="0">
                <a:ln w="11430"/>
                <a:solidFill>
                  <a:srgbClr val="002060"/>
                </a:solidFill>
                <a:latin typeface="Times New Roman" panose="02020603050405020304" pitchFamily="18" charset="0"/>
                <a:cs typeface="SolaimanLipi" pitchFamily="2" charset="0"/>
              </a:rPr>
              <a:t>)</a:t>
            </a:r>
            <a:r>
              <a:rPr lang="as-IN" sz="2800" dirty="0">
                <a:ln w="11430"/>
                <a:solidFill>
                  <a:srgbClr val="002060"/>
                </a:solidFill>
                <a:latin typeface="SolaimanLipi" pitchFamily="2" charset="0"/>
                <a:cs typeface="SolaimanLipi" pitchFamily="2" charset="0"/>
              </a:rPr>
              <a:t>। এটি অনেকটা সহজবোধ্য।</a:t>
            </a:r>
            <a:endParaRPr lang="en-US" sz="2800" dirty="0">
              <a:ln w="11430"/>
              <a:solidFill>
                <a:srgbClr val="002060"/>
              </a:solidFill>
              <a:latin typeface="SolaimanLipi" pitchFamily="2" charset="0"/>
              <a:cs typeface="SolaimanLipi" pitchFamily="2" charset="0"/>
            </a:endParaRPr>
          </a:p>
        </p:txBody>
      </p:sp>
      <p:sp>
        <p:nvSpPr>
          <p:cNvPr id="3" name="Rectangle 2"/>
          <p:cNvSpPr/>
          <p:nvPr/>
        </p:nvSpPr>
        <p:spPr>
          <a:xfrm>
            <a:off x="609110" y="3281426"/>
            <a:ext cx="7775235" cy="2246769"/>
          </a:xfrm>
          <a:prstGeom prst="rect">
            <a:avLst/>
          </a:prstGeom>
        </p:spPr>
        <p:txBody>
          <a:bodyPr wrap="square">
            <a:spAutoFit/>
          </a:bodyPr>
          <a:lstStyle/>
          <a:p>
            <a:r>
              <a:rPr lang="as-IN" sz="2800" dirty="0">
                <a:ln w="11430"/>
                <a:solidFill>
                  <a:srgbClr val="002060"/>
                </a:solidFill>
                <a:latin typeface="SolaimanLipi" pitchFamily="2" charset="0"/>
                <a:cs typeface="SolaimanLipi" pitchFamily="2" charset="0"/>
              </a:rPr>
              <a:t>যেমন:   	</a:t>
            </a:r>
            <a:endParaRPr lang="en-US" sz="2800" dirty="0">
              <a:ln w="11430"/>
              <a:solidFill>
                <a:srgbClr val="002060"/>
              </a:solidFill>
              <a:latin typeface="SolaimanLipi" pitchFamily="2" charset="0"/>
              <a:cs typeface="SolaimanLipi" pitchFamily="2" charset="0"/>
            </a:endParaRPr>
          </a:p>
          <a:p>
            <a:r>
              <a:rPr lang="en-US" sz="2800" dirty="0">
                <a:ln w="11430"/>
                <a:solidFill>
                  <a:srgbClr val="002060"/>
                </a:solidFill>
                <a:latin typeface="SolaimanLipi" pitchFamily="2" charset="0"/>
                <a:cs typeface="SolaimanLipi" pitchFamily="2" charset="0"/>
              </a:rPr>
              <a:t>	</a:t>
            </a:r>
            <a:r>
              <a:rPr lang="as-IN" sz="2800" dirty="0">
                <a:ln w="11430"/>
                <a:solidFill>
                  <a:srgbClr val="002060"/>
                </a:solidFill>
                <a:latin typeface="SolaimanLipi" pitchFamily="2" charset="0"/>
                <a:cs typeface="SolaimanLipi" pitchFamily="2" charset="0"/>
              </a:rPr>
              <a:t>‘যোগ’ বা </a:t>
            </a:r>
            <a:r>
              <a:rPr lang="pt-BR" sz="2800" dirty="0">
                <a:ln w="11430"/>
                <a:solidFill>
                  <a:srgbClr val="002060"/>
                </a:solidFill>
                <a:latin typeface="Times New Roman" panose="02020603050405020304" pitchFamily="18" charset="0"/>
                <a:cs typeface="Times New Roman" panose="02020603050405020304" pitchFamily="18" charset="0"/>
              </a:rPr>
              <a:t>Addition</a:t>
            </a:r>
            <a:r>
              <a:rPr lang="as-IN" sz="2800" dirty="0">
                <a:ln w="11430"/>
                <a:solidFill>
                  <a:srgbClr val="002060"/>
                </a:solidFill>
                <a:latin typeface="Times New Roman" panose="02020603050405020304" pitchFamily="18" charset="0"/>
                <a:cs typeface="SolaimanLipi" pitchFamily="2" charset="0"/>
              </a:rPr>
              <a:t> </a:t>
            </a:r>
            <a:r>
              <a:rPr lang="as-IN" sz="2800" dirty="0">
                <a:ln w="11430"/>
                <a:solidFill>
                  <a:srgbClr val="002060"/>
                </a:solidFill>
                <a:latin typeface="SolaimanLipi" pitchFamily="2" charset="0"/>
                <a:cs typeface="SolaimanLipi" pitchFamily="2" charset="0"/>
              </a:rPr>
              <a:t>করাকে লেখা হয় </a:t>
            </a:r>
            <a:r>
              <a:rPr lang="pt-BR" sz="2800" dirty="0">
                <a:ln w="11430"/>
                <a:solidFill>
                  <a:srgbClr val="002060"/>
                </a:solidFill>
                <a:latin typeface="Times New Roman" panose="02020603050405020304" pitchFamily="18" charset="0"/>
                <a:cs typeface="Times New Roman" panose="02020603050405020304" pitchFamily="18" charset="0"/>
              </a:rPr>
              <a:t>ADD </a:t>
            </a:r>
          </a:p>
          <a:p>
            <a:r>
              <a:rPr lang="en-US" sz="2800" dirty="0">
                <a:ln w="11430"/>
                <a:solidFill>
                  <a:srgbClr val="002060"/>
                </a:solidFill>
                <a:latin typeface="SolaimanLipi" pitchFamily="2" charset="0"/>
                <a:cs typeface="SolaimanLipi" pitchFamily="2" charset="0"/>
              </a:rPr>
              <a:t>	</a:t>
            </a:r>
            <a:r>
              <a:rPr lang="as-IN" sz="2800" dirty="0">
                <a:ln w="11430"/>
                <a:solidFill>
                  <a:srgbClr val="002060"/>
                </a:solidFill>
                <a:latin typeface="SolaimanLipi" pitchFamily="2" charset="0"/>
                <a:cs typeface="SolaimanLipi" pitchFamily="2" charset="0"/>
              </a:rPr>
              <a:t>‘বিয়োগ’ বা </a:t>
            </a:r>
            <a:r>
              <a:rPr lang="pt-BR" sz="2800" dirty="0">
                <a:ln w="11430"/>
                <a:solidFill>
                  <a:srgbClr val="002060"/>
                </a:solidFill>
                <a:latin typeface="Times New Roman" panose="02020603050405020304" pitchFamily="18" charset="0"/>
                <a:cs typeface="Times New Roman" panose="02020603050405020304" pitchFamily="18" charset="0"/>
              </a:rPr>
              <a:t>Subtraction</a:t>
            </a:r>
            <a:r>
              <a:rPr lang="as-IN" sz="2800" dirty="0">
                <a:ln w="11430"/>
                <a:solidFill>
                  <a:srgbClr val="002060"/>
                </a:solidFill>
                <a:latin typeface="SolaimanLipi" pitchFamily="2" charset="0"/>
                <a:cs typeface="SolaimanLipi" pitchFamily="2" charset="0"/>
              </a:rPr>
              <a:t> করাকে লেখা হয় </a:t>
            </a:r>
            <a:r>
              <a:rPr lang="en-US" sz="2800" dirty="0">
                <a:ln w="11430"/>
                <a:solidFill>
                  <a:srgbClr val="002060"/>
                </a:solidFill>
                <a:latin typeface="Times New Roman" panose="02020603050405020304" pitchFamily="18" charset="0"/>
                <a:cs typeface="Times New Roman" panose="02020603050405020304" pitchFamily="18" charset="0"/>
              </a:rPr>
              <a:t>SUB </a:t>
            </a:r>
          </a:p>
          <a:p>
            <a:r>
              <a:rPr lang="en-US" sz="2800" dirty="0">
                <a:ln w="11430"/>
                <a:solidFill>
                  <a:srgbClr val="002060"/>
                </a:solidFill>
                <a:latin typeface="SolaimanLipi" pitchFamily="2" charset="0"/>
                <a:cs typeface="SolaimanLipi" pitchFamily="2" charset="0"/>
              </a:rPr>
              <a:t>	</a:t>
            </a:r>
            <a:r>
              <a:rPr lang="as-IN" sz="2800" dirty="0">
                <a:ln w="11430"/>
                <a:solidFill>
                  <a:srgbClr val="002060"/>
                </a:solidFill>
                <a:latin typeface="SolaimanLipi" pitchFamily="2" charset="0"/>
                <a:cs typeface="SolaimanLipi" pitchFamily="2" charset="0"/>
              </a:rPr>
              <a:t>‘গুণ’ বা </a:t>
            </a:r>
            <a:r>
              <a:rPr lang="en-US" sz="2800" dirty="0">
                <a:ln w="11430"/>
                <a:solidFill>
                  <a:srgbClr val="002060"/>
                </a:solidFill>
                <a:latin typeface="Times New Roman" panose="02020603050405020304" pitchFamily="18" charset="0"/>
                <a:cs typeface="Times New Roman" panose="02020603050405020304" pitchFamily="18" charset="0"/>
              </a:rPr>
              <a:t>Multiply</a:t>
            </a:r>
            <a:r>
              <a:rPr lang="as-IN" sz="2800" dirty="0">
                <a:ln w="11430"/>
                <a:solidFill>
                  <a:srgbClr val="002060"/>
                </a:solidFill>
                <a:latin typeface="Times New Roman" panose="02020603050405020304" pitchFamily="18" charset="0"/>
                <a:cs typeface="SolaimanLipi" pitchFamily="2" charset="0"/>
              </a:rPr>
              <a:t> </a:t>
            </a:r>
            <a:r>
              <a:rPr lang="as-IN" sz="2800" dirty="0">
                <a:ln w="11430"/>
                <a:solidFill>
                  <a:srgbClr val="002060"/>
                </a:solidFill>
                <a:latin typeface="SolaimanLipi" pitchFamily="2" charset="0"/>
                <a:cs typeface="SolaimanLipi" pitchFamily="2" charset="0"/>
              </a:rPr>
              <a:t>কে লেখা হয় </a:t>
            </a:r>
            <a:r>
              <a:rPr lang="en-US" sz="2800" dirty="0">
                <a:ln w="11430"/>
                <a:solidFill>
                  <a:srgbClr val="002060"/>
                </a:solidFill>
                <a:latin typeface="Times New Roman" panose="02020603050405020304" pitchFamily="18" charset="0"/>
                <a:cs typeface="Times New Roman" panose="02020603050405020304" pitchFamily="18" charset="0"/>
              </a:rPr>
              <a:t>MUL </a:t>
            </a:r>
          </a:p>
          <a:p>
            <a:r>
              <a:rPr lang="en-US" sz="2800" dirty="0">
                <a:ln w="11430"/>
                <a:solidFill>
                  <a:srgbClr val="002060"/>
                </a:solidFill>
                <a:latin typeface="SolaimanLipi" pitchFamily="2" charset="0"/>
                <a:cs typeface="SolaimanLipi" pitchFamily="2" charset="0"/>
              </a:rPr>
              <a:t>	</a:t>
            </a:r>
            <a:r>
              <a:rPr lang="as-IN" sz="2800" dirty="0">
                <a:ln w="11430"/>
                <a:solidFill>
                  <a:srgbClr val="002060"/>
                </a:solidFill>
                <a:latin typeface="SolaimanLipi" pitchFamily="2" charset="0"/>
                <a:cs typeface="SolaimanLipi" pitchFamily="2" charset="0"/>
              </a:rPr>
              <a:t>‘ভাগ’ বা </a:t>
            </a:r>
            <a:r>
              <a:rPr lang="en-US" sz="2800" dirty="0">
                <a:ln w="11430"/>
                <a:solidFill>
                  <a:srgbClr val="002060"/>
                </a:solidFill>
                <a:latin typeface="Times New Roman" panose="02020603050405020304" pitchFamily="18" charset="0"/>
                <a:cs typeface="Times New Roman" panose="02020603050405020304" pitchFamily="18" charset="0"/>
              </a:rPr>
              <a:t>Division</a:t>
            </a:r>
            <a:r>
              <a:rPr lang="as-IN" sz="2800" dirty="0">
                <a:ln w="11430"/>
                <a:solidFill>
                  <a:srgbClr val="002060"/>
                </a:solidFill>
                <a:latin typeface="Times New Roman" panose="02020603050405020304" pitchFamily="18" charset="0"/>
                <a:cs typeface="SolaimanLipi" pitchFamily="2" charset="0"/>
              </a:rPr>
              <a:t> </a:t>
            </a:r>
            <a:r>
              <a:rPr lang="as-IN" sz="2800" dirty="0">
                <a:ln w="11430"/>
                <a:solidFill>
                  <a:srgbClr val="002060"/>
                </a:solidFill>
                <a:latin typeface="SolaimanLipi" pitchFamily="2" charset="0"/>
                <a:cs typeface="SolaimanLipi" pitchFamily="2" charset="0"/>
              </a:rPr>
              <a:t>কে লেখা হয় </a:t>
            </a:r>
            <a:r>
              <a:rPr lang="en-US" sz="2800" dirty="0">
                <a:ln w="11430"/>
                <a:solidFill>
                  <a:srgbClr val="002060"/>
                </a:solidFill>
                <a:latin typeface="Times New Roman" panose="02020603050405020304" pitchFamily="18" charset="0"/>
                <a:cs typeface="Times New Roman" panose="02020603050405020304" pitchFamily="18" charset="0"/>
              </a:rPr>
              <a:t>DIV</a:t>
            </a:r>
            <a:r>
              <a:rPr lang="as-IN" sz="2800" dirty="0">
                <a:ln w="11430"/>
                <a:solidFill>
                  <a:srgbClr val="002060"/>
                </a:solidFill>
                <a:latin typeface="Times New Roman" panose="02020603050405020304" pitchFamily="18" charset="0"/>
                <a:cs typeface="SolaimanLipi" pitchFamily="2" charset="0"/>
              </a:rPr>
              <a:t> </a:t>
            </a:r>
            <a:r>
              <a:rPr lang="as-IN" sz="2800" dirty="0">
                <a:ln w="11430"/>
                <a:solidFill>
                  <a:srgbClr val="002060"/>
                </a:solidFill>
                <a:latin typeface="SolaimanLipi" pitchFamily="2" charset="0"/>
                <a:cs typeface="SolaimanLipi" pitchFamily="2" charset="0"/>
              </a:rPr>
              <a:t>ইত্যাদি। </a:t>
            </a:r>
          </a:p>
        </p:txBody>
      </p:sp>
      <p:sp>
        <p:nvSpPr>
          <p:cNvPr id="4" name="Rectangle 3"/>
          <p:cNvSpPr/>
          <p:nvPr/>
        </p:nvSpPr>
        <p:spPr>
          <a:xfrm>
            <a:off x="609110" y="5528195"/>
            <a:ext cx="10534611" cy="954107"/>
          </a:xfrm>
          <a:prstGeom prst="rect">
            <a:avLst/>
          </a:prstGeom>
        </p:spPr>
        <p:txBody>
          <a:bodyPr wrap="square">
            <a:spAutoFit/>
          </a:bodyPr>
          <a:lstStyle/>
          <a:p>
            <a:r>
              <a:rPr lang="en-US" sz="2800" dirty="0" err="1">
                <a:ln w="11430"/>
                <a:solidFill>
                  <a:srgbClr val="002060"/>
                </a:solidFill>
                <a:latin typeface="SolaimanLipi" pitchFamily="2" charset="0"/>
                <a:cs typeface="SolaimanLipi" pitchFamily="2" charset="0"/>
              </a:rPr>
              <a:t>অ্যাসেম্বলি</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ভাষায়</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প্রতিটি</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নির্দেশের</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চারটি</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অংশ</a:t>
            </a:r>
            <a:r>
              <a:rPr lang="en-US" sz="2800" dirty="0">
                <a:ln w="11430"/>
                <a:solidFill>
                  <a:srgbClr val="002060"/>
                </a:solidFill>
                <a:latin typeface="SolaimanLipi" pitchFamily="2" charset="0"/>
                <a:cs typeface="SolaimanLipi" pitchFamily="2" charset="0"/>
              </a:rPr>
              <a:t> </a:t>
            </a:r>
            <a:r>
              <a:rPr lang="en-US" sz="2800" dirty="0" err="1">
                <a:ln w="11430"/>
                <a:solidFill>
                  <a:srgbClr val="002060"/>
                </a:solidFill>
                <a:latin typeface="SolaimanLipi" pitchFamily="2" charset="0"/>
                <a:cs typeface="SolaimanLipi" pitchFamily="2" charset="0"/>
              </a:rPr>
              <a:t>থাকে</a:t>
            </a:r>
            <a:r>
              <a:rPr lang="en-US" sz="2800" dirty="0">
                <a:ln w="11430"/>
                <a:solidFill>
                  <a:srgbClr val="002060"/>
                </a:solidFill>
                <a:latin typeface="SolaimanLipi" pitchFamily="2" charset="0"/>
                <a:cs typeface="SolaimanLipi" pitchFamily="2" charset="0"/>
              </a:rPr>
              <a:t>। </a:t>
            </a:r>
          </a:p>
          <a:p>
            <a:r>
              <a:rPr lang="en-US" sz="2800" dirty="0">
                <a:latin typeface="NikoshBAN" panose="02000000000000000000" pitchFamily="2" charset="0"/>
                <a:cs typeface="NikoshBAN" panose="02000000000000000000" pitchFamily="2" charset="0"/>
              </a:rPr>
              <a:t>	</a:t>
            </a:r>
            <a:r>
              <a:rPr lang="en-US" sz="2800" dirty="0">
                <a:ln w="11430"/>
                <a:solidFill>
                  <a:srgbClr val="002060"/>
                </a:solidFill>
                <a:latin typeface="SolaimanLipi" pitchFamily="2" charset="0"/>
                <a:cs typeface="SolaimanLipi" pitchFamily="2" charset="0"/>
              </a:rPr>
              <a:t>ক. </a:t>
            </a:r>
            <a:r>
              <a:rPr lang="en-US" sz="2800" dirty="0" err="1">
                <a:ln w="11430"/>
                <a:solidFill>
                  <a:srgbClr val="002060"/>
                </a:solidFill>
                <a:latin typeface="SolaimanLipi" pitchFamily="2" charset="0"/>
                <a:cs typeface="SolaimanLipi" pitchFamily="2" charset="0"/>
              </a:rPr>
              <a:t>লেভেল</a:t>
            </a:r>
            <a:r>
              <a:rPr lang="en-US" sz="2800" dirty="0">
                <a:ln w="11430"/>
                <a:solidFill>
                  <a:srgbClr val="002060"/>
                </a:solidFill>
                <a:latin typeface="SolaimanLipi" pitchFamily="2" charset="0"/>
                <a:cs typeface="SolaimanLipi" pitchFamily="2" charset="0"/>
              </a:rPr>
              <a:t>, খ. </a:t>
            </a:r>
            <a:r>
              <a:rPr lang="en-US" sz="2800" dirty="0" err="1">
                <a:ln w="11430"/>
                <a:solidFill>
                  <a:srgbClr val="002060"/>
                </a:solidFill>
                <a:latin typeface="SolaimanLipi" pitchFamily="2" charset="0"/>
                <a:cs typeface="SolaimanLipi" pitchFamily="2" charset="0"/>
              </a:rPr>
              <a:t>অপ-কোড</a:t>
            </a:r>
            <a:r>
              <a:rPr lang="en-US" sz="2800" dirty="0">
                <a:ln w="11430"/>
                <a:solidFill>
                  <a:srgbClr val="002060"/>
                </a:solidFill>
                <a:latin typeface="SolaimanLipi" pitchFamily="2" charset="0"/>
                <a:cs typeface="SolaimanLipi" pitchFamily="2" charset="0"/>
              </a:rPr>
              <a:t>, গ. </a:t>
            </a:r>
            <a:r>
              <a:rPr lang="en-US" sz="2800" dirty="0" err="1">
                <a:ln w="11430"/>
                <a:solidFill>
                  <a:srgbClr val="002060"/>
                </a:solidFill>
                <a:latin typeface="SolaimanLipi" pitchFamily="2" charset="0"/>
                <a:cs typeface="SolaimanLipi" pitchFamily="2" charset="0"/>
              </a:rPr>
              <a:t>অপারেন্ড</a:t>
            </a:r>
            <a:r>
              <a:rPr lang="en-US" sz="2800" dirty="0">
                <a:ln w="11430"/>
                <a:solidFill>
                  <a:srgbClr val="002060"/>
                </a:solidFill>
                <a:latin typeface="SolaimanLipi" pitchFamily="2" charset="0"/>
                <a:cs typeface="SolaimanLipi" pitchFamily="2" charset="0"/>
              </a:rPr>
              <a:t> ও ঘ. </a:t>
            </a:r>
            <a:r>
              <a:rPr lang="en-US" sz="2800" dirty="0" err="1">
                <a:ln w="11430"/>
                <a:solidFill>
                  <a:srgbClr val="002060"/>
                </a:solidFill>
                <a:latin typeface="SolaimanLipi" pitchFamily="2" charset="0"/>
                <a:cs typeface="SolaimanLipi" pitchFamily="2" charset="0"/>
              </a:rPr>
              <a:t>কমেন্ট</a:t>
            </a:r>
            <a:r>
              <a:rPr lang="en-US" sz="2800" dirty="0">
                <a:ln w="11430"/>
                <a:solidFill>
                  <a:srgbClr val="002060"/>
                </a:solidFill>
                <a:latin typeface="SolaimanLipi" pitchFamily="2" charset="0"/>
                <a:cs typeface="SolaimanLipi" pitchFamily="2" charset="0"/>
              </a:rPr>
              <a:t>।</a:t>
            </a:r>
          </a:p>
        </p:txBody>
      </p:sp>
    </p:spTree>
    <p:extLst>
      <p:ext uri="{BB962C8B-B14F-4D97-AF65-F5344CB8AC3E}">
        <p14:creationId xmlns:p14="http://schemas.microsoft.com/office/powerpoint/2010/main" val="36441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0679" y="898383"/>
            <a:ext cx="10252625" cy="1938992"/>
          </a:xfrm>
          <a:prstGeom prst="rect">
            <a:avLst/>
          </a:prstGeom>
        </p:spPr>
        <p:txBody>
          <a:bodyPr wrap="square">
            <a:spAutoFit/>
          </a:bodyPr>
          <a:lstStyle/>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অ্যাসেম্বলি ভাষায় প্রোগ্রাম রচনা করা যান্ত্রিক ভাষার তুলনায় অনেক সহজ।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প্রোগ্রাম রচনা করতে কম সময় লাগে। </a:t>
            </a:r>
            <a:endParaRPr lang="en-US" sz="2400" dirty="0">
              <a:ln w="11430"/>
              <a:solidFill>
                <a:srgbClr val="002060"/>
              </a:solidFill>
              <a:latin typeface="SolaimanLipi" pitchFamily="2" charset="0"/>
              <a:cs typeface="SolaimanLipi" pitchFamily="2" charset="0"/>
            </a:endParaRP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ভুল ত্রুটি বের করা কষ্টসাধ্য ব্যাপার। </a:t>
            </a:r>
            <a:endParaRPr lang="en-US" sz="2400" dirty="0">
              <a:ln w="11430"/>
              <a:solidFill>
                <a:srgbClr val="002060"/>
              </a:solidFill>
              <a:latin typeface="SolaimanLipi" pitchFamily="2" charset="0"/>
              <a:cs typeface="SolaimanLipi" pitchFamily="2" charset="0"/>
            </a:endParaRP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অনুবাদক প্রোগ্রামের প্রয়োজন হয়।</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প্রোগ্রাম পরিবর্তন করা সহজ</a:t>
            </a:r>
          </a:p>
        </p:txBody>
      </p:sp>
      <p:sp>
        <p:nvSpPr>
          <p:cNvPr id="5" name="Rectangle 4"/>
          <p:cNvSpPr/>
          <p:nvPr/>
        </p:nvSpPr>
        <p:spPr>
          <a:xfrm>
            <a:off x="1212543" y="3862604"/>
            <a:ext cx="6489023" cy="1938992"/>
          </a:xfrm>
          <a:prstGeom prst="rect">
            <a:avLst/>
          </a:prstGeom>
        </p:spPr>
        <p:txBody>
          <a:bodyPr wrap="square">
            <a:spAutoFit/>
          </a:bodyPr>
          <a:lstStyle/>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প্রোগ্রাম রচনার সময় প্রোগ্রামারকে মেশিন সম্পর্কে ধারণা থাকতে হয়।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ভিন্ন ভিন্ন মেশিনে ভিন্ন ভিন্ন অ্যাসেম্বলি ভাষা ব্যবহার করতে হয়।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ইহা যন্ত্র নির্ভর ভাষা। </a:t>
            </a:r>
          </a:p>
        </p:txBody>
      </p:sp>
      <p:grpSp>
        <p:nvGrpSpPr>
          <p:cNvPr id="6" name="Group 5"/>
          <p:cNvGrpSpPr/>
          <p:nvPr/>
        </p:nvGrpSpPr>
        <p:grpSpPr>
          <a:xfrm>
            <a:off x="361071" y="234595"/>
            <a:ext cx="8433305" cy="649720"/>
            <a:chOff x="5161008" y="161784"/>
            <a:chExt cx="5845765" cy="649720"/>
          </a:xfrm>
        </p:grpSpPr>
        <p:sp>
          <p:nvSpPr>
            <p:cNvPr id="7" name="AutoShape 8"/>
            <p:cNvSpPr>
              <a:spLocks noChangeArrowheads="1"/>
            </p:cNvSpPr>
            <p:nvPr/>
          </p:nvSpPr>
          <p:spPr bwMode="auto">
            <a:xfrm>
              <a:off x="5745187" y="176292"/>
              <a:ext cx="5261586"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অ্যাসেম্বলি</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as-IN" sz="4000" b="1" dirty="0">
                  <a:ln w="11430"/>
                  <a:solidFill>
                    <a:srgbClr val="FF0000"/>
                  </a:solidFill>
                  <a:latin typeface="SolaimanLipi" pitchFamily="2" charset="0"/>
                  <a:cs typeface="SolaimanLipi" pitchFamily="2" charset="0"/>
                </a:rPr>
                <a:t>সুবিধা:</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grpSp>
        <p:nvGrpSpPr>
          <p:cNvPr id="9" name="Group 8"/>
          <p:cNvGrpSpPr/>
          <p:nvPr/>
        </p:nvGrpSpPr>
        <p:grpSpPr>
          <a:xfrm>
            <a:off x="332936" y="3071561"/>
            <a:ext cx="7368630" cy="649720"/>
            <a:chOff x="5161008" y="161784"/>
            <a:chExt cx="7368630" cy="649720"/>
          </a:xfrm>
        </p:grpSpPr>
        <p:sp>
          <p:nvSpPr>
            <p:cNvPr id="10" name="AutoShape 8"/>
            <p:cNvSpPr>
              <a:spLocks noChangeArrowheads="1"/>
            </p:cNvSpPr>
            <p:nvPr/>
          </p:nvSpPr>
          <p:spPr bwMode="auto">
            <a:xfrm>
              <a:off x="5745188" y="176292"/>
              <a:ext cx="6784450"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অ্যাসেম্বলি</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অ</a:t>
              </a:r>
              <a:r>
                <a:rPr lang="as-IN" sz="4000" b="1" dirty="0">
                  <a:ln w="11430"/>
                  <a:solidFill>
                    <a:srgbClr val="FF0000"/>
                  </a:solidFill>
                  <a:latin typeface="SolaimanLipi" pitchFamily="2" charset="0"/>
                  <a:cs typeface="SolaimanLipi" pitchFamily="2" charset="0"/>
                </a:rPr>
                <a:t>সুবিধা:</a:t>
              </a:r>
              <a:endParaRPr lang="en-US" sz="4000" b="1" dirty="0">
                <a:ln w="11430"/>
                <a:solidFill>
                  <a:srgbClr val="FF0000"/>
                </a:solidFill>
                <a:latin typeface="SolaimanLipi" pitchFamily="2" charset="0"/>
                <a:cs typeface="SolaimanLipi" pitchFamily="2" charset="0"/>
              </a:endParaRPr>
            </a:p>
          </p:txBody>
        </p:sp>
        <p:pic>
          <p:nvPicPr>
            <p:cNvPr id="11" name="Picture 10"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751" y="1705737"/>
            <a:ext cx="5532228" cy="4031088"/>
          </a:xfrm>
          <a:prstGeom prst="rect">
            <a:avLst/>
          </a:prstGeom>
        </p:spPr>
      </p:pic>
    </p:spTree>
    <p:extLst>
      <p:ext uri="{BB962C8B-B14F-4D97-AF65-F5344CB8AC3E}">
        <p14:creationId xmlns:p14="http://schemas.microsoft.com/office/powerpoint/2010/main" val="153942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6161" y="340185"/>
            <a:ext cx="6553580" cy="3625149"/>
            <a:chOff x="4878973" y="161784"/>
            <a:chExt cx="4716533" cy="3625149"/>
          </a:xfrm>
        </p:grpSpPr>
        <p:sp>
          <p:nvSpPr>
            <p:cNvPr id="7" name="AutoShape 8"/>
            <p:cNvSpPr>
              <a:spLocks noChangeArrowheads="1"/>
            </p:cNvSpPr>
            <p:nvPr/>
          </p:nvSpPr>
          <p:spPr bwMode="auto">
            <a:xfrm>
              <a:off x="5562950" y="176292"/>
              <a:ext cx="4032556"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উচ্চস্তরের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pic>
          <p:nvPicPr>
            <p:cNvPr id="12" name="Picture 11" descr="cubo_rosso_architetto_fr_01"/>
            <p:cNvPicPr>
              <a:picLocks noChangeAspect="1" noChangeArrowheads="1"/>
            </p:cNvPicPr>
            <p:nvPr/>
          </p:nvPicPr>
          <p:blipFill>
            <a:blip r:embed="rId2"/>
            <a:srcRect/>
            <a:stretch>
              <a:fillRect/>
            </a:stretch>
          </p:blipFill>
          <p:spPr bwMode="auto">
            <a:xfrm>
              <a:off x="4878973" y="3137213"/>
              <a:ext cx="584181" cy="649720"/>
            </a:xfrm>
            <a:prstGeom prst="rect">
              <a:avLst/>
            </a:prstGeom>
            <a:noFill/>
            <a:ln w="9525">
              <a:noFill/>
              <a:miter lim="800000"/>
              <a:headEnd/>
              <a:tailEnd/>
            </a:ln>
          </p:spPr>
        </p:pic>
      </p:grpSp>
      <p:sp>
        <p:nvSpPr>
          <p:cNvPr id="2" name="Rectangle 1"/>
          <p:cNvSpPr/>
          <p:nvPr/>
        </p:nvSpPr>
        <p:spPr>
          <a:xfrm>
            <a:off x="609110" y="1024150"/>
            <a:ext cx="10841992" cy="2308324"/>
          </a:xfrm>
          <a:prstGeom prst="rect">
            <a:avLst/>
          </a:prstGeom>
        </p:spPr>
        <p:txBody>
          <a:bodyPr wrap="square">
            <a:spAutoFit/>
          </a:bodyPr>
          <a:lstStyle/>
          <a:p>
            <a:pPr algn="just"/>
            <a:r>
              <a:rPr lang="as-IN" sz="2400" dirty="0">
                <a:ln w="11430"/>
                <a:solidFill>
                  <a:srgbClr val="002060"/>
                </a:solidFill>
                <a:latin typeface="SolaimanLipi" pitchFamily="2" charset="0"/>
                <a:cs typeface="SolaimanLipi" pitchFamily="2" charset="0"/>
              </a:rPr>
              <a:t>উচ্চতর ভাষা বা হাই লেভেল ভাষার সাথে মানুষের ভাষার (যেমন: ইংরেজি) মিল আছে। এই স্তরের ভাষায় লিখিত প্রোগ্রাম বিভিন্ন ধরনের মেশিনে ব্যবহার করা সম্ভব। অর্থাৎ, এই প্রোগ্রাম ভাষা কম্পিউটার সংগঠনের নিয়ন্ত্রণের ঊর্ধ্বে, এই জন্য এসব ভাষাকে উচ্চতর ভাষা বলা হয়। এটি মানুষের জন্য বুঝতে পারা খুব সহজ কিন্তু কম্পিউটার সরাসরি বুঝতে পারে না বলে অনুবাদক প্রোগ্রামের সাহায্যে একে মেশিন ভাষায় রূপান্তরিত করে নিতে হয়। </a:t>
            </a:r>
            <a:endParaRPr lang="en-US" sz="2400" dirty="0">
              <a:ln w="11430"/>
              <a:solidFill>
                <a:srgbClr val="002060"/>
              </a:solidFill>
              <a:latin typeface="SolaimanLipi" pitchFamily="2" charset="0"/>
              <a:cs typeface="SolaimanLipi" pitchFamily="2" charset="0"/>
            </a:endParaRPr>
          </a:p>
        </p:txBody>
      </p:sp>
      <p:sp>
        <p:nvSpPr>
          <p:cNvPr id="10" name="Rectangle 9"/>
          <p:cNvSpPr/>
          <p:nvPr/>
        </p:nvSpPr>
        <p:spPr>
          <a:xfrm>
            <a:off x="609111" y="3875314"/>
            <a:ext cx="10841992" cy="2308324"/>
          </a:xfrm>
          <a:prstGeom prst="rect">
            <a:avLst/>
          </a:prstGeom>
        </p:spPr>
        <p:txBody>
          <a:bodyPr wrap="square">
            <a:spAutoFit/>
          </a:bodyPr>
          <a:lstStyle/>
          <a:p>
            <a:pPr algn="just"/>
            <a:r>
              <a:rPr lang="as-IN" sz="2400" dirty="0">
                <a:ln w="11430"/>
                <a:solidFill>
                  <a:srgbClr val="002060"/>
                </a:solidFill>
                <a:latin typeface="SolaimanLipi" pitchFamily="2" charset="0"/>
                <a:cs typeface="SolaimanLipi" pitchFamily="2" charset="0"/>
              </a:rPr>
              <a:t>সাধারণ কাজের ভাষা (</a:t>
            </a:r>
            <a:r>
              <a:rPr lang="en-US" sz="2400" dirty="0">
                <a:ln w="11430"/>
                <a:solidFill>
                  <a:srgbClr val="002060"/>
                </a:solidFill>
                <a:latin typeface="Times New Roman" panose="02020603050405020304" pitchFamily="18" charset="0"/>
                <a:cs typeface="Times New Roman" panose="02020603050405020304" pitchFamily="18" charset="0"/>
              </a:rPr>
              <a:t>General Purpose Language</a:t>
            </a:r>
            <a:r>
              <a:rPr lang="as-IN" sz="2400" dirty="0">
                <a:ln w="11430"/>
                <a:solidFill>
                  <a:srgbClr val="002060"/>
                </a:solidFill>
                <a:latin typeface="SolaimanLipi" pitchFamily="2" charset="0"/>
                <a:cs typeface="SolaimanLipi" pitchFamily="2" charset="0"/>
              </a:rPr>
              <a:t>)</a:t>
            </a:r>
            <a:r>
              <a:rPr lang="en-US" sz="2400" dirty="0">
                <a:ln w="11430"/>
                <a:solidFill>
                  <a:srgbClr val="002060"/>
                </a:solidFill>
                <a:latin typeface="SolaimanLipi" pitchFamily="2" charset="0"/>
                <a:cs typeface="SolaimanLipi" pitchFamily="2" charset="0"/>
              </a:rPr>
              <a:t>: </a:t>
            </a:r>
            <a:r>
              <a:rPr lang="as-IN" sz="2400" dirty="0">
                <a:ln w="11430"/>
                <a:solidFill>
                  <a:srgbClr val="002060"/>
                </a:solidFill>
                <a:latin typeface="SolaimanLipi" pitchFamily="2" charset="0"/>
                <a:cs typeface="SolaimanLipi" pitchFamily="2" charset="0"/>
              </a:rPr>
              <a:t>যেসব ভাষা সব ধরনের কাজের উপযোগী করে তৈরি করা হয় তা সাধারণ কাজের ভাষা নামে পরিচিত। যেমন </a:t>
            </a:r>
            <a:r>
              <a:rPr lang="en-US" sz="2400" dirty="0">
                <a:ln w="11430"/>
                <a:solidFill>
                  <a:srgbClr val="002060"/>
                </a:solidFill>
                <a:latin typeface="Times New Roman" panose="02020603050405020304" pitchFamily="18" charset="0"/>
                <a:cs typeface="Times New Roman" panose="02020603050405020304" pitchFamily="18" charset="0"/>
              </a:rPr>
              <a:t>BASIC, PASCAL, C </a:t>
            </a:r>
            <a:r>
              <a:rPr lang="as-IN" sz="2400" dirty="0">
                <a:ln w="11430"/>
                <a:solidFill>
                  <a:srgbClr val="002060"/>
                </a:solidFill>
                <a:latin typeface="SolaimanLipi" pitchFamily="2" charset="0"/>
                <a:cs typeface="SolaimanLipi" pitchFamily="2" charset="0"/>
              </a:rPr>
              <a:t>ইত্যাদি। </a:t>
            </a:r>
          </a:p>
          <a:p>
            <a:r>
              <a:rPr lang="as-IN" sz="2400" dirty="0">
                <a:ln w="11430"/>
                <a:solidFill>
                  <a:srgbClr val="002060"/>
                </a:solidFill>
                <a:latin typeface="SolaimanLipi" pitchFamily="2" charset="0"/>
                <a:cs typeface="SolaimanLipi" pitchFamily="2" charset="0"/>
              </a:rPr>
              <a:t>বিশেষ কাজের ভাষা (</a:t>
            </a:r>
            <a:r>
              <a:rPr lang="en-US" sz="2400" dirty="0">
                <a:ln w="11430"/>
                <a:solidFill>
                  <a:srgbClr val="002060"/>
                </a:solidFill>
                <a:latin typeface="Times New Roman" panose="02020603050405020304" pitchFamily="18" charset="0"/>
                <a:cs typeface="Times New Roman" panose="02020603050405020304" pitchFamily="18" charset="0"/>
              </a:rPr>
              <a:t>Special Purpose Language</a:t>
            </a:r>
            <a:r>
              <a:rPr lang="as-IN" sz="2400" dirty="0">
                <a:ln w="11430"/>
                <a:solidFill>
                  <a:srgbClr val="002060"/>
                </a:solidFill>
                <a:latin typeface="Times New Roman" panose="02020603050405020304" pitchFamily="18" charset="0"/>
                <a:cs typeface="SolaimanLipi" pitchFamily="2" charset="0"/>
              </a:rPr>
              <a:t>) </a:t>
            </a:r>
            <a:r>
              <a:rPr lang="en-US" sz="2400" dirty="0">
                <a:ln w="11430"/>
                <a:solidFill>
                  <a:srgbClr val="002060"/>
                </a:solidFill>
                <a:latin typeface="SolaimanLipi" pitchFamily="2" charset="0"/>
                <a:cs typeface="SolaimanLipi" pitchFamily="2" charset="0"/>
              </a:rPr>
              <a:t>: </a:t>
            </a:r>
            <a:r>
              <a:rPr lang="as-IN" sz="2400" dirty="0">
                <a:ln w="11430"/>
                <a:solidFill>
                  <a:srgbClr val="002060"/>
                </a:solidFill>
                <a:latin typeface="SolaimanLipi" pitchFamily="2" charset="0"/>
                <a:cs typeface="SolaimanLipi" pitchFamily="2" charset="0"/>
              </a:rPr>
              <a:t>আর যেসব ভাষা বিশেষ বিশেষ কাজের উপযোগী করে তৈরি করা হয় তা বিশেষ কাজের ভাষা নামে পরিচিত। যেমন</a:t>
            </a:r>
            <a:r>
              <a:rPr lang="en-US" sz="2400" dirty="0">
                <a:ln w="11430"/>
                <a:solidFill>
                  <a:srgbClr val="002060"/>
                </a:solidFill>
                <a:latin typeface="Times New Roman" panose="02020603050405020304" pitchFamily="18" charset="0"/>
                <a:cs typeface="Times New Roman" panose="02020603050405020304" pitchFamily="18" charset="0"/>
              </a:rPr>
              <a:t>:  COBOL, ALGOL, FORTRAN</a:t>
            </a:r>
            <a:r>
              <a:rPr lang="en-US" sz="2400" dirty="0">
                <a:ln w="11430"/>
                <a:solidFill>
                  <a:srgbClr val="002060"/>
                </a:solidFill>
                <a:latin typeface="SolaimanLipi" pitchFamily="2" charset="0"/>
                <a:cs typeface="SolaimanLipi" pitchFamily="2" charset="0"/>
              </a:rPr>
              <a:t> </a:t>
            </a:r>
            <a:r>
              <a:rPr lang="as-IN" sz="2400" dirty="0">
                <a:ln w="11430"/>
                <a:solidFill>
                  <a:srgbClr val="002060"/>
                </a:solidFill>
                <a:latin typeface="SolaimanLipi" pitchFamily="2" charset="0"/>
                <a:cs typeface="SolaimanLipi" pitchFamily="2" charset="0"/>
              </a:rPr>
              <a:t>ইত্যাদি। </a:t>
            </a:r>
            <a:endParaRPr lang="en-US" sz="2400" dirty="0">
              <a:ln w="11430"/>
              <a:solidFill>
                <a:srgbClr val="002060"/>
              </a:solidFill>
              <a:latin typeface="SolaimanLipi" pitchFamily="2" charset="0"/>
              <a:cs typeface="SolaimanLipi" pitchFamily="2" charset="0"/>
            </a:endParaRPr>
          </a:p>
        </p:txBody>
      </p:sp>
      <p:sp>
        <p:nvSpPr>
          <p:cNvPr id="11" name="AutoShape 8"/>
          <p:cNvSpPr>
            <a:spLocks noChangeArrowheads="1"/>
          </p:cNvSpPr>
          <p:nvPr/>
        </p:nvSpPr>
        <p:spPr bwMode="auto">
          <a:xfrm>
            <a:off x="628079" y="3318486"/>
            <a:ext cx="7924250"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উচ্চস্তরের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প্রকারভেদ</a:t>
            </a:r>
            <a:r>
              <a:rPr lang="en-US" sz="4000" b="1" dirty="0">
                <a:ln w="11430"/>
                <a:solidFill>
                  <a:srgbClr val="FF0000"/>
                </a:solidFill>
                <a:latin typeface="SolaimanLipi" pitchFamily="2" charset="0"/>
                <a:cs typeface="SolaimanLipi" pitchFamily="2" charset="0"/>
              </a:rPr>
              <a:t>:</a:t>
            </a:r>
          </a:p>
        </p:txBody>
      </p:sp>
    </p:spTree>
    <p:extLst>
      <p:ext uri="{BB962C8B-B14F-4D97-AF65-F5344CB8AC3E}">
        <p14:creationId xmlns:p14="http://schemas.microsoft.com/office/powerpoint/2010/main" val="321304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0679" y="898383"/>
            <a:ext cx="10252625" cy="3046988"/>
          </a:xfrm>
          <a:prstGeom prst="rect">
            <a:avLst/>
          </a:prstGeom>
        </p:spPr>
        <p:txBody>
          <a:bodyPr wrap="square">
            <a:spAutoFit/>
          </a:bodyPr>
          <a:lstStyle/>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উচ্চস্তরের ভাষায় প্রোগ্রাম লেখা সহজ ও লিখতে সময় কম লাগে।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এতে ভুল হবার সম্ভবনা কম থাকে এবং প্রোগ্রামের ত্রুটি বের করে তা সংশোধন করা সহজ।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এ ভাষায় প্রোগ্রাম লেখার জন্য কম্পিউটারের  ভেতরের সংগঠন সম্পর্কে ধারণা থাকার প্রয়োজন নেই।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এক মডেলের কম্পিউটারের জন্য লিখিত প্রোগ্রাম অন্য মডেলের কম্পিউটারে চলে । </a:t>
            </a:r>
          </a:p>
          <a:p>
            <a:pPr marL="457200" indent="-457200" algn="just">
              <a:buFont typeface="Arial" panose="020B0604020202020204" pitchFamily="34" charset="0"/>
              <a:buChar char="•"/>
            </a:pPr>
            <a:endParaRPr lang="as-IN" sz="2400" dirty="0">
              <a:latin typeface="NikoshBAN" panose="02000000000000000000" pitchFamily="2" charset="0"/>
              <a:cs typeface="NikoshBAN" panose="02000000000000000000" pitchFamily="2" charset="0"/>
            </a:endParaRPr>
          </a:p>
        </p:txBody>
      </p:sp>
      <p:sp>
        <p:nvSpPr>
          <p:cNvPr id="5" name="Rectangle 4"/>
          <p:cNvSpPr/>
          <p:nvPr/>
        </p:nvSpPr>
        <p:spPr>
          <a:xfrm>
            <a:off x="1212543" y="4230020"/>
            <a:ext cx="9219344" cy="1569660"/>
          </a:xfrm>
          <a:prstGeom prst="rect">
            <a:avLst/>
          </a:prstGeom>
        </p:spPr>
        <p:txBody>
          <a:bodyPr wrap="square">
            <a:spAutoFit/>
          </a:bodyPr>
          <a:lstStyle/>
          <a:p>
            <a:pPr marL="457200" indent="-457200" algn="just">
              <a:buFont typeface="Arial" panose="020B0604020202020204" pitchFamily="34" charset="0"/>
              <a:buChar char="•"/>
            </a:pPr>
            <a:r>
              <a:rPr lang="as-IN" sz="2400" dirty="0">
                <a:latin typeface="NikoshBAN" panose="02000000000000000000" pitchFamily="2" charset="0"/>
                <a:cs typeface="NikoshBAN" panose="02000000000000000000" pitchFamily="2" charset="0"/>
              </a:rPr>
              <a:t> </a:t>
            </a:r>
            <a:r>
              <a:rPr lang="as-IN" sz="2400" dirty="0">
                <a:ln w="11430"/>
                <a:solidFill>
                  <a:srgbClr val="002060"/>
                </a:solidFill>
                <a:latin typeface="SolaimanLipi" pitchFamily="2" charset="0"/>
                <a:cs typeface="SolaimanLipi" pitchFamily="2" charset="0"/>
              </a:rPr>
              <a:t>উচ্চস্তরের ভাষার অসুবিধা হচ্ছে সরাসরি কম্পিউটারের সাথে যোগাযোগ করা যায় না।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 প্রোগ্রামকে অনুবাদ করে কম্পিউটারকে বুঝিয়ে দিতে হয়।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 বেশি মেমোরি প্রয়োজন হয়।</a:t>
            </a:r>
          </a:p>
        </p:txBody>
      </p:sp>
      <p:grpSp>
        <p:nvGrpSpPr>
          <p:cNvPr id="6" name="Group 5"/>
          <p:cNvGrpSpPr/>
          <p:nvPr/>
        </p:nvGrpSpPr>
        <p:grpSpPr>
          <a:xfrm>
            <a:off x="361071" y="234595"/>
            <a:ext cx="8110576" cy="649720"/>
            <a:chOff x="5161008" y="161784"/>
            <a:chExt cx="8110576" cy="649720"/>
          </a:xfrm>
        </p:grpSpPr>
        <p:sp>
          <p:nvSpPr>
            <p:cNvPr id="7" name="AutoShape 8"/>
            <p:cNvSpPr>
              <a:spLocks noChangeArrowheads="1"/>
            </p:cNvSpPr>
            <p:nvPr/>
          </p:nvSpPr>
          <p:spPr bwMode="auto">
            <a:xfrm>
              <a:off x="5745186" y="176292"/>
              <a:ext cx="7526398"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উচ্চস্তরের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as-IN" sz="4000" b="1" dirty="0">
                  <a:ln w="11430"/>
                  <a:solidFill>
                    <a:srgbClr val="FF0000"/>
                  </a:solidFill>
                  <a:latin typeface="SolaimanLipi" pitchFamily="2" charset="0"/>
                  <a:cs typeface="SolaimanLipi" pitchFamily="2" charset="0"/>
                </a:rPr>
                <a:t>সুবিধা:</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grpSp>
        <p:nvGrpSpPr>
          <p:cNvPr id="9" name="Group 8"/>
          <p:cNvGrpSpPr/>
          <p:nvPr/>
        </p:nvGrpSpPr>
        <p:grpSpPr>
          <a:xfrm>
            <a:off x="332935" y="3497112"/>
            <a:ext cx="7533594" cy="649720"/>
            <a:chOff x="5161008" y="161784"/>
            <a:chExt cx="7103408" cy="649720"/>
          </a:xfrm>
        </p:grpSpPr>
        <p:sp>
          <p:nvSpPr>
            <p:cNvPr id="10" name="AutoShape 8"/>
            <p:cNvSpPr>
              <a:spLocks noChangeArrowheads="1"/>
            </p:cNvSpPr>
            <p:nvPr/>
          </p:nvSpPr>
          <p:spPr bwMode="auto">
            <a:xfrm>
              <a:off x="5745188" y="176292"/>
              <a:ext cx="6519228"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উচ্চস্তরের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অ</a:t>
              </a:r>
              <a:r>
                <a:rPr lang="as-IN" sz="4000" b="1" dirty="0">
                  <a:ln w="11430"/>
                  <a:solidFill>
                    <a:srgbClr val="FF0000"/>
                  </a:solidFill>
                  <a:latin typeface="SolaimanLipi" pitchFamily="2" charset="0"/>
                  <a:cs typeface="SolaimanLipi" pitchFamily="2" charset="0"/>
                </a:rPr>
                <a:t>সুবিধা:</a:t>
              </a:r>
              <a:endParaRPr lang="en-US" sz="4000" b="1" dirty="0">
                <a:ln w="11430"/>
                <a:solidFill>
                  <a:srgbClr val="FF0000"/>
                </a:solidFill>
                <a:latin typeface="SolaimanLipi" pitchFamily="2" charset="0"/>
                <a:cs typeface="SolaimanLipi" pitchFamily="2" charset="0"/>
              </a:endParaRPr>
            </a:p>
          </p:txBody>
        </p:sp>
        <p:pic>
          <p:nvPicPr>
            <p:cNvPr id="11" name="Picture 10"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Tree>
    <p:extLst>
      <p:ext uri="{BB962C8B-B14F-4D97-AF65-F5344CB8AC3E}">
        <p14:creationId xmlns:p14="http://schemas.microsoft.com/office/powerpoint/2010/main" val="19382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2543" y="1139503"/>
            <a:ext cx="9219344" cy="2677656"/>
          </a:xfrm>
          <a:prstGeom prst="rect">
            <a:avLst/>
          </a:prstGeom>
        </p:spPr>
        <p:txBody>
          <a:bodyPr wrap="square">
            <a:spAutoFit/>
          </a:bodyPr>
          <a:lstStyle/>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বড় প্রোগ্রাম তৈরির কাজে।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বৃহৎ ডেটা প্রসেসিং এর কাজে ব্যবহৃত প্রোগ্রাম তৈরি করতে।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যেসব ক্ষেত্রে প্রচুর মেমরির প্রয়োজন সেসব ক্ষেত্রের সফটওয়্যার তৈরির কাজে।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জটিল গাণিতিক নিকাশে সফটওয়্যার তৈরির কাজে।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এ্যাপ্লিকেশন প্যাকেজ সফটওয়্যার তৈরির কাজে। </a:t>
            </a:r>
          </a:p>
          <a:p>
            <a:pPr marL="457200" indent="-457200" algn="just">
              <a:buFont typeface="Arial" panose="020B0604020202020204" pitchFamily="34" charset="0"/>
              <a:buChar char="•"/>
            </a:pPr>
            <a:r>
              <a:rPr lang="as-IN" sz="2400" dirty="0">
                <a:ln w="11430"/>
                <a:solidFill>
                  <a:srgbClr val="002060"/>
                </a:solidFill>
                <a:latin typeface="SolaimanLipi" pitchFamily="2" charset="0"/>
                <a:cs typeface="SolaimanLipi" pitchFamily="2" charset="0"/>
              </a:rPr>
              <a:t>বিভিন্ন ধরনের অটোমেটিক প্রসেস কন্ট্রোলের কাজে। </a:t>
            </a:r>
          </a:p>
        </p:txBody>
      </p:sp>
      <p:grpSp>
        <p:nvGrpSpPr>
          <p:cNvPr id="5" name="Group 4"/>
          <p:cNvGrpSpPr/>
          <p:nvPr/>
        </p:nvGrpSpPr>
        <p:grpSpPr>
          <a:xfrm>
            <a:off x="332936" y="446936"/>
            <a:ext cx="7775640" cy="649720"/>
            <a:chOff x="5161008" y="161784"/>
            <a:chExt cx="6741156" cy="649720"/>
          </a:xfrm>
        </p:grpSpPr>
        <p:sp>
          <p:nvSpPr>
            <p:cNvPr id="6" name="AutoShape 8"/>
            <p:cNvSpPr>
              <a:spLocks noChangeArrowheads="1"/>
            </p:cNvSpPr>
            <p:nvPr/>
          </p:nvSpPr>
          <p:spPr bwMode="auto">
            <a:xfrm>
              <a:off x="5745188" y="176292"/>
              <a:ext cx="6156976"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উচ্চস্তরের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ব্যবহার</a:t>
              </a:r>
              <a:r>
                <a:rPr lang="en-US" sz="4000" b="1" dirty="0">
                  <a:ln w="11430"/>
                  <a:solidFill>
                    <a:srgbClr val="FF0000"/>
                  </a:solidFill>
                  <a:latin typeface="SolaimanLipi" pitchFamily="2" charset="0"/>
                  <a:cs typeface="SolaimanLipi" pitchFamily="2" charset="0"/>
                </a:rPr>
                <a:t>: </a:t>
              </a:r>
            </a:p>
          </p:txBody>
        </p:sp>
        <p:pic>
          <p:nvPicPr>
            <p:cNvPr id="7" name="Picture 6"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Tree>
    <p:extLst>
      <p:ext uri="{BB962C8B-B14F-4D97-AF65-F5344CB8AC3E}">
        <p14:creationId xmlns:p14="http://schemas.microsoft.com/office/powerpoint/2010/main" val="19461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886" y="742650"/>
            <a:ext cx="10798079" cy="5784759"/>
          </a:xfrm>
          <a:prstGeom prst="rect">
            <a:avLst/>
          </a:prstGeom>
        </p:spPr>
      </p:pic>
      <p:sp>
        <p:nvSpPr>
          <p:cNvPr id="5" name="AutoShape 8"/>
          <p:cNvSpPr>
            <a:spLocks noChangeArrowheads="1"/>
          </p:cNvSpPr>
          <p:nvPr/>
        </p:nvSpPr>
        <p:spPr bwMode="auto">
          <a:xfrm>
            <a:off x="945250" y="249103"/>
            <a:ext cx="8508032"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উচ্চস্তরের</a:t>
            </a:r>
            <a:r>
              <a:rPr lang="en-US" sz="4000" b="1" dirty="0">
                <a:ln w="11430"/>
                <a:solidFill>
                  <a:srgbClr val="FF0000"/>
                </a:solidFill>
                <a:latin typeface="SolaimanLipi" pitchFamily="2" charset="0"/>
                <a:cs typeface="SolaimanLipi" pitchFamily="2" charset="0"/>
              </a:rPr>
              <a:t> ও </a:t>
            </a:r>
            <a:r>
              <a:rPr lang="en-US" sz="4000" b="1" dirty="0" err="1">
                <a:ln w="11430"/>
                <a:solidFill>
                  <a:srgbClr val="FF0000"/>
                </a:solidFill>
                <a:latin typeface="SolaimanLipi" pitchFamily="2" charset="0"/>
                <a:cs typeface="SolaimanLipi" pitchFamily="2" charset="0"/>
              </a:rPr>
              <a:t>মেশিন</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তুলনা</a:t>
            </a:r>
            <a:r>
              <a:rPr lang="en-US" sz="4000" b="1" dirty="0">
                <a:ln w="11430"/>
                <a:solidFill>
                  <a:srgbClr val="FF0000"/>
                </a:solidFill>
                <a:latin typeface="SolaimanLipi" pitchFamily="2" charset="0"/>
                <a:cs typeface="SolaimanLipi" pitchFamily="2" charset="0"/>
              </a:rPr>
              <a:t>:</a:t>
            </a:r>
          </a:p>
        </p:txBody>
      </p:sp>
    </p:spTree>
    <p:extLst>
      <p:ext uri="{BB962C8B-B14F-4D97-AF65-F5344CB8AC3E}">
        <p14:creationId xmlns:p14="http://schemas.microsoft.com/office/powerpoint/2010/main" val="3743414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284" b="8733"/>
          <a:stretch/>
        </p:blipFill>
        <p:spPr>
          <a:xfrm>
            <a:off x="304801" y="1392700"/>
            <a:ext cx="9453489" cy="3784209"/>
          </a:xfrm>
          <a:prstGeom prst="rect">
            <a:avLst/>
          </a:prstGeom>
        </p:spPr>
      </p:pic>
      <p:grpSp>
        <p:nvGrpSpPr>
          <p:cNvPr id="6" name="Group 5"/>
          <p:cNvGrpSpPr/>
          <p:nvPr/>
        </p:nvGrpSpPr>
        <p:grpSpPr>
          <a:xfrm>
            <a:off x="304801" y="497177"/>
            <a:ext cx="8785411" cy="649720"/>
            <a:chOff x="5161008" y="161784"/>
            <a:chExt cx="8785411" cy="649720"/>
          </a:xfrm>
        </p:grpSpPr>
        <p:sp>
          <p:nvSpPr>
            <p:cNvPr id="7" name="AutoShape 8"/>
            <p:cNvSpPr>
              <a:spLocks noChangeArrowheads="1"/>
            </p:cNvSpPr>
            <p:nvPr/>
          </p:nvSpPr>
          <p:spPr bwMode="auto">
            <a:xfrm>
              <a:off x="5745187" y="176292"/>
              <a:ext cx="8201232"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কয়েকটি</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উচ্চস্তরের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3"/>
            <a:srcRect/>
            <a:stretch>
              <a:fillRect/>
            </a:stretch>
          </p:blipFill>
          <p:spPr bwMode="auto">
            <a:xfrm>
              <a:off x="5161008" y="161784"/>
              <a:ext cx="879608" cy="649720"/>
            </a:xfrm>
            <a:prstGeom prst="rect">
              <a:avLst/>
            </a:prstGeom>
            <a:noFill/>
            <a:ln w="9525">
              <a:noFill/>
              <a:miter lim="800000"/>
              <a:headEnd/>
              <a:tailEnd/>
            </a:ln>
          </p:spPr>
        </p:pic>
      </p:grpSp>
    </p:spTree>
    <p:extLst>
      <p:ext uri="{BB962C8B-B14F-4D97-AF65-F5344CB8AC3E}">
        <p14:creationId xmlns:p14="http://schemas.microsoft.com/office/powerpoint/2010/main" val="173128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918" y="1112946"/>
            <a:ext cx="6881056" cy="40210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4" y="937590"/>
            <a:ext cx="5688171" cy="39079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578225" y="5946854"/>
            <a:ext cx="10098740" cy="584775"/>
          </a:xfrm>
          <a:prstGeom prst="rect">
            <a:avLst/>
          </a:prstGeom>
          <a:solidFill>
            <a:srgbClr val="00B050"/>
          </a:solidFill>
        </p:spPr>
        <p:txBody>
          <a:bodyPr wrap="square" rtlCol="0">
            <a:spAutoFit/>
          </a:bodyPr>
          <a:lstStyle/>
          <a:p>
            <a:r>
              <a:rPr lang="en-US" sz="3200" b="1" dirty="0" err="1">
                <a:ln w="11430"/>
                <a:solidFill>
                  <a:srgbClr val="002060"/>
                </a:solidFill>
                <a:latin typeface="SolaimanLipi" pitchFamily="2" charset="0"/>
                <a:cs typeface="SolaimanLipi" pitchFamily="2" charset="0"/>
              </a:rPr>
              <a:t>বলতে</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পারো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ছবিতে</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প্রদর্শিত</a:t>
            </a:r>
            <a:r>
              <a:rPr lang="en-US" sz="3200" b="1" dirty="0">
                <a:ln w="11430"/>
                <a:solidFill>
                  <a:srgbClr val="002060"/>
                </a:solidFill>
                <a:latin typeface="SolaimanLipi" pitchFamily="2" charset="0"/>
                <a:cs typeface="SolaimanLipi" pitchFamily="2" charset="0"/>
              </a:rPr>
              <a:t> </a:t>
            </a:r>
            <a:r>
              <a:rPr lang="en-US" sz="3200" b="1" dirty="0">
                <a:ln w="11430"/>
                <a:solidFill>
                  <a:srgbClr val="002060"/>
                </a:solidFill>
                <a:latin typeface="Times New Roman" panose="02020603050405020304" pitchFamily="18" charset="0"/>
                <a:cs typeface="Times New Roman" panose="02020603050405020304" pitchFamily="18" charset="0"/>
              </a:rPr>
              <a:t>logo</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গুলো</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কিসের</a:t>
            </a:r>
            <a:r>
              <a:rPr lang="en-US" sz="3200" b="1" dirty="0">
                <a:ln w="11430"/>
                <a:solidFill>
                  <a:srgbClr val="002060"/>
                </a:solidFill>
                <a:latin typeface="SolaimanLipi" pitchFamily="2" charset="0"/>
                <a:cs typeface="SolaimanLipi" pitchFamily="2" charset="0"/>
              </a:rPr>
              <a:t>? </a:t>
            </a:r>
          </a:p>
        </p:txBody>
      </p:sp>
    </p:spTree>
    <p:extLst>
      <p:ext uri="{BB962C8B-B14F-4D97-AF65-F5344CB8AC3E}">
        <p14:creationId xmlns:p14="http://schemas.microsoft.com/office/powerpoint/2010/main" val="34550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5688" y="134471"/>
            <a:ext cx="5226838" cy="686081"/>
          </a:xfrm>
        </p:spPr>
        <p:txBody>
          <a:bodyPr/>
          <a:lstStyle/>
          <a:p>
            <a:r>
              <a:rPr lang="bn-BD" sz="3600" b="1" dirty="0">
                <a:ln w="0"/>
                <a:effectLst>
                  <a:outerShdw blurRad="38100" dist="19050" dir="2700000" algn="tl" rotWithShape="0">
                    <a:schemeClr val="dk1">
                      <a:alpha val="40000"/>
                    </a:schemeClr>
                  </a:outerShdw>
                </a:effectLst>
                <a:latin typeface="+mn-lt"/>
                <a:cs typeface="SolaimanLipi" panose="02000500020000020004" pitchFamily="2" charset="0"/>
              </a:rPr>
              <a:t>একক কাজ</a:t>
            </a:r>
            <a:endParaRPr lang="en-US" sz="3600" b="1" dirty="0">
              <a:ln w="0"/>
              <a:effectLst>
                <a:outerShdw blurRad="38100" dist="19050" dir="2700000" algn="tl" rotWithShape="0">
                  <a:schemeClr val="dk1">
                    <a:alpha val="40000"/>
                  </a:schemeClr>
                </a:outerShdw>
              </a:effectLst>
              <a:latin typeface="+mn-lt"/>
              <a:cs typeface="SolaimanLipi" panose="02000500020000020004" pitchFamily="2" charset="0"/>
            </a:endParaRPr>
          </a:p>
        </p:txBody>
      </p:sp>
      <p:sp>
        <p:nvSpPr>
          <p:cNvPr id="3" name="AutoShape 56"/>
          <p:cNvSpPr>
            <a:spLocks noChangeArrowheads="1"/>
          </p:cNvSpPr>
          <p:nvPr/>
        </p:nvSpPr>
        <p:spPr bwMode="auto">
          <a:xfrm>
            <a:off x="5935064" y="4043963"/>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ঘ. </a:t>
            </a:r>
            <a:r>
              <a:rPr lang="en-US" sz="2800" dirty="0" err="1">
                <a:effectLst>
                  <a:outerShdw blurRad="38100" dist="38100" dir="2700000" algn="tl">
                    <a:srgbClr val="000000">
                      <a:alpha val="43137"/>
                    </a:srgbClr>
                  </a:outerShdw>
                </a:effectLst>
                <a:latin typeface="+mn-lt"/>
                <a:cs typeface="SolaimanLipi" panose="02000500020000020004" pitchFamily="2" charset="0"/>
              </a:rPr>
              <a:t>চতুর্থ</a:t>
            </a:r>
            <a:r>
              <a:rPr lang="en-US"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a:effectLst>
                  <a:outerShdw blurRad="38100" dist="38100" dir="2700000" algn="tl">
                    <a:srgbClr val="000000">
                      <a:alpha val="43137"/>
                    </a:srgbClr>
                  </a:outerShdw>
                </a:effectLst>
                <a:latin typeface="+mn-lt"/>
                <a:cs typeface="SolaimanLipi" panose="02000500020000020004" pitchFamily="2" charset="0"/>
              </a:rPr>
              <a:t>স্তরের</a:t>
            </a:r>
            <a:r>
              <a:rPr lang="en-US"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a:effectLst>
                  <a:outerShdw blurRad="38100" dist="38100" dir="2700000" algn="tl">
                    <a:srgbClr val="000000">
                      <a:alpha val="43137"/>
                    </a:srgbClr>
                  </a:outerShdw>
                </a:effectLst>
                <a:latin typeface="+mn-lt"/>
                <a:cs typeface="SolaimanLipi" panose="02000500020000020004" pitchFamily="2" charset="0"/>
              </a:rPr>
              <a:t>ভাষা</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4" name="AutoShape 55"/>
          <p:cNvSpPr>
            <a:spLocks noChangeArrowheads="1"/>
          </p:cNvSpPr>
          <p:nvPr/>
        </p:nvSpPr>
        <p:spPr bwMode="auto">
          <a:xfrm>
            <a:off x="5939827" y="3297838"/>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খ. </a:t>
            </a:r>
            <a:r>
              <a:rPr lang="en-US" sz="2800" dirty="0" err="1">
                <a:effectLst>
                  <a:outerShdw blurRad="38100" dist="38100" dir="2700000" algn="tl">
                    <a:srgbClr val="000000">
                      <a:alpha val="43137"/>
                    </a:srgbClr>
                  </a:outerShdw>
                </a:effectLst>
                <a:latin typeface="+mn-lt"/>
                <a:cs typeface="SolaimanLipi" panose="02000500020000020004" pitchFamily="2" charset="0"/>
              </a:rPr>
              <a:t>অ্যাসেস্বলী</a:t>
            </a:r>
            <a:r>
              <a:rPr lang="en-US"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a:effectLst>
                  <a:outerShdw blurRad="38100" dist="38100" dir="2700000" algn="tl">
                    <a:srgbClr val="000000">
                      <a:alpha val="43137"/>
                    </a:srgbClr>
                  </a:outerShdw>
                </a:effectLst>
                <a:latin typeface="+mn-lt"/>
                <a:cs typeface="SolaimanLipi" panose="02000500020000020004" pitchFamily="2" charset="0"/>
              </a:rPr>
              <a:t>ভাষা</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5" name="AutoShape 55"/>
          <p:cNvSpPr>
            <a:spLocks noChangeArrowheads="1"/>
          </p:cNvSpPr>
          <p:nvPr/>
        </p:nvSpPr>
        <p:spPr bwMode="auto">
          <a:xfrm>
            <a:off x="5943834" y="3306290"/>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খ.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অ্যাসেম্বলী</a:t>
            </a:r>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ভাষা</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6" name="AutoShape 56"/>
          <p:cNvSpPr>
            <a:spLocks noChangeArrowheads="1"/>
          </p:cNvSpPr>
          <p:nvPr/>
        </p:nvSpPr>
        <p:spPr bwMode="auto">
          <a:xfrm>
            <a:off x="5935064" y="4066153"/>
            <a:ext cx="3427412"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ঘ.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চতুর্থ</a:t>
            </a:r>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স্তরের</a:t>
            </a:r>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ভাষা</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7" name="AutoShape 52"/>
          <p:cNvSpPr>
            <a:spLocks noChangeArrowheads="1"/>
          </p:cNvSpPr>
          <p:nvPr/>
        </p:nvSpPr>
        <p:spPr bwMode="auto">
          <a:xfrm>
            <a:off x="2433038" y="2416774"/>
            <a:ext cx="7961538" cy="547688"/>
          </a:xfrm>
          <a:prstGeom prst="roundRect">
            <a:avLst>
              <a:gd name="adj" fmla="val 50000"/>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১</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সবচেয়ে</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দ্রুত</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নির্বাহ</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হয়</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কোন</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ভাষার</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প্রোগ্রাম</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p:txBody>
      </p:sp>
      <p:sp>
        <p:nvSpPr>
          <p:cNvPr id="8" name="AutoShape 53"/>
          <p:cNvSpPr>
            <a:spLocks noChangeArrowheads="1"/>
          </p:cNvSpPr>
          <p:nvPr/>
        </p:nvSpPr>
        <p:spPr bwMode="auto">
          <a:xfrm>
            <a:off x="2437802" y="3301760"/>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effectLst>
                  <a:outerShdw blurRad="38100" dist="38100" dir="2700000" algn="tl">
                    <a:srgbClr val="000000">
                      <a:alpha val="43137"/>
                    </a:srgbClr>
                  </a:outerShdw>
                </a:effectLst>
                <a:latin typeface="+mn-lt"/>
                <a:cs typeface="SolaimanLipi" panose="02000500020000020004" pitchFamily="2" charset="0"/>
              </a:rPr>
              <a:t>উচ্চস্তরের</a:t>
            </a:r>
            <a:r>
              <a:rPr lang="en-US" sz="2800" spc="-150" dirty="0">
                <a:effectLst>
                  <a:outerShdw blurRad="38100" dist="38100" dir="2700000" algn="tl">
                    <a:srgbClr val="000000">
                      <a:alpha val="43137"/>
                    </a:srgbClr>
                  </a:outerShdw>
                </a:effectLst>
                <a:latin typeface="+mn-lt"/>
                <a:cs typeface="SolaimanLipi" panose="02000500020000020004" pitchFamily="2" charset="0"/>
              </a:rPr>
              <a:t> </a:t>
            </a:r>
            <a:r>
              <a:rPr lang="en-US" sz="2800" spc="-150" dirty="0" err="1">
                <a:effectLst>
                  <a:outerShdw blurRad="38100" dist="38100" dir="2700000" algn="tl">
                    <a:srgbClr val="000000">
                      <a:alpha val="43137"/>
                    </a:srgbClr>
                  </a:outerShdw>
                </a:effectLst>
                <a:latin typeface="+mn-lt"/>
                <a:cs typeface="SolaimanLipi" panose="02000500020000020004" pitchFamily="2" charset="0"/>
              </a:rPr>
              <a:t>ভাষা</a:t>
            </a:r>
            <a:endParaRPr lang="en-US" sz="2800" spc="-15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9" name="AutoShape 54"/>
          <p:cNvSpPr>
            <a:spLocks noChangeArrowheads="1"/>
          </p:cNvSpPr>
          <p:nvPr/>
        </p:nvSpPr>
        <p:spPr bwMode="auto">
          <a:xfrm>
            <a:off x="2433039" y="4034438"/>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2800" dirty="0">
                <a:effectLst>
                  <a:outerShdw blurRad="38100" dist="38100" dir="2700000" algn="tl">
                    <a:srgbClr val="000000">
                      <a:alpha val="43137"/>
                    </a:srgbClr>
                  </a:outerShdw>
                </a:effectLst>
                <a:latin typeface="+mn-lt"/>
                <a:cs typeface="SolaimanLipi" panose="02000500020000020004" pitchFamily="2" charset="0"/>
              </a:rPr>
              <a:t>গ</a:t>
            </a:r>
            <a:r>
              <a:rPr lang="en-US" sz="2800" dirty="0">
                <a:effectLst>
                  <a:outerShdw blurRad="38100" dist="38100" dir="2700000" algn="tl">
                    <a:srgbClr val="000000">
                      <a:alpha val="43137"/>
                    </a:srgbClr>
                  </a:outerShdw>
                </a:effectLst>
                <a:latin typeface="+mn-lt"/>
                <a:cs typeface="SolaimanLipi" panose="02000500020000020004" pitchFamily="2" charset="0"/>
              </a:rPr>
              <a:t>.</a:t>
            </a:r>
            <a:r>
              <a:rPr lang="bn-BD"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a:effectLst>
                  <a:outerShdw blurRad="38100" dist="38100" dir="2700000" algn="tl">
                    <a:srgbClr val="000000">
                      <a:alpha val="43137"/>
                    </a:srgbClr>
                  </a:outerShdw>
                </a:effectLst>
                <a:latin typeface="+mn-lt"/>
                <a:cs typeface="SolaimanLipi" panose="02000500020000020004" pitchFamily="2" charset="0"/>
              </a:rPr>
              <a:t>মেশিন</a:t>
            </a:r>
            <a:r>
              <a:rPr lang="en-US"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a:effectLst>
                  <a:outerShdw blurRad="38100" dist="38100" dir="2700000" algn="tl">
                    <a:srgbClr val="000000">
                      <a:alpha val="43137"/>
                    </a:srgbClr>
                  </a:outerShdw>
                </a:effectLst>
                <a:latin typeface="+mn-lt"/>
                <a:cs typeface="SolaimanLipi" panose="02000500020000020004" pitchFamily="2" charset="0"/>
              </a:rPr>
              <a:t>ভাষা</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10" name="AutoShape 57"/>
          <p:cNvSpPr>
            <a:spLocks noChangeArrowheads="1"/>
          </p:cNvSpPr>
          <p:nvPr/>
        </p:nvSpPr>
        <p:spPr bwMode="auto">
          <a:xfrm>
            <a:off x="2438657" y="4051110"/>
            <a:ext cx="3427412" cy="547688"/>
          </a:xfrm>
          <a:prstGeom prst="roundRect">
            <a:avLst>
              <a:gd name="adj" fmla="val 50000"/>
            </a:avLst>
          </a:prstGeom>
          <a:solidFill>
            <a:srgbClr val="006600"/>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গ.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মেশিন</a:t>
            </a:r>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ভাষা</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11" name="AutoShape 53"/>
          <p:cNvSpPr>
            <a:spLocks noChangeArrowheads="1"/>
          </p:cNvSpPr>
          <p:nvPr/>
        </p:nvSpPr>
        <p:spPr bwMode="auto">
          <a:xfrm>
            <a:off x="2439718" y="3309867"/>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উচ্চস্তরের</a:t>
            </a:r>
            <a:r>
              <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rPr>
              <a:t> </a:t>
            </a:r>
            <a:r>
              <a:rPr lang="en-US" sz="2800" spc="-15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ভাষা</a:t>
            </a:r>
            <a:endPar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Tree>
    <p:extLst>
      <p:ext uri="{BB962C8B-B14F-4D97-AF65-F5344CB8AC3E}">
        <p14:creationId xmlns:p14="http://schemas.microsoft.com/office/powerpoint/2010/main" val="1450378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p:stCondLst>
                              <p:cond delay="1000"/>
                            </p:stCondLst>
                            <p:childTnLst>
                              <p:par>
                                <p:cTn id="19" presetID="3" presetClass="entr" presetSubtype="1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2500"/>
                            </p:stCondLst>
                            <p:childTnLst>
                              <p:par>
                                <p:cTn id="27" presetID="3" presetClass="entr" presetSubtype="10"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nextCondLst>
                <p:cond evt="onClick" delay="0">
                  <p:tgtEl>
                    <p:spTgt spid="3"/>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par>
                                <p:cTn id="54" presetID="9" presetClass="exit" presetSubtype="0" fill="hold" grpId="1" nodeType="with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3" grpId="0" animBg="1"/>
      <p:bldP spid="4" grpId="0" animBg="1"/>
      <p:bldP spid="5" grpId="0" animBg="1"/>
      <p:bldP spid="5" grpId="1" animBg="1"/>
      <p:bldP spid="6" grpId="0" animBg="1"/>
      <p:bldP spid="6" grpId="1" animBg="1"/>
      <p:bldP spid="7" grpId="0" animBg="1"/>
      <p:bldP spid="8" grpId="0" animBg="1"/>
      <p:bldP spid="9" grpId="0" animBg="1"/>
      <p:bldP spid="10" grpId="0"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A562-DB06-429E-8B3A-FE69C79430A4}" type="datetime1">
              <a:rPr lang="en-US" smtClean="0">
                <a:solidFill>
                  <a:prstClr val="black">
                    <a:tint val="75000"/>
                  </a:prstClr>
                </a:solidFill>
              </a:rPr>
              <a:pPr/>
              <a:t>6/4/2026</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8438473" y="886030"/>
            <a:ext cx="3753527" cy="3753527"/>
          </a:xfrm>
          <a:prstGeom prst="rect">
            <a:avLst/>
          </a:prstGeom>
        </p:spPr>
      </p:pic>
      <p:sp>
        <p:nvSpPr>
          <p:cNvPr id="5" name="Rectangle 4"/>
          <p:cNvSpPr/>
          <p:nvPr/>
        </p:nvSpPr>
        <p:spPr>
          <a:xfrm>
            <a:off x="619390" y="562863"/>
            <a:ext cx="3424576" cy="707886"/>
          </a:xfrm>
          <a:prstGeom prst="rect">
            <a:avLst/>
          </a:prstGeom>
        </p:spPr>
        <p:txBody>
          <a:bodyPr wrap="square">
            <a:spAutoFit/>
          </a:bodyPr>
          <a:lstStyle/>
          <a:p>
            <a:pPr algn="just"/>
            <a:r>
              <a:rPr lang="en-US" sz="4000" b="1" dirty="0" err="1">
                <a:ln w="11430"/>
                <a:solidFill>
                  <a:srgbClr val="002060"/>
                </a:solidFill>
                <a:latin typeface="SolaimanLipi" pitchFamily="2" charset="0"/>
                <a:cs typeface="SolaimanLipi" pitchFamily="2" charset="0"/>
              </a:rPr>
              <a:t>দলীয় কাজ: </a:t>
            </a:r>
          </a:p>
        </p:txBody>
      </p:sp>
      <p:sp>
        <p:nvSpPr>
          <p:cNvPr id="6" name="TextBox 5"/>
          <p:cNvSpPr txBox="1"/>
          <p:nvPr/>
        </p:nvSpPr>
        <p:spPr>
          <a:xfrm>
            <a:off x="1072378" y="1645957"/>
            <a:ext cx="1938108" cy="584775"/>
          </a:xfrm>
          <a:prstGeom prst="rect">
            <a:avLst/>
          </a:prstGeom>
          <a:noFill/>
        </p:spPr>
        <p:txBody>
          <a:bodyPr wrap="square" rtlCol="0">
            <a:spAutoFit/>
          </a:bodyPr>
          <a:lstStyle/>
          <a:p>
            <a:r>
              <a:rPr lang="en-US" sz="3200" b="1" dirty="0">
                <a:ln w="11430"/>
                <a:solidFill>
                  <a:srgbClr val="FF0000"/>
                </a:solidFill>
                <a:latin typeface="SolaimanLipi" pitchFamily="2" charset="0"/>
                <a:cs typeface="SolaimanLipi" pitchFamily="2" charset="0"/>
              </a:rPr>
              <a:t>“‍ক” </a:t>
            </a:r>
            <a:r>
              <a:rPr lang="en-US" sz="3200" b="1" dirty="0" err="1">
                <a:ln w="11430"/>
                <a:solidFill>
                  <a:srgbClr val="FF0000"/>
                </a:solidFill>
                <a:latin typeface="SolaimanLipi" pitchFamily="2" charset="0"/>
                <a:cs typeface="SolaimanLipi" pitchFamily="2" charset="0"/>
              </a:rPr>
              <a:t>দল</a:t>
            </a:r>
            <a:r>
              <a:rPr lang="en-US" sz="3200" b="1" dirty="0">
                <a:ln w="11430"/>
                <a:solidFill>
                  <a:srgbClr val="FF0000"/>
                </a:solidFill>
                <a:latin typeface="SolaimanLipi" pitchFamily="2" charset="0"/>
                <a:cs typeface="SolaimanLipi" pitchFamily="2" charset="0"/>
              </a:rPr>
              <a:t>: </a:t>
            </a:r>
          </a:p>
        </p:txBody>
      </p:sp>
      <p:sp>
        <p:nvSpPr>
          <p:cNvPr id="8" name="TextBox 7"/>
          <p:cNvSpPr txBox="1"/>
          <p:nvPr/>
        </p:nvSpPr>
        <p:spPr>
          <a:xfrm>
            <a:off x="2702859" y="2995195"/>
            <a:ext cx="6781800" cy="584775"/>
          </a:xfrm>
          <a:prstGeom prst="rect">
            <a:avLst/>
          </a:prstGeom>
          <a:noFill/>
        </p:spPr>
        <p:txBody>
          <a:bodyPr wrap="square" rtlCol="0">
            <a:spAutoFit/>
          </a:bodyPr>
          <a:lstStyle/>
          <a:p>
            <a:r>
              <a:rPr lang="en-US" sz="3200" b="1" dirty="0" err="1">
                <a:ln w="11430"/>
                <a:solidFill>
                  <a:srgbClr val="002060"/>
                </a:solidFill>
                <a:latin typeface="SolaimanLipi" pitchFamily="2" charset="0"/>
                <a:cs typeface="SolaimanLipi" pitchFamily="2" charset="0"/>
              </a:rPr>
              <a:t>উচ্চ</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স্তরের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সুবিধা</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লেখ</a:t>
            </a:r>
            <a:r>
              <a:rPr lang="en-US" sz="3200" b="1" dirty="0">
                <a:ln w="11430"/>
                <a:solidFill>
                  <a:srgbClr val="002060"/>
                </a:solidFill>
                <a:latin typeface="SolaimanLipi" pitchFamily="2" charset="0"/>
                <a:cs typeface="SolaimanLipi" pitchFamily="2" charset="0"/>
              </a:rPr>
              <a:t>।</a:t>
            </a:r>
          </a:p>
        </p:txBody>
      </p:sp>
      <p:sp>
        <p:nvSpPr>
          <p:cNvPr id="9" name="TextBox 8"/>
          <p:cNvSpPr txBox="1"/>
          <p:nvPr/>
        </p:nvSpPr>
        <p:spPr>
          <a:xfrm>
            <a:off x="2850320" y="1648225"/>
            <a:ext cx="7409786" cy="584775"/>
          </a:xfrm>
          <a:prstGeom prst="rect">
            <a:avLst/>
          </a:prstGeom>
          <a:noFill/>
        </p:spPr>
        <p:txBody>
          <a:bodyPr wrap="square" rtlCol="0">
            <a:spAutoFit/>
          </a:bodyPr>
          <a:lstStyle/>
          <a:p>
            <a:r>
              <a:rPr lang="en-US" sz="3200" b="1" dirty="0" err="1">
                <a:ln w="11430"/>
                <a:solidFill>
                  <a:srgbClr val="002060"/>
                </a:solidFill>
                <a:latin typeface="SolaimanLipi" pitchFamily="2" charset="0"/>
                <a:cs typeface="SolaimanLipi" pitchFamily="2" charset="0"/>
              </a:rPr>
              <a:t>অ্যাসেম্বলী</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সুবিধা</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লেখ</a:t>
            </a:r>
            <a:r>
              <a:rPr lang="en-US" sz="3200" b="1" dirty="0">
                <a:ln w="11430"/>
                <a:solidFill>
                  <a:srgbClr val="002060"/>
                </a:solidFill>
                <a:latin typeface="SolaimanLipi" pitchFamily="2" charset="0"/>
                <a:cs typeface="SolaimanLipi" pitchFamily="2" charset="0"/>
              </a:rPr>
              <a:t>।</a:t>
            </a:r>
          </a:p>
        </p:txBody>
      </p:sp>
      <p:sp>
        <p:nvSpPr>
          <p:cNvPr id="10" name="TextBox 9"/>
          <p:cNvSpPr txBox="1"/>
          <p:nvPr/>
        </p:nvSpPr>
        <p:spPr>
          <a:xfrm>
            <a:off x="1072378" y="2933342"/>
            <a:ext cx="1938108" cy="584775"/>
          </a:xfrm>
          <a:prstGeom prst="rect">
            <a:avLst/>
          </a:prstGeom>
          <a:noFill/>
        </p:spPr>
        <p:txBody>
          <a:bodyPr wrap="square" rtlCol="0">
            <a:spAutoFit/>
          </a:bodyPr>
          <a:lstStyle/>
          <a:p>
            <a:r>
              <a:rPr lang="en-US" sz="3200" b="1" dirty="0">
                <a:ln w="11430"/>
                <a:solidFill>
                  <a:srgbClr val="FF0000"/>
                </a:solidFill>
                <a:latin typeface="SolaimanLipi" pitchFamily="2" charset="0"/>
                <a:cs typeface="SolaimanLipi" pitchFamily="2" charset="0"/>
              </a:rPr>
              <a:t>“‍খ” </a:t>
            </a:r>
            <a:r>
              <a:rPr lang="en-US" sz="3200" b="1" dirty="0" err="1">
                <a:ln w="11430"/>
                <a:solidFill>
                  <a:srgbClr val="FF0000"/>
                </a:solidFill>
                <a:latin typeface="SolaimanLipi" pitchFamily="2" charset="0"/>
                <a:cs typeface="SolaimanLipi" pitchFamily="2" charset="0"/>
              </a:rPr>
              <a:t>দল</a:t>
            </a:r>
            <a:r>
              <a:rPr lang="en-US" sz="3200" b="1" dirty="0">
                <a:ln w="11430"/>
                <a:solidFill>
                  <a:srgbClr val="FF0000"/>
                </a:solidFill>
                <a:latin typeface="SolaimanLipi" pitchFamily="2" charset="0"/>
                <a:cs typeface="SolaimanLipi" pitchFamily="2" charset="0"/>
              </a:rPr>
              <a:t>: </a:t>
            </a:r>
          </a:p>
        </p:txBody>
      </p:sp>
    </p:spTree>
    <p:extLst>
      <p:ext uri="{BB962C8B-B14F-4D97-AF65-F5344CB8AC3E}">
        <p14:creationId xmlns:p14="http://schemas.microsoft.com/office/powerpoint/2010/main" val="2093425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82229" y="878355"/>
            <a:ext cx="4736576" cy="2653681"/>
            <a:chOff x="7008812" y="287621"/>
            <a:chExt cx="4736576" cy="2653681"/>
          </a:xfrm>
        </p:grpSpPr>
        <p:sp>
          <p:nvSpPr>
            <p:cNvPr id="5" name="Cloud Callout 4"/>
            <p:cNvSpPr/>
            <p:nvPr/>
          </p:nvSpPr>
          <p:spPr>
            <a:xfrm>
              <a:off x="8530933" y="287621"/>
              <a:ext cx="2302650" cy="914400"/>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5"/>
            <p:cNvSpPr txBox="1"/>
            <p:nvPr/>
          </p:nvSpPr>
          <p:spPr>
            <a:xfrm>
              <a:off x="8761412" y="360101"/>
              <a:ext cx="1845419" cy="769441"/>
            </a:xfrm>
            <a:prstGeom prst="rect">
              <a:avLst/>
            </a:prstGeom>
            <a:noFill/>
          </p:spPr>
          <p:txBody>
            <a:bodyPr>
              <a:spAutoFit/>
            </a:bodyPr>
            <a:lstStyle/>
            <a:p>
              <a:pPr>
                <a:defRPr/>
              </a:pPr>
              <a:r>
                <a:rPr lang="bn-BD" sz="4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3200" b="1" dirty="0">
                  <a:ln w="11430"/>
                  <a:solidFill>
                    <a:srgbClr val="002060"/>
                  </a:solidFill>
                  <a:latin typeface="SolaimanLipi" pitchFamily="2" charset="0"/>
                  <a:cs typeface="SolaimanLipi" pitchFamily="2" charset="0"/>
                </a:rPr>
                <a:t>মূল্যায়ন</a:t>
              </a:r>
              <a:endParaRPr lang="en-US" sz="3200" b="1" dirty="0">
                <a:ln w="11430"/>
                <a:solidFill>
                  <a:srgbClr val="002060"/>
                </a:solidFill>
                <a:latin typeface="SolaimanLipi" pitchFamily="2" charset="0"/>
                <a:cs typeface="SolaimanLipi" pitchFamily="2" charset="0"/>
              </a:endParaRPr>
            </a:p>
          </p:txBody>
        </p:sp>
        <p:grpSp>
          <p:nvGrpSpPr>
            <p:cNvPr id="9" name="Group 8"/>
            <p:cNvGrpSpPr/>
            <p:nvPr/>
          </p:nvGrpSpPr>
          <p:grpSpPr>
            <a:xfrm>
              <a:off x="7008812" y="1383136"/>
              <a:ext cx="4736576" cy="1558166"/>
              <a:chOff x="1338309" y="1075881"/>
              <a:chExt cx="5867400" cy="1295400"/>
            </a:xfrm>
          </p:grpSpPr>
          <p:grpSp>
            <p:nvGrpSpPr>
              <p:cNvPr id="10" name="Group 9"/>
              <p:cNvGrpSpPr/>
              <p:nvPr/>
            </p:nvGrpSpPr>
            <p:grpSpPr>
              <a:xfrm>
                <a:off x="1338309" y="1075881"/>
                <a:ext cx="5867400" cy="1295400"/>
                <a:chOff x="1371600" y="1371600"/>
                <a:chExt cx="6453882" cy="1989517"/>
              </a:xfrm>
            </p:grpSpPr>
            <p:pic>
              <p:nvPicPr>
                <p:cNvPr id="12" name="Picture 3" descr="C:\Documents and Settings\Lab 47\My Documents\My Pictures\New Folder (2)\Teacher_4.gif"/>
                <p:cNvPicPr>
                  <a:picLocks noChangeAspect="1" noChangeArrowheads="1" noCrop="1"/>
                </p:cNvPicPr>
                <p:nvPr/>
              </p:nvPicPr>
              <p:blipFill>
                <a:blip r:embed="rId2"/>
                <a:srcRect/>
                <a:stretch>
                  <a:fillRect/>
                </a:stretch>
              </p:blipFill>
              <p:spPr bwMode="auto">
                <a:xfrm>
                  <a:off x="3880610" y="1447800"/>
                  <a:ext cx="1074800" cy="1827160"/>
                </a:xfrm>
                <a:prstGeom prst="rect">
                  <a:avLst/>
                </a:prstGeom>
                <a:noFill/>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210" y="1371600"/>
                  <a:ext cx="2954272" cy="1989517"/>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447800"/>
                  <a:ext cx="2432810" cy="1725121"/>
                </a:xfrm>
                <a:prstGeom prst="rect">
                  <a:avLst/>
                </a:prstGeom>
                <a:ln>
                  <a:noFill/>
                </a:ln>
                <a:effectLst>
                  <a:softEdge rad="112500"/>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 name="Straight Connector 10"/>
              <p:cNvCxnSpPr/>
              <p:nvPr/>
            </p:nvCxnSpPr>
            <p:spPr>
              <a:xfrm>
                <a:off x="2379373" y="2362200"/>
                <a:ext cx="3411827" cy="9081"/>
              </a:xfrm>
              <a:prstGeom prst="line">
                <a:avLst/>
              </a:prstGeom>
              <a:ln/>
            </p:spPr>
            <p:style>
              <a:lnRef idx="3">
                <a:schemeClr val="accent2"/>
              </a:lnRef>
              <a:fillRef idx="0">
                <a:schemeClr val="accent2"/>
              </a:fillRef>
              <a:effectRef idx="2">
                <a:schemeClr val="accent2"/>
              </a:effectRef>
              <a:fontRef idx="minor">
                <a:schemeClr val="tx1"/>
              </a:fontRef>
            </p:style>
          </p:cxnSp>
        </p:grpSp>
      </p:grpSp>
      <p:sp>
        <p:nvSpPr>
          <p:cNvPr id="16" name="TextBox 15"/>
          <p:cNvSpPr txBox="1"/>
          <p:nvPr/>
        </p:nvSpPr>
        <p:spPr>
          <a:xfrm>
            <a:off x="2009490" y="1973261"/>
            <a:ext cx="5340441"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002060"/>
                </a:solidFill>
                <a:latin typeface="SolaimanLipi" pitchFamily="2" charset="0"/>
                <a:cs typeface="SolaimanLipi" pitchFamily="2" charset="0"/>
              </a:rPr>
              <a:t>১. </a:t>
            </a:r>
            <a:r>
              <a:rPr lang="en-US" sz="3200" b="1" dirty="0" err="1">
                <a:ln w="11430"/>
                <a:solidFill>
                  <a:srgbClr val="002060"/>
                </a:solidFill>
                <a:latin typeface="SolaimanLipi" pitchFamily="2" charset="0"/>
                <a:cs typeface="SolaimanLipi" pitchFamily="2" charset="0"/>
              </a:rPr>
              <a:t>প্রোগ্রাম</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কী</a:t>
            </a:r>
            <a:r>
              <a:rPr lang="en-US" sz="3200" b="1" dirty="0">
                <a:ln w="11430"/>
                <a:solidFill>
                  <a:srgbClr val="002060"/>
                </a:solidFill>
                <a:latin typeface="SolaimanLipi" pitchFamily="2" charset="0"/>
                <a:cs typeface="SolaimanLipi" pitchFamily="2" charset="0"/>
              </a:rPr>
              <a:t>?</a:t>
            </a:r>
          </a:p>
        </p:txBody>
      </p:sp>
      <p:sp>
        <p:nvSpPr>
          <p:cNvPr id="17" name="TextBox 16"/>
          <p:cNvSpPr txBox="1"/>
          <p:nvPr/>
        </p:nvSpPr>
        <p:spPr>
          <a:xfrm>
            <a:off x="2009490" y="2558036"/>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002060"/>
                </a:solidFill>
                <a:latin typeface="SolaimanLipi" pitchFamily="2" charset="0"/>
                <a:cs typeface="SolaimanLipi" pitchFamily="2" charset="0"/>
              </a:rPr>
              <a:t>২. </a:t>
            </a:r>
            <a:r>
              <a:rPr lang="en-US" sz="3200" b="1" dirty="0" err="1">
                <a:ln w="11430"/>
                <a:solidFill>
                  <a:srgbClr val="002060"/>
                </a:solidFill>
                <a:latin typeface="SolaimanLipi" pitchFamily="2" charset="0"/>
                <a:cs typeface="SolaimanLipi" pitchFamily="2" charset="0"/>
              </a:rPr>
              <a:t>প্রোগ্রামের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কী</a:t>
            </a:r>
            <a:r>
              <a:rPr lang="en-US" sz="3200" b="1" dirty="0">
                <a:ln w="11430"/>
                <a:solidFill>
                  <a:srgbClr val="002060"/>
                </a:solidFill>
                <a:latin typeface="SolaimanLipi" pitchFamily="2" charset="0"/>
                <a:cs typeface="SolaimanLipi" pitchFamily="2" charset="0"/>
              </a:rPr>
              <a:t>?</a:t>
            </a:r>
          </a:p>
        </p:txBody>
      </p:sp>
      <p:sp>
        <p:nvSpPr>
          <p:cNvPr id="18" name="TextBox 17"/>
          <p:cNvSpPr txBox="1"/>
          <p:nvPr/>
        </p:nvSpPr>
        <p:spPr>
          <a:xfrm>
            <a:off x="2009489" y="3161608"/>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002060"/>
                </a:solidFill>
                <a:latin typeface="SolaimanLipi" pitchFamily="2" charset="0"/>
                <a:cs typeface="SolaimanLipi" pitchFamily="2" charset="0"/>
              </a:rPr>
              <a:t>৩. </a:t>
            </a:r>
            <a:r>
              <a:rPr lang="en-US" sz="3200" b="1" dirty="0" err="1">
                <a:ln w="11430"/>
                <a:solidFill>
                  <a:srgbClr val="002060"/>
                </a:solidFill>
                <a:latin typeface="SolaimanLipi" pitchFamily="2" charset="0"/>
                <a:cs typeface="SolaimanLipi" pitchFamily="2" charset="0"/>
              </a:rPr>
              <a:t>মেশিন</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একটি</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সুবিধা</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বল</a:t>
            </a:r>
            <a:endParaRPr lang="en-US" sz="3200" b="1" dirty="0">
              <a:ln w="11430"/>
              <a:solidFill>
                <a:srgbClr val="002060"/>
              </a:solidFill>
              <a:latin typeface="SolaimanLipi" pitchFamily="2" charset="0"/>
              <a:cs typeface="SolaimanLipi" pitchFamily="2" charset="0"/>
            </a:endParaRPr>
          </a:p>
        </p:txBody>
      </p:sp>
      <p:sp>
        <p:nvSpPr>
          <p:cNvPr id="19" name="TextBox 18"/>
          <p:cNvSpPr txBox="1"/>
          <p:nvPr/>
        </p:nvSpPr>
        <p:spPr>
          <a:xfrm>
            <a:off x="2009489" y="3823814"/>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002060"/>
                </a:solidFill>
                <a:latin typeface="SolaimanLipi" pitchFamily="2" charset="0"/>
                <a:cs typeface="SolaimanLipi" pitchFamily="2" charset="0"/>
              </a:rPr>
              <a:t>৪. </a:t>
            </a:r>
            <a:r>
              <a:rPr lang="en-US" sz="3200" b="1" dirty="0" err="1">
                <a:ln w="11430"/>
                <a:solidFill>
                  <a:srgbClr val="002060"/>
                </a:solidFill>
                <a:latin typeface="SolaimanLipi" pitchFamily="2" charset="0"/>
                <a:cs typeface="SolaimanLipi" pitchFamily="2" charset="0"/>
              </a:rPr>
              <a:t>উচ্চস্তরের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অসুবিধা</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বল</a:t>
            </a:r>
            <a:endParaRPr lang="en-US" sz="3200" b="1" dirty="0">
              <a:ln w="11430"/>
              <a:solidFill>
                <a:srgbClr val="002060"/>
              </a:solidFill>
              <a:latin typeface="SolaimanLipi" pitchFamily="2" charset="0"/>
              <a:cs typeface="SolaimanLipi" pitchFamily="2" charset="0"/>
            </a:endParaRPr>
          </a:p>
        </p:txBody>
      </p:sp>
    </p:spTree>
    <p:extLst>
      <p:ext uri="{BB962C8B-B14F-4D97-AF65-F5344CB8AC3E}">
        <p14:creationId xmlns:p14="http://schemas.microsoft.com/office/powerpoint/2010/main" val="164427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132" y="4195632"/>
            <a:ext cx="11334833" cy="707886"/>
          </a:xfrm>
          <a:prstGeom prst="rect">
            <a:avLst/>
          </a:prstGeom>
          <a:noFill/>
        </p:spPr>
        <p:txBody>
          <a:bodyPr wrap="square">
            <a:spAutoFit/>
          </a:bodyPr>
          <a:lstStyle/>
          <a:p>
            <a:pPr>
              <a:defRPr/>
            </a:pPr>
            <a:r>
              <a:rPr lang="en-US" sz="4000" dirty="0" err="1">
                <a:latin typeface="NikoshBAN" pitchFamily="2" charset="0"/>
                <a:cs typeface="NikoshBAN" pitchFamily="2" charset="0"/>
              </a:rPr>
              <a:t>একটি</a:t>
            </a:r>
            <a:r>
              <a:rPr lang="en-US" sz="4000" dirty="0">
                <a:latin typeface="NikoshBAN" pitchFamily="2" charset="0"/>
                <a:cs typeface="NikoshBAN" pitchFamily="2" charset="0"/>
              </a:rPr>
              <a:t> </a:t>
            </a:r>
            <a:r>
              <a:rPr lang="en-US" sz="4000" dirty="0" err="1">
                <a:latin typeface="NikoshBAN" pitchFamily="2" charset="0"/>
                <a:cs typeface="NikoshBAN" pitchFamily="2" charset="0"/>
              </a:rPr>
              <a:t>ছকের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মাধ্যমে</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বিভিন্ন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ভাষার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সুবিধা</a:t>
            </a:r>
            <a:r>
              <a:rPr lang="en-US" sz="4000" dirty="0">
                <a:latin typeface="NikoshBAN" pitchFamily="2" charset="0"/>
                <a:cs typeface="NikoshBAN" pitchFamily="2" charset="0"/>
              </a:rPr>
              <a:t> ও </a:t>
            </a:r>
            <a:r>
              <a:rPr lang="en-US" sz="4000" dirty="0" err="1">
                <a:latin typeface="NikoshBAN" pitchFamily="2" charset="0"/>
                <a:cs typeface="NikoshBAN" pitchFamily="2" charset="0"/>
              </a:rPr>
              <a:t>অসুবিধা</a:t>
            </a:r>
            <a:r>
              <a:rPr lang="en-US" sz="4000" dirty="0">
                <a:latin typeface="NikoshBAN" pitchFamily="2" charset="0"/>
                <a:cs typeface="NikoshBAN" pitchFamily="2" charset="0"/>
              </a:rPr>
              <a:t> </a:t>
            </a:r>
            <a:r>
              <a:rPr lang="en-US" sz="4000" dirty="0" err="1">
                <a:latin typeface="NikoshBAN" pitchFamily="2" charset="0"/>
                <a:cs typeface="NikoshBAN" pitchFamily="2" charset="0"/>
              </a:rPr>
              <a:t>লিখে</a:t>
            </a:r>
            <a:r>
              <a:rPr lang="en-US" sz="4000" dirty="0">
                <a:latin typeface="NikoshBAN" pitchFamily="2" charset="0"/>
                <a:cs typeface="NikoshBAN" pitchFamily="2" charset="0"/>
              </a:rPr>
              <a:t> </a:t>
            </a:r>
            <a:r>
              <a:rPr lang="en-US" sz="4000" dirty="0" err="1">
                <a:latin typeface="NikoshBAN" pitchFamily="2" charset="0"/>
                <a:cs typeface="NikoshBAN" pitchFamily="2" charset="0"/>
              </a:rPr>
              <a:t>আনবে</a:t>
            </a:r>
            <a:r>
              <a:rPr lang="en-US" sz="4000" dirty="0">
                <a:latin typeface="NikoshBAN" pitchFamily="2" charset="0"/>
                <a:cs typeface="NikoshBAN" pitchFamily="2" charset="0"/>
              </a:rPr>
              <a:t>।</a:t>
            </a:r>
          </a:p>
        </p:txBody>
      </p:sp>
      <p:pic>
        <p:nvPicPr>
          <p:cNvPr id="7" name="Picture 6"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863" y="1572903"/>
            <a:ext cx="5231411" cy="26227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8524" y="1397759"/>
            <a:ext cx="5078677" cy="1015663"/>
          </a:xfrm>
          <a:prstGeom prst="rect">
            <a:avLst/>
          </a:prstGeom>
        </p:spPr>
        <p:txBody>
          <a:bodyPr>
            <a:spAutoFit/>
          </a:bodyPr>
          <a:lstStyle/>
          <a:p>
            <a:pPr algn="ctr">
              <a:defRPr/>
            </a:pPr>
            <a:r>
              <a:rPr lang="en-US" sz="6000" b="1" kern="10" dirty="0" err="1">
                <a:ln w="9525">
                  <a:solidFill>
                    <a:srgbClr val="000000"/>
                  </a:solidFill>
                  <a:round/>
                  <a:headEnd/>
                  <a:tailEnd/>
                </a:ln>
                <a:gradFill rotWithShape="0">
                  <a:gsLst>
                    <a:gs pos="0">
                      <a:srgbClr val="FFE701"/>
                    </a:gs>
                    <a:gs pos="100000">
                      <a:srgbClr val="FE3E02"/>
                    </a:gs>
                  </a:gsLst>
                  <a:lin ang="5400000" scaled="1"/>
                </a:gradFill>
                <a:effectLst>
                  <a:prstShdw prst="shdw13" dist="53882" dir="13500000">
                    <a:srgbClr val="868686">
                      <a:alpha val="50000"/>
                    </a:srgbClr>
                  </a:prstShdw>
                </a:effectLst>
                <a:latin typeface="NikoshBAN" pitchFamily="2" charset="0"/>
                <a:cs typeface="NikoshBAN" pitchFamily="2" charset="0"/>
              </a:rPr>
              <a:t>বাড়ীর</a:t>
            </a:r>
            <a:r>
              <a:rPr lang="bn-BD" sz="6000" b="1" kern="10" dirty="0">
                <a:ln w="9525">
                  <a:solidFill>
                    <a:srgbClr val="000000"/>
                  </a:solidFill>
                  <a:round/>
                  <a:headEnd/>
                  <a:tailEnd/>
                </a:ln>
                <a:gradFill rotWithShape="0">
                  <a:gsLst>
                    <a:gs pos="0">
                      <a:srgbClr val="FFE701"/>
                    </a:gs>
                    <a:gs pos="100000">
                      <a:srgbClr val="FE3E02"/>
                    </a:gs>
                  </a:gsLst>
                  <a:lin ang="5400000" scaled="1"/>
                </a:gradFill>
                <a:effectLst>
                  <a:prstShdw prst="shdw13" dist="53882" dir="13500000">
                    <a:srgbClr val="868686">
                      <a:alpha val="50000"/>
                    </a:srgbClr>
                  </a:prstShdw>
                </a:effectLst>
                <a:latin typeface="NikoshBAN" pitchFamily="2" charset="0"/>
                <a:cs typeface="NikoshBAN" pitchFamily="2" charset="0"/>
              </a:rPr>
              <a:t> কাজ</a:t>
            </a:r>
            <a:endParaRPr lang="en-US" sz="60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46206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29972" y="2527800"/>
            <a:ext cx="6619741" cy="1569660"/>
          </a:xfrm>
          <a:prstGeom prst="rect">
            <a:avLst/>
          </a:prstGeom>
          <a:noFill/>
        </p:spPr>
        <p:txBody>
          <a:bodyPr wrap="square" rtlCol="0">
            <a:spAutoFit/>
          </a:bodyPr>
          <a:lstStyle/>
          <a:p>
            <a:r>
              <a:rPr lang="en-US" sz="9600" dirty="0" err="1"/>
              <a:t>ধন্যবাদ</a:t>
            </a:r>
            <a:r>
              <a:rPr lang="en-US" sz="9600" dirty="0"/>
              <a:t> </a:t>
            </a:r>
          </a:p>
        </p:txBody>
      </p:sp>
    </p:spTree>
    <p:extLst>
      <p:ext uri="{BB962C8B-B14F-4D97-AF65-F5344CB8AC3E}">
        <p14:creationId xmlns:p14="http://schemas.microsoft.com/office/powerpoint/2010/main" val="127429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9667" y="1641583"/>
            <a:ext cx="3520467" cy="4888477"/>
          </a:xfrm>
          <a:prstGeom prst="rect">
            <a:avLst/>
          </a:prstGeom>
        </p:spPr>
      </p:pic>
      <p:sp>
        <p:nvSpPr>
          <p:cNvPr id="2" name="TextBox 1"/>
          <p:cNvSpPr txBox="1"/>
          <p:nvPr/>
        </p:nvSpPr>
        <p:spPr>
          <a:xfrm>
            <a:off x="248990" y="1628704"/>
            <a:ext cx="8444436" cy="861774"/>
          </a:xfrm>
          <a:prstGeom prst="rect">
            <a:avLst/>
          </a:prstGeom>
          <a:noFill/>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5000" b="1" dirty="0" err="1">
                <a:ln w="11430"/>
                <a:solidFill>
                  <a:srgbClr val="FF0000"/>
                </a:solidFill>
                <a:latin typeface="SolaimanLipi" pitchFamily="2" charset="0"/>
                <a:cs typeface="SolaimanLipi" pitchFamily="2" charset="0"/>
              </a:rPr>
              <a:t>আমাদের</a:t>
            </a:r>
            <a:r>
              <a:rPr lang="en-US" sz="5000" b="1" dirty="0">
                <a:ln w="11430"/>
                <a:solidFill>
                  <a:srgbClr val="FF0000"/>
                </a:solidFill>
                <a:latin typeface="SolaimanLipi" pitchFamily="2" charset="0"/>
                <a:cs typeface="SolaimanLipi" pitchFamily="2" charset="0"/>
              </a:rPr>
              <a:t> </a:t>
            </a:r>
            <a:r>
              <a:rPr lang="en-US" sz="5000" b="1" dirty="0" err="1">
                <a:ln w="11430"/>
                <a:solidFill>
                  <a:srgbClr val="FF0000"/>
                </a:solidFill>
                <a:latin typeface="SolaimanLipi" pitchFamily="2" charset="0"/>
                <a:cs typeface="SolaimanLipi" pitchFamily="2" charset="0"/>
              </a:rPr>
              <a:t>আজকের</a:t>
            </a:r>
            <a:r>
              <a:rPr lang="en-US" sz="5000" b="1" dirty="0">
                <a:ln w="11430"/>
                <a:solidFill>
                  <a:srgbClr val="FF0000"/>
                </a:solidFill>
                <a:latin typeface="SolaimanLipi" pitchFamily="2" charset="0"/>
                <a:cs typeface="SolaimanLipi" pitchFamily="2" charset="0"/>
              </a:rPr>
              <a:t> </a:t>
            </a:r>
            <a:r>
              <a:rPr lang="en-US" sz="5000" b="1" dirty="0" err="1">
                <a:ln w="11430"/>
                <a:solidFill>
                  <a:srgbClr val="FF0000"/>
                </a:solidFill>
                <a:latin typeface="SolaimanLipi" pitchFamily="2" charset="0"/>
                <a:cs typeface="SolaimanLipi" pitchFamily="2" charset="0"/>
              </a:rPr>
              <a:t>পাঠ</a:t>
            </a:r>
            <a:r>
              <a:rPr lang="en-US" sz="5000" b="1" dirty="0">
                <a:ln w="11430"/>
                <a:solidFill>
                  <a:srgbClr val="FF0000"/>
                </a:solidFill>
                <a:latin typeface="SolaimanLipi" pitchFamily="2" charset="0"/>
                <a:cs typeface="SolaimanLipi" pitchFamily="2" charset="0"/>
              </a:rPr>
              <a:t>-</a:t>
            </a:r>
          </a:p>
        </p:txBody>
      </p:sp>
      <p:sp>
        <p:nvSpPr>
          <p:cNvPr id="4" name="Rectangle 3"/>
          <p:cNvSpPr/>
          <p:nvPr/>
        </p:nvSpPr>
        <p:spPr>
          <a:xfrm>
            <a:off x="1060526" y="3488363"/>
            <a:ext cx="6606365" cy="1323439"/>
          </a:xfrm>
          <a:prstGeom prst="rect">
            <a:avLst/>
          </a:prstGeom>
        </p:spPr>
        <p:txBody>
          <a:bodyPr wrap="square">
            <a:spAutoFit/>
          </a:bodyPr>
          <a:lstStyle/>
          <a:p>
            <a:pPr algn="ctr"/>
            <a:r>
              <a:rPr lang="en-US" sz="8000" b="1" dirty="0" err="1">
                <a:solidFill>
                  <a:srgbClr val="FF0000"/>
                </a:solidFill>
                <a:effectLst>
                  <a:glow rad="228600">
                    <a:schemeClr val="accent5">
                      <a:satMod val="175000"/>
                      <a:alpha val="40000"/>
                    </a:schemeClr>
                  </a:glow>
                </a:effectLst>
                <a:latin typeface="NikoshBAN" pitchFamily="2" charset="0"/>
                <a:cs typeface="NikoshBAN" pitchFamily="2" charset="0"/>
              </a:rPr>
              <a:t>প্রোগ্রামিং</a:t>
            </a:r>
            <a:r>
              <a:rPr lang="en-US" sz="8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8000" b="1" dirty="0" err="1">
                <a:solidFill>
                  <a:srgbClr val="FF0000"/>
                </a:solidFill>
                <a:effectLst>
                  <a:glow rad="228600">
                    <a:schemeClr val="accent5">
                      <a:satMod val="175000"/>
                      <a:alpha val="40000"/>
                    </a:schemeClr>
                  </a:glow>
                </a:effectLst>
                <a:latin typeface="NikoshBAN" pitchFamily="2" charset="0"/>
                <a:cs typeface="NikoshBAN" pitchFamily="2" charset="0"/>
              </a:rPr>
              <a:t>ভাষা</a:t>
            </a:r>
            <a:endParaRPr lang="en-US" sz="6600" b="1" dirty="0">
              <a:solidFill>
                <a:srgbClr val="FF0000"/>
              </a:solidFill>
              <a:effectLst>
                <a:glow rad="228600">
                  <a:schemeClr val="accent5">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34353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9490" y="1973261"/>
            <a:ext cx="7174851"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FF0000"/>
                </a:solidFill>
                <a:latin typeface="SolaimanLipi" pitchFamily="2" charset="0"/>
                <a:cs typeface="SolaimanLipi" pitchFamily="2" charset="0"/>
              </a:rPr>
              <a:t>১. </a:t>
            </a:r>
            <a:r>
              <a:rPr lang="en-US" sz="3200" b="1" dirty="0" err="1">
                <a:ln w="11430"/>
                <a:solidFill>
                  <a:srgbClr val="FF0000"/>
                </a:solidFill>
                <a:latin typeface="SolaimanLipi" pitchFamily="2" charset="0"/>
                <a:cs typeface="SolaimanLipi" pitchFamily="2" charset="0"/>
              </a:rPr>
              <a:t>প্রোগ্রাম</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বলতে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পারবে</a:t>
            </a:r>
            <a:endParaRPr lang="en-US" sz="3200" b="1" dirty="0">
              <a:ln w="11430"/>
              <a:solidFill>
                <a:srgbClr val="FF0000"/>
              </a:solidFill>
              <a:latin typeface="SolaimanLipi" pitchFamily="2" charset="0"/>
              <a:cs typeface="SolaimanLipi" pitchFamily="2" charset="0"/>
            </a:endParaRPr>
          </a:p>
        </p:txBody>
      </p:sp>
      <p:sp>
        <p:nvSpPr>
          <p:cNvPr id="5" name="Rectangle 4"/>
          <p:cNvSpPr/>
          <p:nvPr/>
        </p:nvSpPr>
        <p:spPr>
          <a:xfrm>
            <a:off x="1222933" y="774578"/>
            <a:ext cx="6126998" cy="1015663"/>
          </a:xfrm>
          <a:prstGeom prst="rect">
            <a:avLst/>
          </a:prstGeom>
        </p:spPr>
        <p:txBody>
          <a:bodyPr wrap="none">
            <a:spAutoFit/>
          </a:bodyPr>
          <a:lstStyle/>
          <a:p>
            <a:pPr algn="ct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এই</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পাঠ</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শেষে</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 </a:t>
            </a:r>
            <a:r>
              <a:rPr lang="en-US" sz="6000" b="1" dirty="0" err="1">
                <a:solidFill>
                  <a:srgbClr val="FF0000"/>
                </a:solidFill>
                <a:effectLst>
                  <a:glow rad="228600">
                    <a:schemeClr val="accent5">
                      <a:satMod val="175000"/>
                      <a:alpha val="40000"/>
                    </a:schemeClr>
                  </a:glow>
                </a:effectLst>
                <a:latin typeface="NikoshBAN" pitchFamily="2" charset="0"/>
                <a:cs typeface="NikoshBAN" pitchFamily="2" charset="0"/>
              </a:rPr>
              <a:t>শিক্ষার্থীরা</a:t>
            </a:r>
            <a:r>
              <a:rPr lang="en-US" sz="6000" b="1" dirty="0">
                <a:solidFill>
                  <a:srgbClr val="FF0000"/>
                </a:solidFill>
                <a:effectLst>
                  <a:glow rad="228600">
                    <a:schemeClr val="accent5">
                      <a:satMod val="175000"/>
                      <a:alpha val="40000"/>
                    </a:schemeClr>
                  </a:glow>
                </a:effectLst>
                <a:latin typeface="NikoshBAN" pitchFamily="2" charset="0"/>
                <a:cs typeface="NikoshBAN" pitchFamily="2" charset="0"/>
              </a:rPr>
              <a:t>-</a:t>
            </a:r>
            <a:endParaRPr lang="en-US" sz="4800" b="1" dirty="0">
              <a:solidFill>
                <a:srgbClr val="FF0000"/>
              </a:solidFill>
              <a:effectLst>
                <a:glow rad="228600">
                  <a:schemeClr val="accent5">
                    <a:satMod val="175000"/>
                    <a:alpha val="40000"/>
                  </a:schemeClr>
                </a:glow>
              </a:effectLst>
              <a:latin typeface="NikoshBAN" pitchFamily="2" charset="0"/>
              <a:cs typeface="NikoshBAN" pitchFamily="2" charset="0"/>
            </a:endParaRPr>
          </a:p>
        </p:txBody>
      </p:sp>
      <p:sp>
        <p:nvSpPr>
          <p:cNvPr id="6" name="TextBox 5"/>
          <p:cNvSpPr txBox="1"/>
          <p:nvPr/>
        </p:nvSpPr>
        <p:spPr>
          <a:xfrm>
            <a:off x="2009490" y="2558036"/>
            <a:ext cx="9016319"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FF0000"/>
                </a:solidFill>
                <a:latin typeface="SolaimanLipi" pitchFamily="2" charset="0"/>
                <a:cs typeface="SolaimanLipi" pitchFamily="2" charset="0"/>
              </a:rPr>
              <a:t>২. </a:t>
            </a:r>
            <a:r>
              <a:rPr lang="en-US" sz="3200" b="1" dirty="0" err="1">
                <a:ln w="11430"/>
                <a:solidFill>
                  <a:srgbClr val="FF0000"/>
                </a:solidFill>
                <a:latin typeface="SolaimanLipi" pitchFamily="2" charset="0"/>
                <a:cs typeface="SolaimanLipi" pitchFamily="2" charset="0"/>
              </a:rPr>
              <a:t>প্রোগ্রামের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ভাষা</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বলতে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পারবে</a:t>
            </a:r>
            <a:endParaRPr lang="en-US" sz="3200" b="1" dirty="0">
              <a:ln w="11430"/>
              <a:solidFill>
                <a:srgbClr val="FF0000"/>
              </a:solidFill>
              <a:latin typeface="SolaimanLipi" pitchFamily="2" charset="0"/>
              <a:cs typeface="SolaimanLipi" pitchFamily="2" charset="0"/>
            </a:endParaRPr>
          </a:p>
        </p:txBody>
      </p:sp>
      <p:sp>
        <p:nvSpPr>
          <p:cNvPr id="7" name="TextBox 6"/>
          <p:cNvSpPr txBox="1"/>
          <p:nvPr/>
        </p:nvSpPr>
        <p:spPr>
          <a:xfrm>
            <a:off x="2009490" y="3142811"/>
            <a:ext cx="9797028" cy="584775"/>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FF0000"/>
                </a:solidFill>
                <a:latin typeface="SolaimanLipi" pitchFamily="2" charset="0"/>
                <a:cs typeface="SolaimanLipi" pitchFamily="2" charset="0"/>
              </a:rPr>
              <a:t>৩. </a:t>
            </a:r>
            <a:r>
              <a:rPr lang="en-US" sz="3200" b="1" dirty="0" err="1">
                <a:ln w="11430"/>
                <a:solidFill>
                  <a:srgbClr val="FF0000"/>
                </a:solidFill>
                <a:latin typeface="SolaimanLipi" pitchFamily="2" charset="0"/>
                <a:cs typeface="SolaimanLipi" pitchFamily="2" charset="0"/>
              </a:rPr>
              <a:t>প্রোগ্রামের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ভাষার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স্তরগুলো</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ব্যাখ্যা</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করতে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পারবে</a:t>
            </a:r>
            <a:endParaRPr lang="en-US" sz="3200" b="1" dirty="0">
              <a:ln w="11430"/>
              <a:solidFill>
                <a:srgbClr val="FF0000"/>
              </a:solidFill>
              <a:latin typeface="SolaimanLipi" pitchFamily="2" charset="0"/>
              <a:cs typeface="SolaimanLipi" pitchFamily="2" charset="0"/>
            </a:endParaRPr>
          </a:p>
        </p:txBody>
      </p:sp>
      <p:sp>
        <p:nvSpPr>
          <p:cNvPr id="8" name="TextBox 7"/>
          <p:cNvSpPr txBox="1"/>
          <p:nvPr/>
        </p:nvSpPr>
        <p:spPr>
          <a:xfrm>
            <a:off x="2009490" y="3769388"/>
            <a:ext cx="9608769" cy="1077218"/>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ln w="11430"/>
                <a:solidFill>
                  <a:srgbClr val="FF0000"/>
                </a:solidFill>
                <a:latin typeface="SolaimanLipi" pitchFamily="2" charset="0"/>
                <a:cs typeface="SolaimanLipi" pitchFamily="2" charset="0"/>
              </a:rPr>
              <a:t>৪. </a:t>
            </a:r>
            <a:r>
              <a:rPr lang="en-US" sz="3200" b="1" dirty="0" err="1">
                <a:ln w="11430"/>
                <a:solidFill>
                  <a:srgbClr val="FF0000"/>
                </a:solidFill>
                <a:latin typeface="SolaimanLipi" pitchFamily="2" charset="0"/>
                <a:cs typeface="SolaimanLipi" pitchFamily="2" charset="0"/>
              </a:rPr>
              <a:t>প্রোগ্রামের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ভাষাগুলোর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সুবিধা</a:t>
            </a:r>
            <a:r>
              <a:rPr lang="en-US" sz="3200" b="1" dirty="0">
                <a:ln w="11430"/>
                <a:solidFill>
                  <a:srgbClr val="FF0000"/>
                </a:solidFill>
                <a:latin typeface="SolaimanLipi" pitchFamily="2" charset="0"/>
                <a:cs typeface="SolaimanLipi" pitchFamily="2" charset="0"/>
              </a:rPr>
              <a:t> ও </a:t>
            </a:r>
            <a:r>
              <a:rPr lang="en-US" sz="3200" b="1" dirty="0" err="1">
                <a:ln w="11430"/>
                <a:solidFill>
                  <a:srgbClr val="FF0000"/>
                </a:solidFill>
                <a:latin typeface="SolaimanLipi" pitchFamily="2" charset="0"/>
                <a:cs typeface="SolaimanLipi" pitchFamily="2" charset="0"/>
              </a:rPr>
              <a:t>অসুবিধা</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ব্যাখ্যা</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করতে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পারবে</a:t>
            </a:r>
            <a:endParaRPr lang="en-US" sz="3200" b="1" dirty="0">
              <a:ln w="11430"/>
              <a:solidFill>
                <a:srgbClr val="FF0000"/>
              </a:solidFill>
              <a:latin typeface="SolaimanLipi" pitchFamily="2" charset="0"/>
              <a:cs typeface="SolaimanLipi" pitchFamily="2" charset="0"/>
            </a:endParaRPr>
          </a:p>
        </p:txBody>
      </p:sp>
    </p:spTree>
    <p:extLst>
      <p:ext uri="{BB962C8B-B14F-4D97-AF65-F5344CB8AC3E}">
        <p14:creationId xmlns:p14="http://schemas.microsoft.com/office/powerpoint/2010/main" val="5717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128" b="36820"/>
          <a:stretch/>
        </p:blipFill>
        <p:spPr>
          <a:xfrm>
            <a:off x="0" y="634447"/>
            <a:ext cx="12192000" cy="3443134"/>
          </a:xfrm>
          <a:prstGeom prst="rect">
            <a:avLst/>
          </a:prstGeom>
        </p:spPr>
      </p:pic>
      <p:sp>
        <p:nvSpPr>
          <p:cNvPr id="6" name="TextBox 5"/>
          <p:cNvSpPr txBox="1"/>
          <p:nvPr/>
        </p:nvSpPr>
        <p:spPr>
          <a:xfrm>
            <a:off x="420935" y="4466768"/>
            <a:ext cx="11399030" cy="1077218"/>
          </a:xfrm>
          <a:prstGeom prst="rect">
            <a:avLst/>
          </a:prstGeom>
          <a:solidFill>
            <a:srgbClr val="00B0F0"/>
          </a:solid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err="1">
                <a:ln w="11430"/>
                <a:solidFill>
                  <a:srgbClr val="FF0000"/>
                </a:solidFill>
                <a:latin typeface="SolaimanLipi" pitchFamily="2" charset="0"/>
                <a:cs typeface="SolaimanLipi" pitchFamily="2" charset="0"/>
              </a:rPr>
              <a:t>মানুষ</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কিভাবে</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কম্পিউটারের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সাথে</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কথা</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বলতে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বা</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যোগাযোগ</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করতে</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a:t>
            </a:r>
            <a:r>
              <a:rPr lang="en-US" sz="3200" b="1" dirty="0">
                <a:ln w="11430"/>
                <a:solidFill>
                  <a:srgbClr val="FF0000"/>
                </a:solidFill>
                <a:latin typeface="SolaimanLipi" pitchFamily="2" charset="0"/>
                <a:cs typeface="SolaimanLipi" pitchFamily="2" charset="0"/>
              </a:rPr>
              <a:t>?</a:t>
            </a:r>
          </a:p>
        </p:txBody>
      </p:sp>
      <p:sp>
        <p:nvSpPr>
          <p:cNvPr id="7" name="TextBox 6"/>
          <p:cNvSpPr txBox="1"/>
          <p:nvPr/>
        </p:nvSpPr>
        <p:spPr>
          <a:xfrm>
            <a:off x="3627602" y="5763459"/>
            <a:ext cx="8192363" cy="584775"/>
          </a:xfrm>
          <a:prstGeom prst="rect">
            <a:avLst/>
          </a:prstGeom>
          <a:solidFill>
            <a:srgbClr val="FFFF00"/>
          </a:solid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err="1">
                <a:ln w="11430"/>
                <a:solidFill>
                  <a:srgbClr val="FF0000"/>
                </a:solidFill>
                <a:latin typeface="SolaimanLipi" pitchFamily="2" charset="0"/>
                <a:cs typeface="SolaimanLipi" pitchFamily="2" charset="0"/>
              </a:rPr>
              <a:t>কম্পিউটার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প্রোগ্রামিং</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ভাষার</a:t>
            </a:r>
            <a:r>
              <a:rPr lang="en-US" sz="3200" b="1" dirty="0">
                <a:ln w="11430"/>
                <a:solidFill>
                  <a:srgbClr val="FF0000"/>
                </a:solidFill>
                <a:latin typeface="SolaimanLipi" pitchFamily="2" charset="0"/>
                <a:cs typeface="SolaimanLipi" pitchFamily="2" charset="0"/>
              </a:rPr>
              <a:t> </a:t>
            </a:r>
            <a:r>
              <a:rPr lang="en-US" sz="3200" b="1" dirty="0" err="1">
                <a:ln w="11430"/>
                <a:solidFill>
                  <a:srgbClr val="FF0000"/>
                </a:solidFill>
                <a:latin typeface="SolaimanLipi" pitchFamily="2" charset="0"/>
                <a:cs typeface="SolaimanLipi" pitchFamily="2" charset="0"/>
              </a:rPr>
              <a:t>মাধ্যমে</a:t>
            </a:r>
            <a:endParaRPr lang="en-US" sz="3200" b="1" dirty="0">
              <a:ln w="11430"/>
              <a:solidFill>
                <a:srgbClr val="FF0000"/>
              </a:solidFill>
              <a:latin typeface="SolaimanLipi" pitchFamily="2" charset="0"/>
              <a:cs typeface="SolaimanLipi" pitchFamily="2" charset="0"/>
            </a:endParaRPr>
          </a:p>
        </p:txBody>
      </p:sp>
    </p:spTree>
    <p:extLst>
      <p:ext uri="{BB962C8B-B14F-4D97-AF65-F5344CB8AC3E}">
        <p14:creationId xmlns:p14="http://schemas.microsoft.com/office/powerpoint/2010/main" val="344654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8340" y="264150"/>
            <a:ext cx="4264684" cy="649720"/>
            <a:chOff x="5161008" y="161784"/>
            <a:chExt cx="4264684" cy="649720"/>
          </a:xfrm>
        </p:grpSpPr>
        <p:sp>
          <p:nvSpPr>
            <p:cNvPr id="10" name="AutoShape 8"/>
            <p:cNvSpPr>
              <a:spLocks noChangeArrowheads="1"/>
            </p:cNvSpPr>
            <p:nvPr/>
          </p:nvSpPr>
          <p:spPr bwMode="auto">
            <a:xfrm>
              <a:off x="5745188" y="176292"/>
              <a:ext cx="3680504"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000" b="1" dirty="0" err="1">
                  <a:ln w="11430"/>
                  <a:solidFill>
                    <a:srgbClr val="FF0000"/>
                  </a:solidFill>
                  <a:latin typeface="SolaimanLipi" pitchFamily="2" charset="0"/>
                  <a:cs typeface="SolaimanLipi" pitchFamily="2" charset="0"/>
                </a:rPr>
                <a:t>প্রোগ্রাম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কী</a:t>
              </a:r>
              <a:r>
                <a:rPr lang="en-US" sz="4000" b="1" dirty="0">
                  <a:ln w="11430"/>
                  <a:solidFill>
                    <a:srgbClr val="FF0000"/>
                  </a:solidFill>
                  <a:latin typeface="SolaimanLipi" pitchFamily="2" charset="0"/>
                  <a:cs typeface="SolaimanLipi" pitchFamily="2" charset="0"/>
                </a:rPr>
                <a:t>?</a:t>
              </a:r>
            </a:p>
          </p:txBody>
        </p:sp>
        <p:pic>
          <p:nvPicPr>
            <p:cNvPr id="11"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
        <p:nvSpPr>
          <p:cNvPr id="2" name="Rectangle 1"/>
          <p:cNvSpPr/>
          <p:nvPr/>
        </p:nvSpPr>
        <p:spPr>
          <a:xfrm>
            <a:off x="790397" y="928378"/>
            <a:ext cx="10868203" cy="954107"/>
          </a:xfrm>
          <a:prstGeom prst="rect">
            <a:avLst/>
          </a:prstGeom>
        </p:spPr>
        <p:txBody>
          <a:bodyPr wrap="square">
            <a:spAutoFit/>
          </a:bodyPr>
          <a:lstStyle/>
          <a:p>
            <a:r>
              <a:rPr lang="en-US" sz="2800" b="1" dirty="0" err="1">
                <a:ln w="11430"/>
                <a:solidFill>
                  <a:srgbClr val="002060"/>
                </a:solidFill>
                <a:latin typeface="SolaimanLipi" pitchFamily="2" charset="0"/>
                <a:cs typeface="SolaimanLipi" pitchFamily="2" charset="0"/>
              </a:rPr>
              <a:t>কমপিউটারের</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মাধ্যমে</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কোন</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সমস্যা</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সমাধানের</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জন্য</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প্রয়োজনীয়</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নিদের্শমালার</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সমষ্টিকে</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প্রোগ্রাম</a:t>
            </a:r>
            <a:r>
              <a:rPr lang="en-US" sz="2800" b="1" dirty="0">
                <a:ln w="11430"/>
                <a:solidFill>
                  <a:srgbClr val="002060"/>
                </a:solidFill>
                <a:latin typeface="SolaimanLipi" pitchFamily="2" charset="0"/>
                <a:cs typeface="SolaimanLipi" pitchFamily="2" charset="0"/>
              </a:rPr>
              <a:t> (</a:t>
            </a:r>
            <a:r>
              <a:rPr lang="en-US" sz="2800" b="1" dirty="0">
                <a:ln w="11430"/>
                <a:solidFill>
                  <a:srgbClr val="002060"/>
                </a:solidFill>
                <a:latin typeface="Times New Roman" panose="02020603050405020304" pitchFamily="18" charset="0"/>
                <a:cs typeface="Times New Roman" panose="02020603050405020304" pitchFamily="18" charset="0"/>
              </a:rPr>
              <a:t>program)</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বলা</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হয়</a:t>
            </a:r>
            <a:r>
              <a:rPr lang="en-US" sz="2800" b="1" dirty="0">
                <a:ln w="11430"/>
                <a:solidFill>
                  <a:srgbClr val="002060"/>
                </a:solidFill>
                <a:latin typeface="SolaimanLipi" pitchFamily="2" charset="0"/>
                <a:cs typeface="SolaimanLipi" pitchFamily="2" charset="0"/>
              </a:rPr>
              <a:t>। </a:t>
            </a:r>
          </a:p>
        </p:txBody>
      </p:sp>
      <p:grpSp>
        <p:nvGrpSpPr>
          <p:cNvPr id="12" name="Group 11"/>
          <p:cNvGrpSpPr/>
          <p:nvPr/>
        </p:nvGrpSpPr>
        <p:grpSpPr>
          <a:xfrm>
            <a:off x="420933" y="2023165"/>
            <a:ext cx="4769632" cy="649720"/>
            <a:chOff x="5161008" y="161784"/>
            <a:chExt cx="3727912" cy="649720"/>
          </a:xfrm>
        </p:grpSpPr>
        <p:sp>
          <p:nvSpPr>
            <p:cNvPr id="13" name="AutoShape 8"/>
            <p:cNvSpPr>
              <a:spLocks noChangeArrowheads="1"/>
            </p:cNvSpPr>
            <p:nvPr/>
          </p:nvSpPr>
          <p:spPr bwMode="auto">
            <a:xfrm>
              <a:off x="5745188" y="176292"/>
              <a:ext cx="3143732"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000" b="1" dirty="0" err="1">
                  <a:ln w="11430"/>
                  <a:solidFill>
                    <a:srgbClr val="FF0000"/>
                  </a:solidFill>
                  <a:latin typeface="SolaimanLipi" pitchFamily="2" charset="0"/>
                  <a:cs typeface="SolaimanLipi" pitchFamily="2" charset="0"/>
                </a:rPr>
                <a:t>প্রোগ্রামিং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কী</a:t>
              </a:r>
              <a:r>
                <a:rPr lang="en-US" sz="4000" b="1" dirty="0">
                  <a:ln w="11430"/>
                  <a:solidFill>
                    <a:srgbClr val="FF0000"/>
                  </a:solidFill>
                  <a:latin typeface="SolaimanLipi" pitchFamily="2" charset="0"/>
                  <a:cs typeface="SolaimanLipi" pitchFamily="2" charset="0"/>
                </a:rPr>
                <a:t>?</a:t>
              </a:r>
            </a:p>
          </p:txBody>
        </p:sp>
        <p:pic>
          <p:nvPicPr>
            <p:cNvPr id="14"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
        <p:nvSpPr>
          <p:cNvPr id="3" name="Rectangle 2"/>
          <p:cNvSpPr/>
          <p:nvPr/>
        </p:nvSpPr>
        <p:spPr>
          <a:xfrm>
            <a:off x="726830" y="2729793"/>
            <a:ext cx="11465170" cy="1200329"/>
          </a:xfrm>
          <a:prstGeom prst="rect">
            <a:avLst/>
          </a:prstGeom>
        </p:spPr>
        <p:txBody>
          <a:bodyPr wrap="square">
            <a:spAutoFit/>
          </a:bodyPr>
          <a:lstStyle/>
          <a:p>
            <a:r>
              <a:rPr lang="en-US" sz="2400" b="1" dirty="0" err="1">
                <a:ln w="11430"/>
                <a:solidFill>
                  <a:srgbClr val="002060"/>
                </a:solidFill>
                <a:latin typeface="SolaimanLipi" pitchFamily="2" charset="0"/>
                <a:cs typeface="SolaimanLipi" pitchFamily="2" charset="0"/>
              </a:rPr>
              <a:t>প্রোগ্রাম রচনার পদ্ধতি বা কৌশলকে প্রোগ্রাম পদ্ধতি বা প্রোগ্রামিং (</a:t>
            </a:r>
            <a:r>
              <a:rPr lang="en-US" sz="2400" b="1" dirty="0" err="1">
                <a:ln w="11430"/>
                <a:solidFill>
                  <a:srgbClr val="002060"/>
                </a:solidFill>
                <a:latin typeface="Times New Roman" panose="02020603050405020304" pitchFamily="18" charset="0"/>
                <a:cs typeface="Times New Roman" panose="02020603050405020304" pitchFamily="18" charset="0"/>
              </a:rPr>
              <a:t>programming)</a:t>
            </a:r>
            <a:r>
              <a:rPr lang="en-US" sz="2400" b="1" dirty="0" err="1">
                <a:ln w="11430"/>
                <a:solidFill>
                  <a:srgbClr val="002060"/>
                </a:solidFill>
                <a:latin typeface="SolaimanLipi" pitchFamily="2" charset="0"/>
                <a:cs typeface="SolaimanLipi" pitchFamily="2" charset="0"/>
              </a:rPr>
              <a:t> বলা হয়। অন্য কথায়, কোন সমস্যা অল্প সময়ে এবং সহজে সমাধানের উদ্দেশ্যে সম্পাদানের অনুক্রমে নিদের্শাবলী সাজানোর কৌশলকে প্রোগ্রামিং বলা হয়।</a:t>
            </a:r>
          </a:p>
        </p:txBody>
      </p:sp>
      <p:grpSp>
        <p:nvGrpSpPr>
          <p:cNvPr id="18" name="Group 17"/>
          <p:cNvGrpSpPr/>
          <p:nvPr/>
        </p:nvGrpSpPr>
        <p:grpSpPr>
          <a:xfrm>
            <a:off x="414272" y="4302877"/>
            <a:ext cx="7021952" cy="649720"/>
            <a:chOff x="5161008" y="161784"/>
            <a:chExt cx="5681728" cy="649720"/>
          </a:xfrm>
        </p:grpSpPr>
        <p:sp>
          <p:nvSpPr>
            <p:cNvPr id="19" name="AutoShape 8"/>
            <p:cNvSpPr>
              <a:spLocks noChangeArrowheads="1"/>
            </p:cNvSpPr>
            <p:nvPr/>
          </p:nvSpPr>
          <p:spPr bwMode="auto">
            <a:xfrm>
              <a:off x="5745188" y="176292"/>
              <a:ext cx="5097548"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000" b="1" dirty="0" err="1">
                  <a:ln w="11430"/>
                  <a:solidFill>
                    <a:srgbClr val="FF0000"/>
                  </a:solidFill>
                  <a:latin typeface="SolaimanLipi" pitchFamily="2" charset="0"/>
                  <a:cs typeface="SolaimanLipi" pitchFamily="2" charset="0"/>
                </a:rPr>
                <a:t>প্রোগ্রামার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কে</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বা</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কারা</a:t>
              </a:r>
              <a:r>
                <a:rPr lang="en-US" sz="4000" b="1" dirty="0">
                  <a:ln w="11430"/>
                  <a:solidFill>
                    <a:srgbClr val="FF0000"/>
                  </a:solidFill>
                  <a:latin typeface="SolaimanLipi" pitchFamily="2" charset="0"/>
                  <a:cs typeface="SolaimanLipi" pitchFamily="2" charset="0"/>
                </a:rPr>
                <a:t> ?</a:t>
              </a:r>
            </a:p>
          </p:txBody>
        </p:sp>
        <p:pic>
          <p:nvPicPr>
            <p:cNvPr id="20"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
        <p:nvSpPr>
          <p:cNvPr id="21" name="Rectangle 20"/>
          <p:cNvSpPr/>
          <p:nvPr/>
        </p:nvSpPr>
        <p:spPr>
          <a:xfrm>
            <a:off x="532419" y="5079845"/>
            <a:ext cx="11717851" cy="1384995"/>
          </a:xfrm>
          <a:prstGeom prst="rect">
            <a:avLst/>
          </a:prstGeom>
        </p:spPr>
        <p:txBody>
          <a:bodyPr wrap="square">
            <a:spAutoFit/>
          </a:bodyPr>
          <a:lstStyle/>
          <a:p>
            <a:r>
              <a:rPr lang="en-US" sz="2800" b="1" dirty="0" err="1">
                <a:ln w="11430"/>
                <a:solidFill>
                  <a:srgbClr val="002060"/>
                </a:solidFill>
                <a:latin typeface="SolaimanLipi" pitchFamily="2" charset="0"/>
                <a:cs typeface="SolaimanLipi" pitchFamily="2" charset="0"/>
              </a:rPr>
              <a:t>সাধারণ ভাবে বলা যায় এভাবে, “যে বা যিনি কম্পিউটার এর জন্য সফটওয়্যার তৈরি করেন, সমস্যা সৃষ্টি ও সমাধান করে, ওয়েব ডেভেলপ করে, কোড লিখে এবং কোড বিশ্লেষণ করে, সেই প্রোগ্রামার।”</a:t>
            </a:r>
          </a:p>
        </p:txBody>
      </p:sp>
    </p:spTree>
    <p:extLst>
      <p:ext uri="{BB962C8B-B14F-4D97-AF65-F5344CB8AC3E}">
        <p14:creationId xmlns:p14="http://schemas.microsoft.com/office/powerpoint/2010/main" val="3117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8001" y="499392"/>
            <a:ext cx="6567234" cy="649720"/>
            <a:chOff x="5161008" y="161784"/>
            <a:chExt cx="6053790" cy="649720"/>
          </a:xfrm>
        </p:grpSpPr>
        <p:sp>
          <p:nvSpPr>
            <p:cNvPr id="16" name="AutoShape 8"/>
            <p:cNvSpPr>
              <a:spLocks noChangeArrowheads="1"/>
            </p:cNvSpPr>
            <p:nvPr/>
          </p:nvSpPr>
          <p:spPr bwMode="auto">
            <a:xfrm>
              <a:off x="5745188" y="176292"/>
              <a:ext cx="5469610"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প্রোগ্রামিং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কি</a:t>
              </a:r>
              <a:r>
                <a:rPr lang="en-US" sz="3600" b="1"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pic>
          <p:nvPicPr>
            <p:cNvPr id="17"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
        <p:nvSpPr>
          <p:cNvPr id="4" name="Rectangle 3"/>
          <p:cNvSpPr/>
          <p:nvPr/>
        </p:nvSpPr>
        <p:spPr>
          <a:xfrm>
            <a:off x="677855" y="1276360"/>
            <a:ext cx="10801382" cy="1384995"/>
          </a:xfrm>
          <a:prstGeom prst="rect">
            <a:avLst/>
          </a:prstGeom>
        </p:spPr>
        <p:txBody>
          <a:bodyPr wrap="square">
            <a:spAutoFit/>
          </a:bodyPr>
          <a:lstStyle/>
          <a:p>
            <a:pPr algn="just"/>
            <a:r>
              <a:rPr lang="en-US" sz="2800" b="1" dirty="0" err="1">
                <a:ln w="11430"/>
                <a:solidFill>
                  <a:srgbClr val="002060"/>
                </a:solidFill>
                <a:latin typeface="SolaimanLipi" pitchFamily="2" charset="0"/>
                <a:cs typeface="SolaimanLipi" pitchFamily="2" charset="0"/>
              </a:rPr>
              <a:t>কম্পিউটারের</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মাধ্যমে</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কোন</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সমস্যা</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সমাধান</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তথা</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প্রোগ্রাম</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রচনার</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জন্য</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ব্যবহৃত</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শব্দ</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বর্ণ</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অংক</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চিহ্ন</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প্রভৃতির</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সমন্বয়ে</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গঠিত</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রীতিনীতিকে</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প্রোগ্রাম</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ভাষা</a:t>
            </a:r>
            <a:r>
              <a:rPr lang="en-US" sz="2800" b="1" dirty="0">
                <a:ln w="11430"/>
                <a:solidFill>
                  <a:srgbClr val="002060"/>
                </a:solidFill>
                <a:latin typeface="SolaimanLipi" pitchFamily="2" charset="0"/>
                <a:cs typeface="SolaimanLipi" pitchFamily="2" charset="0"/>
              </a:rPr>
              <a:t> (</a:t>
            </a:r>
            <a:r>
              <a:rPr lang="en-US" sz="2800" b="1" dirty="0">
                <a:ln w="11430"/>
                <a:solidFill>
                  <a:srgbClr val="002060"/>
                </a:solidFill>
                <a:latin typeface="Times New Roman" panose="02020603050405020304" pitchFamily="18" charset="0"/>
                <a:cs typeface="Times New Roman" panose="02020603050405020304" pitchFamily="18" charset="0"/>
              </a:rPr>
              <a:t>Programming Language</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বলা</a:t>
            </a:r>
            <a:r>
              <a:rPr lang="en-US" sz="2800" b="1" dirty="0">
                <a:ln w="11430"/>
                <a:solidFill>
                  <a:srgbClr val="002060"/>
                </a:solidFill>
                <a:latin typeface="SolaimanLipi" pitchFamily="2" charset="0"/>
                <a:cs typeface="SolaimanLipi" pitchFamily="2" charset="0"/>
              </a:rPr>
              <a:t> </a:t>
            </a:r>
            <a:r>
              <a:rPr lang="en-US" sz="2800" b="1" dirty="0" err="1">
                <a:ln w="11430"/>
                <a:solidFill>
                  <a:srgbClr val="002060"/>
                </a:solidFill>
                <a:latin typeface="SolaimanLipi" pitchFamily="2" charset="0"/>
                <a:cs typeface="SolaimanLipi" pitchFamily="2" charset="0"/>
              </a:rPr>
              <a:t>হয়</a:t>
            </a:r>
            <a:r>
              <a:rPr lang="en-US" sz="2800" b="1" dirty="0">
                <a:ln w="11430"/>
                <a:solidFill>
                  <a:srgbClr val="002060"/>
                </a:solidFill>
                <a:latin typeface="SolaimanLipi" pitchFamily="2" charset="0"/>
                <a:cs typeface="SolaimanLipi" pitchFamily="2"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743" y="3688936"/>
            <a:ext cx="7717605" cy="2908813"/>
          </a:xfrm>
          <a:prstGeom prst="rect">
            <a:avLst/>
          </a:prstGeom>
        </p:spPr>
      </p:pic>
      <p:grpSp>
        <p:nvGrpSpPr>
          <p:cNvPr id="18" name="Group 17"/>
          <p:cNvGrpSpPr/>
          <p:nvPr/>
        </p:nvGrpSpPr>
        <p:grpSpPr>
          <a:xfrm>
            <a:off x="358002" y="2661355"/>
            <a:ext cx="7911938" cy="649720"/>
            <a:chOff x="5161008" y="161784"/>
            <a:chExt cx="7911938" cy="649720"/>
          </a:xfrm>
        </p:grpSpPr>
        <p:sp>
          <p:nvSpPr>
            <p:cNvPr id="19" name="AutoShape 8"/>
            <p:cNvSpPr>
              <a:spLocks noChangeArrowheads="1"/>
            </p:cNvSpPr>
            <p:nvPr/>
          </p:nvSpPr>
          <p:spPr bwMode="auto">
            <a:xfrm>
              <a:off x="5745187" y="176292"/>
              <a:ext cx="7327759"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প্রোগ্রামিং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প্রকারভেদ</a:t>
              </a:r>
              <a:endParaRPr lang="en-US" sz="4000" b="1" dirty="0">
                <a:ln w="11430"/>
                <a:solidFill>
                  <a:srgbClr val="FF0000"/>
                </a:solidFill>
                <a:latin typeface="SolaimanLipi" pitchFamily="2" charset="0"/>
                <a:cs typeface="SolaimanLipi" pitchFamily="2" charset="0"/>
              </a:endParaRPr>
            </a:p>
          </p:txBody>
        </p:sp>
        <p:pic>
          <p:nvPicPr>
            <p:cNvPr id="20" name="Picture 7" descr="cubo_rosso_architetto_fr_01"/>
            <p:cNvPicPr>
              <a:picLocks noChangeAspect="1" noChangeArrowheads="1"/>
            </p:cNvPicPr>
            <p:nvPr/>
          </p:nvPicPr>
          <p:blipFill>
            <a:blip r:embed="rId2"/>
            <a:srcRect/>
            <a:stretch>
              <a:fillRect/>
            </a:stretch>
          </p:blipFill>
          <p:spPr bwMode="auto">
            <a:xfrm>
              <a:off x="5161008" y="161784"/>
              <a:ext cx="879608" cy="649720"/>
            </a:xfrm>
            <a:prstGeom prst="rect">
              <a:avLst/>
            </a:prstGeom>
            <a:noFill/>
            <a:ln w="9525">
              <a:noFill/>
              <a:miter lim="800000"/>
              <a:headEnd/>
              <a:tailEnd/>
            </a:ln>
          </p:spPr>
        </p:pic>
      </p:grpSp>
    </p:spTree>
    <p:extLst>
      <p:ext uri="{BB962C8B-B14F-4D97-AF65-F5344CB8AC3E}">
        <p14:creationId xmlns:p14="http://schemas.microsoft.com/office/powerpoint/2010/main" val="27711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969" t="75267" r="24158" b="3593"/>
          <a:stretch/>
        </p:blipFill>
        <p:spPr>
          <a:xfrm>
            <a:off x="203253" y="5034951"/>
            <a:ext cx="3675009" cy="1229142"/>
          </a:xfrm>
          <a:prstGeom prst="rect">
            <a:avLst/>
          </a:prstGeom>
        </p:spPr>
      </p:pic>
      <p:grpSp>
        <p:nvGrpSpPr>
          <p:cNvPr id="6" name="Group 5"/>
          <p:cNvGrpSpPr/>
          <p:nvPr/>
        </p:nvGrpSpPr>
        <p:grpSpPr>
          <a:xfrm>
            <a:off x="203253" y="340185"/>
            <a:ext cx="9317265" cy="649720"/>
            <a:chOff x="5161009" y="161784"/>
            <a:chExt cx="6705524" cy="649720"/>
          </a:xfrm>
        </p:grpSpPr>
        <p:sp>
          <p:nvSpPr>
            <p:cNvPr id="7" name="AutoShape 8"/>
            <p:cNvSpPr>
              <a:spLocks noChangeArrowheads="1"/>
            </p:cNvSpPr>
            <p:nvPr/>
          </p:nvSpPr>
          <p:spPr bwMode="auto">
            <a:xfrm>
              <a:off x="5562949" y="176292"/>
              <a:ext cx="6303584"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প্রোগ্রামিং</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ভাষার</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মধ্যে</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তুলনা</a:t>
              </a:r>
              <a:endParaRPr lang="en-US" sz="4000" b="1" dirty="0">
                <a:ln w="11430"/>
                <a:solidFill>
                  <a:srgbClr val="FF0000"/>
                </a:solidFill>
                <a:latin typeface="SolaimanLipi" pitchFamily="2" charset="0"/>
                <a:cs typeface="SolaimanLipi" pitchFamily="2" charset="0"/>
              </a:endParaRPr>
            </a:p>
          </p:txBody>
        </p:sp>
        <p:pic>
          <p:nvPicPr>
            <p:cNvPr id="8" name="Picture 7" descr="cubo_rosso_architetto_fr_01"/>
            <p:cNvPicPr>
              <a:picLocks noChangeAspect="1" noChangeArrowheads="1"/>
            </p:cNvPicPr>
            <p:nvPr/>
          </p:nvPicPr>
          <p:blipFill>
            <a:blip r:embed="rId3"/>
            <a:srcRect/>
            <a:stretch>
              <a:fillRect/>
            </a:stretch>
          </p:blipFill>
          <p:spPr bwMode="auto">
            <a:xfrm>
              <a:off x="5161009" y="161784"/>
              <a:ext cx="584181" cy="649720"/>
            </a:xfrm>
            <a:prstGeom prst="rect">
              <a:avLst/>
            </a:prstGeom>
            <a:noFill/>
            <a:ln w="9525">
              <a:noFill/>
              <a:miter lim="800000"/>
              <a:headEnd/>
              <a:tailEnd/>
            </a:ln>
          </p:spPr>
        </p:pic>
      </p:gr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742" t="44578" r="23210" b="24886"/>
          <a:stretch/>
        </p:blipFill>
        <p:spPr>
          <a:xfrm>
            <a:off x="133883" y="2943324"/>
            <a:ext cx="3759417" cy="1715007"/>
          </a:xfrm>
          <a:prstGeom prst="rect">
            <a:avLst/>
          </a:prstGeom>
        </p:spPr>
      </p:pic>
      <p:sp>
        <p:nvSpPr>
          <p:cNvPr id="10" name="TextBox 9"/>
          <p:cNvSpPr txBox="1"/>
          <p:nvPr/>
        </p:nvSpPr>
        <p:spPr>
          <a:xfrm>
            <a:off x="3877717" y="5357134"/>
            <a:ext cx="1777496" cy="584775"/>
          </a:xfrm>
          <a:prstGeom prst="rect">
            <a:avLst/>
          </a:prstGeom>
          <a:noFill/>
        </p:spPr>
        <p:txBody>
          <a:bodyPr wrap="square" rtlCol="0">
            <a:spAutoFit/>
          </a:bodyPr>
          <a:lstStyle/>
          <a:p>
            <a:r>
              <a:rPr lang="en-US" sz="3200" b="1" dirty="0" err="1">
                <a:ln w="11430"/>
                <a:solidFill>
                  <a:srgbClr val="002060"/>
                </a:solidFill>
                <a:latin typeface="SolaimanLipi" pitchFamily="2" charset="0"/>
                <a:cs typeface="SolaimanLipi" pitchFamily="2" charset="0"/>
              </a:rPr>
              <a:t>মেশিন</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a:t>
            </a:r>
            <a:endParaRPr lang="en-US" sz="3200" b="1" dirty="0">
              <a:ln w="11430"/>
              <a:solidFill>
                <a:srgbClr val="002060"/>
              </a:solidFill>
              <a:latin typeface="SolaimanLipi" pitchFamily="2" charset="0"/>
              <a:cs typeface="SolaimanLipi" pitchFamily="2"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7742" t="13342" r="23210" b="55528"/>
          <a:stretch/>
        </p:blipFill>
        <p:spPr>
          <a:xfrm>
            <a:off x="118845" y="1065110"/>
            <a:ext cx="3759417" cy="1748428"/>
          </a:xfrm>
          <a:prstGeom prst="rect">
            <a:avLst/>
          </a:prstGeom>
        </p:spPr>
      </p:pic>
      <p:sp>
        <p:nvSpPr>
          <p:cNvPr id="12" name="TextBox 11"/>
          <p:cNvSpPr txBox="1"/>
          <p:nvPr/>
        </p:nvSpPr>
        <p:spPr>
          <a:xfrm>
            <a:off x="3905856" y="3661977"/>
            <a:ext cx="2213592" cy="584775"/>
          </a:xfrm>
          <a:prstGeom prst="rect">
            <a:avLst/>
          </a:prstGeom>
          <a:noFill/>
        </p:spPr>
        <p:txBody>
          <a:bodyPr wrap="square" rtlCol="0">
            <a:spAutoFit/>
          </a:bodyPr>
          <a:lstStyle/>
          <a:p>
            <a:r>
              <a:rPr lang="en-US" sz="3200" b="1" dirty="0" err="1">
                <a:ln w="11430"/>
                <a:solidFill>
                  <a:srgbClr val="002060"/>
                </a:solidFill>
                <a:latin typeface="SolaimanLipi" pitchFamily="2" charset="0"/>
                <a:cs typeface="SolaimanLipi" pitchFamily="2" charset="0"/>
              </a:rPr>
              <a:t>অ্যাসেম্বলী</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a:t>
            </a:r>
            <a:endParaRPr lang="en-US" sz="3200" b="1" dirty="0">
              <a:ln w="11430"/>
              <a:solidFill>
                <a:srgbClr val="002060"/>
              </a:solidFill>
              <a:latin typeface="SolaimanLipi" pitchFamily="2" charset="0"/>
              <a:cs typeface="SolaimanLipi" pitchFamily="2" charset="0"/>
            </a:endParaRPr>
          </a:p>
        </p:txBody>
      </p:sp>
      <p:sp>
        <p:nvSpPr>
          <p:cNvPr id="13" name="TextBox 12"/>
          <p:cNvSpPr txBox="1"/>
          <p:nvPr/>
        </p:nvSpPr>
        <p:spPr>
          <a:xfrm>
            <a:off x="3905857" y="1810542"/>
            <a:ext cx="2213590" cy="584775"/>
          </a:xfrm>
          <a:prstGeom prst="rect">
            <a:avLst/>
          </a:prstGeom>
          <a:noFill/>
        </p:spPr>
        <p:txBody>
          <a:bodyPr wrap="square" rtlCol="0">
            <a:spAutoFit/>
          </a:bodyPr>
          <a:lstStyle/>
          <a:p>
            <a:r>
              <a:rPr lang="en-US" sz="3200" b="1" dirty="0" err="1">
                <a:ln w="11430"/>
                <a:solidFill>
                  <a:srgbClr val="002060"/>
                </a:solidFill>
                <a:latin typeface="SolaimanLipi" pitchFamily="2" charset="0"/>
                <a:cs typeface="SolaimanLipi" pitchFamily="2" charset="0"/>
              </a:rPr>
              <a:t>উচ্চস্তরের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a:t>
            </a:r>
            <a:endParaRPr lang="en-US" sz="3200" b="1" dirty="0">
              <a:ln w="11430"/>
              <a:solidFill>
                <a:srgbClr val="002060"/>
              </a:solidFill>
              <a:latin typeface="SolaimanLipi" pitchFamily="2" charset="0"/>
              <a:cs typeface="SolaimanLipi" pitchFamily="2"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47" y="1491175"/>
            <a:ext cx="6072553" cy="4450734"/>
          </a:xfrm>
          <a:prstGeom prst="rect">
            <a:avLst/>
          </a:prstGeom>
        </p:spPr>
      </p:pic>
    </p:spTree>
    <p:extLst>
      <p:ext uri="{BB962C8B-B14F-4D97-AF65-F5344CB8AC3E}">
        <p14:creationId xmlns:p14="http://schemas.microsoft.com/office/powerpoint/2010/main" val="25625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3254" y="340185"/>
            <a:ext cx="5431065" cy="649720"/>
            <a:chOff x="5161009" y="161784"/>
            <a:chExt cx="3908672" cy="649720"/>
          </a:xfrm>
        </p:grpSpPr>
        <p:sp>
          <p:nvSpPr>
            <p:cNvPr id="5" name="AutoShape 8"/>
            <p:cNvSpPr>
              <a:spLocks noChangeArrowheads="1"/>
            </p:cNvSpPr>
            <p:nvPr/>
          </p:nvSpPr>
          <p:spPr bwMode="auto">
            <a:xfrm>
              <a:off x="5562950" y="176292"/>
              <a:ext cx="3506731" cy="62114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000" b="1" dirty="0" err="1">
                  <a:ln w="11430"/>
                  <a:solidFill>
                    <a:srgbClr val="FF0000"/>
                  </a:solidFill>
                  <a:latin typeface="SolaimanLipi" pitchFamily="2" charset="0"/>
                  <a:cs typeface="SolaimanLipi" pitchFamily="2" charset="0"/>
                </a:rPr>
                <a:t>মেশিন</a:t>
              </a:r>
              <a:r>
                <a:rPr lang="en-US" sz="4000" b="1" dirty="0">
                  <a:ln w="11430"/>
                  <a:solidFill>
                    <a:srgbClr val="FF0000"/>
                  </a:solidFill>
                  <a:latin typeface="SolaimanLipi" pitchFamily="2" charset="0"/>
                  <a:cs typeface="SolaimanLipi" pitchFamily="2" charset="0"/>
                </a:rPr>
                <a:t> </a:t>
              </a:r>
              <a:r>
                <a:rPr lang="en-US" sz="4000" b="1" dirty="0" err="1">
                  <a:ln w="11430"/>
                  <a:solidFill>
                    <a:srgbClr val="FF0000"/>
                  </a:solidFill>
                  <a:latin typeface="SolaimanLipi" pitchFamily="2" charset="0"/>
                  <a:cs typeface="SolaimanLipi" pitchFamily="2" charset="0"/>
                </a:rPr>
                <a:t>ভাষা</a:t>
              </a:r>
              <a:endParaRPr lang="en-US" sz="4000" b="1" dirty="0">
                <a:ln w="11430"/>
                <a:solidFill>
                  <a:srgbClr val="FF0000"/>
                </a:solidFill>
                <a:latin typeface="SolaimanLipi" pitchFamily="2" charset="0"/>
                <a:cs typeface="SolaimanLipi" pitchFamily="2" charset="0"/>
              </a:endParaRPr>
            </a:p>
          </p:txBody>
        </p:sp>
        <p:pic>
          <p:nvPicPr>
            <p:cNvPr id="6" name="Picture 5" descr="cubo_rosso_architetto_fr_01"/>
            <p:cNvPicPr>
              <a:picLocks noChangeAspect="1" noChangeArrowheads="1"/>
            </p:cNvPicPr>
            <p:nvPr/>
          </p:nvPicPr>
          <p:blipFill>
            <a:blip r:embed="rId2"/>
            <a:srcRect/>
            <a:stretch>
              <a:fillRect/>
            </a:stretch>
          </p:blipFill>
          <p:spPr bwMode="auto">
            <a:xfrm>
              <a:off x="5161009" y="161784"/>
              <a:ext cx="584181" cy="649720"/>
            </a:xfrm>
            <a:prstGeom prst="rect">
              <a:avLst/>
            </a:prstGeom>
            <a:noFill/>
            <a:ln w="9525">
              <a:noFill/>
              <a:miter lim="800000"/>
              <a:headEnd/>
              <a:tailEnd/>
            </a:ln>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408" y="631213"/>
            <a:ext cx="5723039" cy="49747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54" y="1156439"/>
            <a:ext cx="5871599" cy="4449571"/>
          </a:xfrm>
          <a:prstGeom prst="rect">
            <a:avLst/>
          </a:prstGeom>
        </p:spPr>
      </p:pic>
      <p:sp>
        <p:nvSpPr>
          <p:cNvPr id="11" name="TextBox 10"/>
          <p:cNvSpPr txBox="1"/>
          <p:nvPr/>
        </p:nvSpPr>
        <p:spPr>
          <a:xfrm>
            <a:off x="3861260" y="5772544"/>
            <a:ext cx="5363421" cy="584775"/>
          </a:xfrm>
          <a:prstGeom prst="rect">
            <a:avLst/>
          </a:prstGeom>
          <a:solidFill>
            <a:srgbClr val="FFFF00"/>
          </a:solidFill>
        </p:spPr>
        <p:txBody>
          <a:bodyPr wrap="square" rtlCol="0">
            <a:spAutoFit/>
          </a:bodyPr>
          <a:lstStyle/>
          <a:p>
            <a:pPr algn="ctr"/>
            <a:r>
              <a:rPr lang="en-US" sz="3200" b="1" dirty="0" err="1">
                <a:ln w="11430"/>
                <a:solidFill>
                  <a:srgbClr val="002060"/>
                </a:solidFill>
                <a:latin typeface="SolaimanLipi" pitchFamily="2" charset="0"/>
                <a:cs typeface="SolaimanLipi" pitchFamily="2" charset="0"/>
              </a:rPr>
              <a:t>মেশিন</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ভাষার</a:t>
            </a:r>
            <a:r>
              <a:rPr lang="en-US" sz="3200" b="1" dirty="0">
                <a:ln w="11430"/>
                <a:solidFill>
                  <a:srgbClr val="002060"/>
                </a:solidFill>
                <a:latin typeface="SolaimanLipi" pitchFamily="2" charset="0"/>
                <a:cs typeface="SolaimanLipi" pitchFamily="2" charset="0"/>
              </a:rPr>
              <a:t> </a:t>
            </a:r>
            <a:r>
              <a:rPr lang="en-US" sz="3200" b="1" dirty="0" err="1">
                <a:ln w="11430"/>
                <a:solidFill>
                  <a:srgbClr val="002060"/>
                </a:solidFill>
                <a:latin typeface="SolaimanLipi" pitchFamily="2" charset="0"/>
                <a:cs typeface="SolaimanLipi" pitchFamily="2" charset="0"/>
              </a:rPr>
              <a:t>প্রোগ্রাম</a:t>
            </a:r>
            <a:endParaRPr lang="en-US" sz="3200" b="1" dirty="0">
              <a:ln w="11430"/>
              <a:solidFill>
                <a:srgbClr val="002060"/>
              </a:solidFill>
              <a:latin typeface="SolaimanLipi" pitchFamily="2" charset="0"/>
              <a:cs typeface="SolaimanLipi" pitchFamily="2" charset="0"/>
            </a:endParaRPr>
          </a:p>
        </p:txBody>
      </p:sp>
    </p:spTree>
    <p:extLst>
      <p:ext uri="{BB962C8B-B14F-4D97-AF65-F5344CB8AC3E}">
        <p14:creationId xmlns:p14="http://schemas.microsoft.com/office/powerpoint/2010/main" val="10352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372</TotalTime>
  <Words>973</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NikoshBAN</vt:lpstr>
      <vt:lpstr>SolaimanLipi</vt:lpstr>
      <vt:lpstr>Times New Roman</vt:lpstr>
      <vt:lpstr>Trebuchet MS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Abdul Jalil</cp:lastModifiedBy>
  <cp:revision>128</cp:revision>
  <dcterms:created xsi:type="dcterms:W3CDTF">2016-06-02T06:44:34Z</dcterms:created>
  <dcterms:modified xsi:type="dcterms:W3CDTF">2026-06-04T16:52:11Z</dcterms:modified>
</cp:coreProperties>
</file>