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Fredoka"/>
      <p:regular r:id="rId18"/>
      <p:bold r:id="rId19"/>
    </p:embeddedFont>
    <p:embeddedFont>
      <p:font typeface="Quicksand"/>
      <p:regular r:id="rId20"/>
      <p:bold r:id="rId21"/>
    </p:embeddedFont>
    <p:embeddedFont>
      <p:font typeface="Quicksand SemiBo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icksand-regular.fntdata"/><Relationship Id="rId11" Type="http://schemas.openxmlformats.org/officeDocument/2006/relationships/slide" Target="slides/slide6.xml"/><Relationship Id="rId22" Type="http://schemas.openxmlformats.org/officeDocument/2006/relationships/font" Target="fonts/QuicksandSemiBold-regular.fntdata"/><Relationship Id="rId10" Type="http://schemas.openxmlformats.org/officeDocument/2006/relationships/slide" Target="slides/slide5.xml"/><Relationship Id="rId21" Type="http://schemas.openxmlformats.org/officeDocument/2006/relationships/font" Target="fonts/Quicksan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Quicksand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Fredoka-bold.fntdata"/><Relationship Id="rId6" Type="http://schemas.openxmlformats.org/officeDocument/2006/relationships/slide" Target="slides/slide1.xml"/><Relationship Id="rId18" Type="http://schemas.openxmlformats.org/officeDocument/2006/relationships/font" Target="fonts/Fredok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e74d94542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e74d9454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e74c6484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e74c64846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D7E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36.png"/><Relationship Id="rId7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37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3.png"/><Relationship Id="rId11" Type="http://schemas.openxmlformats.org/officeDocument/2006/relationships/image" Target="../media/image34.png"/><Relationship Id="rId10" Type="http://schemas.openxmlformats.org/officeDocument/2006/relationships/image" Target="../media/image14.png"/><Relationship Id="rId12" Type="http://schemas.openxmlformats.org/officeDocument/2006/relationships/image" Target="../media/image15.png"/><Relationship Id="rId9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0.png"/><Relationship Id="rId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7DB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6919800" y="3252525"/>
            <a:ext cx="4317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Presented By: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Sharmin Islam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Assistant Teacher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</a:rPr>
              <a:t>Ponchoboti Govt. Primary School</a:t>
            </a:r>
            <a:endParaRPr i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Sonargaon, Narayanganj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📧 </a:t>
            </a:r>
            <a:r>
              <a:rPr b="1" lang="en-US" sz="1800">
                <a:solidFill>
                  <a:schemeClr val="dk1"/>
                </a:solidFill>
              </a:rPr>
              <a:t>Email:</a:t>
            </a:r>
            <a:r>
              <a:rPr lang="en-US" sz="1800">
                <a:solidFill>
                  <a:schemeClr val="dk1"/>
                </a:solidFill>
              </a:rPr>
              <a:t> msa.sharminliza@gmail.com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658800" y="418225"/>
            <a:ext cx="48744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BF3B2C"/>
                </a:solidFill>
              </a:rPr>
              <a:t>Welcome to the Class!</a:t>
            </a:r>
            <a:endParaRPr b="1" sz="2400">
              <a:solidFill>
                <a:srgbClr val="BF3B2C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Topic: Fun with Prepositions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US" sz="1800">
                <a:solidFill>
                  <a:schemeClr val="dk1"/>
                </a:solidFill>
              </a:rPr>
              <a:t>Class: Five | Subject: English</a:t>
            </a:r>
            <a:endParaRPr sz="2100"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250" y="2797725"/>
            <a:ext cx="3387000" cy="3387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2" name="Google Shape;2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3" name="Google Shape;22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2887116"/>
            <a:ext cx="5162550" cy="176004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 txBox="1"/>
          <p:nvPr/>
        </p:nvSpPr>
        <p:spPr>
          <a:xfrm>
            <a:off x="742950" y="2190750"/>
            <a:ext cx="516255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Between (দুইয়ের মধ্যে)</a:t>
            </a:r>
            <a:endParaRPr/>
          </a:p>
        </p:txBody>
      </p:sp>
      <p:sp>
        <p:nvSpPr>
          <p:cNvPr id="225" name="Google Shape;225;p22"/>
          <p:cNvSpPr txBox="1"/>
          <p:nvPr/>
        </p:nvSpPr>
        <p:spPr>
          <a:xfrm>
            <a:off x="742950" y="2743200"/>
            <a:ext cx="5162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ঠিক </a:t>
            </a:r>
            <a:r>
              <a:rPr b="1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দুইটি ব্যক্তি, বস্তু বা দলের মধ্যে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কোনো কিছু বোঝাতে Between বসে।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Ex: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Divide the mango </a:t>
            </a:r>
            <a:r>
              <a:rPr b="1" i="0" lang="en-US" sz="1500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between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Mina and Raju.</a:t>
            </a:r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742950" y="3981450"/>
            <a:ext cx="516255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Among (বহুর মধ্যে)</a:t>
            </a:r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742950" y="4533900"/>
            <a:ext cx="516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দুইয়ের অধিক ব্যক্তি বা বস্তুর মধ্যে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কোনো কিছু বোঝাতে Among বসে।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Ex: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Distribute the sweets </a:t>
            </a:r>
            <a:r>
              <a:rPr b="1" i="0" lang="en-US" sz="1500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among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all the students.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6591300" y="3191916"/>
            <a:ext cx="4780597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97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F823A"/>
                </a:solidFill>
                <a:latin typeface="Fredoka"/>
                <a:ea typeface="Fredoka"/>
                <a:cs typeface="Fredoka"/>
                <a:sym typeface="Fredoka"/>
              </a:rPr>
              <a:t>মনে রাখার সহজ উপায়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6591300" y="3620541"/>
            <a:ext cx="4552950" cy="289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• ২ জন বা বস্তু = </a:t>
            </a:r>
            <a:r>
              <a:rPr b="1" i="0" lang="en-US" sz="1425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Between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6591300" y="4052887"/>
            <a:ext cx="4552950" cy="289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• ৩ বা তার বেশি = </a:t>
            </a:r>
            <a:r>
              <a:rPr b="1" i="0" lang="en-US" sz="1425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Among</a:t>
            </a:r>
            <a:endParaRPr/>
          </a:p>
        </p:txBody>
      </p:sp>
      <p:pic>
        <p:nvPicPr>
          <p:cNvPr descr="image.png" id="231" name="Google Shape;23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2950" y="2238375"/>
            <a:ext cx="2667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2" name="Google Shape;23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2950" y="4029075"/>
            <a:ext cx="2667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3" name="Google Shape;233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91300" y="3239541"/>
            <a:ext cx="180975" cy="17829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885825" y="552450"/>
            <a:ext cx="11091386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"Between" vs "Among" </a:t>
            </a:r>
            <a:r>
              <a:rPr b="1" i="0" lang="en-US" sz="285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09 / 30</a:t>
            </a:r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742950" y="552450"/>
            <a:ext cx="57150" cy="438150"/>
          </a:xfrm>
          <a:prstGeom prst="rect">
            <a:avLst/>
          </a:prstGeom>
          <a:solidFill>
            <a:srgbClr val="FF82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0" name="Google Shape;2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1" name="Google Shape;24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950" y="1957387"/>
            <a:ext cx="516255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2" name="Google Shape;24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050" y="1995487"/>
            <a:ext cx="508635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 txBox="1"/>
          <p:nvPr/>
        </p:nvSpPr>
        <p:spPr>
          <a:xfrm>
            <a:off x="6286500" y="2581275"/>
            <a:ext cx="516255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3C2E59"/>
                </a:solidFill>
                <a:latin typeface="Quicksand"/>
                <a:ea typeface="Quicksand"/>
                <a:cs typeface="Quicksand"/>
                <a:sym typeface="Quicksand"/>
              </a:rPr>
              <a:t>শূন্যস্থান পূরণ করো তো বন্ধুরা!</a:t>
            </a:r>
            <a:endParaRPr/>
          </a:p>
        </p:txBody>
      </p:sp>
      <p:sp>
        <p:nvSpPr>
          <p:cNvPr id="244" name="Google Shape;244;p23"/>
          <p:cNvSpPr txBox="1"/>
          <p:nvPr/>
        </p:nvSpPr>
        <p:spPr>
          <a:xfrm>
            <a:off x="6715125" y="3181350"/>
            <a:ext cx="4733925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1. The book is _____ the table. (উপরে স্পর্শ করে)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6715125" y="3624262"/>
            <a:ext cx="4733925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2. The cat is sleeping _____ the bed. (নিচে)</a:t>
            </a:r>
            <a:endParaRPr/>
          </a:p>
        </p:txBody>
      </p:sp>
      <p:sp>
        <p:nvSpPr>
          <p:cNvPr id="246" name="Google Shape;246;p23"/>
          <p:cNvSpPr txBox="1"/>
          <p:nvPr/>
        </p:nvSpPr>
        <p:spPr>
          <a:xfrm>
            <a:off x="6715125" y="4067175"/>
            <a:ext cx="4733925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3. My pencils are _____ my pencil-case. (ভেতরে)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6715125" y="4510087"/>
            <a:ext cx="4733925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4. Stand _____ Mina and Raju. (দুইজনের মাঝে)</a:t>
            </a:r>
            <a:endParaRPr/>
          </a:p>
        </p:txBody>
      </p:sp>
      <p:pic>
        <p:nvPicPr>
          <p:cNvPr descr="image.png" id="248" name="Google Shape;24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125" y="3214687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9" name="Google Shape;24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125" y="3657600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0" name="Google Shape;25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125" y="4100512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1" name="Google Shape;25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125" y="4543425"/>
            <a:ext cx="2095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/>
          <p:cNvSpPr txBox="1"/>
          <p:nvPr/>
        </p:nvSpPr>
        <p:spPr>
          <a:xfrm>
            <a:off x="885825" y="552450"/>
            <a:ext cx="11091386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Let's Practice: Place </a:t>
            </a:r>
            <a:r>
              <a:rPr b="1" i="0" lang="en-US" sz="285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10 / 30</a:t>
            </a:r>
            <a:endParaRPr/>
          </a:p>
        </p:txBody>
      </p:sp>
      <p:sp>
        <p:nvSpPr>
          <p:cNvPr id="253" name="Google Shape;253;p23"/>
          <p:cNvSpPr/>
          <p:nvPr/>
        </p:nvSpPr>
        <p:spPr>
          <a:xfrm>
            <a:off x="742950" y="552450"/>
            <a:ext cx="57150" cy="438150"/>
          </a:xfrm>
          <a:prstGeom prst="rect">
            <a:avLst/>
          </a:prstGeom>
          <a:solidFill>
            <a:srgbClr val="FF82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8" name="Google Shape;2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2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9" name="Google Shape;25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4712" y="995362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/>
        </p:nvSpPr>
        <p:spPr>
          <a:xfrm>
            <a:off x="882375" y="2301425"/>
            <a:ext cx="537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Thank You!</a:t>
            </a:r>
            <a:endParaRPr/>
          </a:p>
        </p:txBody>
      </p:sp>
      <p:sp>
        <p:nvSpPr>
          <p:cNvPr id="261" name="Google Shape;261;p24"/>
          <p:cNvSpPr txBox="1"/>
          <p:nvPr/>
        </p:nvSpPr>
        <p:spPr>
          <a:xfrm>
            <a:off x="882375" y="3225350"/>
            <a:ext cx="5115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সবাইকে অনেক ধন্যবাদ! আজকের পাঠ নিয়ে কোনো প্রশ্ন আছে কি বন্ধুদের?</a:t>
            </a:r>
            <a:endParaRPr/>
          </a:p>
        </p:txBody>
      </p:sp>
      <p:pic>
        <p:nvPicPr>
          <p:cNvPr descr="image.png" id="262" name="Google Shape;26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2812" y="1033462"/>
            <a:ext cx="3257550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4100512" y="2045047"/>
            <a:ext cx="3990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ENGLISH GRAMMAR MASTERCLASS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2505551" y="2311747"/>
            <a:ext cx="7180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Awesome Prepositions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2286000" y="3386137"/>
            <a:ext cx="76200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B7280"/>
                </a:solidFill>
                <a:latin typeface="Quicksand"/>
                <a:ea typeface="Quicksand"/>
                <a:cs typeface="Quicksand"/>
                <a:sym typeface="Quicksand"/>
              </a:rPr>
              <a:t>প্রিপজিশনের সহজ ও মজার দুনিয়া! পঞ্চম শ্রেণীর বন্ধুদের জন্য সুন্দর ও সাবলীল আলোচনা।</a:t>
            </a:r>
            <a:endParaRPr/>
          </a:p>
        </p:txBody>
      </p:sp>
      <p:pic>
        <p:nvPicPr>
          <p:cNvPr descr="image.png"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4407991"/>
            <a:ext cx="12192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6" name="Google Shape;9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6400" y="4527066"/>
            <a:ext cx="219075" cy="1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957387"/>
            <a:ext cx="516255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742950" y="2171700"/>
            <a:ext cx="516255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প্রিপজিশন হলো এক ধরণের </a:t>
            </a:r>
            <a:r>
              <a:rPr b="1" i="0" lang="en-US" sz="1650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Connecting Word (সংযোগকারী শব্দ)</a:t>
            </a:r>
            <a:r>
              <a:rPr b="0" i="0" lang="en-US" sz="1650" u="none" cap="none" strike="noStrike">
                <a:solidFill>
                  <a:srgbClr val="4A556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।</a:t>
            </a:r>
            <a:endParaRPr/>
          </a:p>
        </p:txBody>
      </p:sp>
      <p:pic>
        <p:nvPicPr>
          <p:cNvPr descr="image.png" id="104" name="Google Shape;10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4600" y="1995487"/>
            <a:ext cx="508635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171575" y="3133725"/>
            <a:ext cx="473392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Pre (পূর্বে) + Position (অবস্থান):</a:t>
            </a:r>
            <a:r>
              <a:rPr b="0" i="0" lang="en-US" sz="15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এটি সাধারণত Noun বা Pronoun-এর পূর্বে বসে।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1171575" y="3876675"/>
            <a:ext cx="473392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সম্পর্ক তৈরি করা:</a:t>
            </a:r>
            <a:r>
              <a:rPr b="0" i="0" lang="en-US" sz="15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বাক্যের অন্যান্য শব্দের সাথে সেই Noun/Pronoun-এর সম্পর্ক বুঝিয়ে দেয়।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171575" y="4619625"/>
            <a:ext cx="473392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Example:</a:t>
            </a:r>
            <a:r>
              <a:rPr b="0" i="0" lang="en-US" sz="15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book is </a:t>
            </a:r>
            <a:r>
              <a:rPr b="1" i="0" lang="en-US" sz="1575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on</a:t>
            </a:r>
            <a:r>
              <a:rPr b="0" i="0" lang="en-US" sz="15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table. (বইটি টেবিলের উপরে আছে)</a:t>
            </a:r>
            <a:endParaRPr/>
          </a:p>
        </p:txBody>
      </p:sp>
      <p:pic>
        <p:nvPicPr>
          <p:cNvPr descr="image.png" id="108" name="Google Shape;10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0575" y="3167062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9" name="Google Shape;10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0575" y="3910012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0575" y="4652962"/>
            <a:ext cx="2095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885825" y="552450"/>
            <a:ext cx="11091386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What is a Preposition? </a:t>
            </a:r>
            <a:r>
              <a:rPr b="1" i="0" lang="en-US" sz="285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02 / 30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742950" y="552450"/>
            <a:ext cx="57150" cy="438150"/>
          </a:xfrm>
          <a:prstGeom prst="rect">
            <a:avLst/>
          </a:prstGeom>
          <a:solidFill>
            <a:srgbClr val="FF82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05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5729287" y="2305050"/>
            <a:ext cx="733425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PART 1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3480673" y="2543175"/>
            <a:ext cx="523065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Prepositions of Place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5524500" y="3571875"/>
            <a:ext cx="1143000" cy="57150"/>
          </a:xfrm>
          <a:prstGeom prst="rect">
            <a:avLst/>
          </a:prstGeom>
          <a:solidFill>
            <a:srgbClr val="FF82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2762250" y="3867150"/>
            <a:ext cx="6667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718096"/>
                </a:solidFill>
                <a:latin typeface="Quicksand"/>
                <a:ea typeface="Quicksand"/>
                <a:cs typeface="Quicksand"/>
                <a:sym typeface="Quicksand"/>
              </a:rPr>
              <a:t>কোনো ব্যক্তি বা বস্তু ঠিক কোথায় আছে (স্থান নির্দেশক), তা জানতে আমরা এই প্রিপজিশনগুলো ব্যবহার করি।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7" name="Google Shape;12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950" y="1228725"/>
            <a:ext cx="5162550" cy="5076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8" name="Google Shape;12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1228725"/>
            <a:ext cx="5162550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1514475" y="2981325"/>
            <a:ext cx="4240530" cy="42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ব্যবহার বিধি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1095375" y="3552825"/>
            <a:ext cx="44577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যখন কোনো বস্তু অন্য কোনো বস্তুর </a:t>
            </a:r>
            <a:r>
              <a:rPr b="1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উপরিভাগে স্পর্শ করে (Touching the surface)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থাকে, তখন </a:t>
            </a:r>
            <a:r>
              <a:rPr b="1" i="0" lang="en-US" sz="1500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"On"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বসে।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1095375" y="4267200"/>
            <a:ext cx="44577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718096"/>
                </a:solidFill>
                <a:latin typeface="Quicksand"/>
                <a:ea typeface="Quicksand"/>
                <a:cs typeface="Quicksand"/>
                <a:sym typeface="Quicksand"/>
              </a:rPr>
              <a:t>বইটি টেবিল ছুঁয়ে আছে, তাই এখানে 'On' ব্যবহার করা হবে।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6953250" y="2881312"/>
            <a:ext cx="4350543" cy="42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উদাহরণসমূহ (Examples)</a:t>
            </a:r>
            <a:endParaRPr/>
          </a:p>
        </p:txBody>
      </p:sp>
      <p:pic>
        <p:nvPicPr>
          <p:cNvPr descr="image.png" id="133" name="Google Shape;13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5375" y="3062287"/>
            <a:ext cx="3048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38925" y="2962275"/>
            <a:ext cx="2000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6638925" y="3452812"/>
            <a:ext cx="44577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714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The apple is </a:t>
            </a:r>
            <a:r>
              <a:rPr b="1" i="0" lang="en-US" sz="1500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on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box.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6638925" y="3852862"/>
            <a:ext cx="44577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714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He is sitting </a:t>
            </a:r>
            <a:r>
              <a:rPr b="1" i="0" lang="en-US" sz="1500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on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chair.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6638925" y="4252912"/>
            <a:ext cx="44577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714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A clock is hanging </a:t>
            </a:r>
            <a:r>
              <a:rPr b="1" i="0" lang="en-US" sz="1500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on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wall.</a:t>
            </a:r>
            <a:endParaRPr/>
          </a:p>
        </p:txBody>
      </p:sp>
      <p:pic>
        <p:nvPicPr>
          <p:cNvPr descr="image.png" id="138" name="Google Shape;138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38925" y="3495675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9" name="Google Shape;139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38925" y="3895725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0" name="Google Shape;140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38925" y="4295775"/>
            <a:ext cx="1714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885825" y="552450"/>
            <a:ext cx="11091386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Preposition of Place: "ON" </a:t>
            </a:r>
            <a:r>
              <a:rPr b="1" i="0" lang="en-US" sz="285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04 / 30</a:t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742950" y="552450"/>
            <a:ext cx="57150" cy="438150"/>
          </a:xfrm>
          <a:prstGeom prst="rect">
            <a:avLst/>
          </a:prstGeom>
          <a:solidFill>
            <a:srgbClr val="FF82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7" name="Google Shape;1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8" name="Google Shape;14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950" y="1228725"/>
            <a:ext cx="5162550" cy="5076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9" name="Google Shape;14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1228725"/>
            <a:ext cx="5162550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1543050" y="2838450"/>
            <a:ext cx="4210526" cy="42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ব্যবহার বিধি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1095375" y="3409950"/>
            <a:ext cx="44577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যখন কোনো বস্তু কোনো </a:t>
            </a:r>
            <a:r>
              <a:rPr b="1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সীমানা বা চারদিকের ঘেরা জায়গার ভেতরে (Inside a boundary)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থাকে, তখন </a:t>
            </a:r>
            <a:r>
              <a:rPr b="1" i="0" lang="en-US" sz="1500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"In"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বসে।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1095375" y="4397175"/>
            <a:ext cx="4457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718096"/>
                </a:solidFill>
                <a:latin typeface="Quicksand"/>
                <a:ea typeface="Quicksand"/>
                <a:cs typeface="Quicksand"/>
                <a:sym typeface="Quicksand"/>
              </a:rPr>
              <a:t>যেমন রুমের ভেতরে, বাক্সের ভেতরে বা বড় কোনো এলাকার ভেতরে অবস্থান করা।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6953250" y="2881312"/>
            <a:ext cx="4350543" cy="42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উদাহরণসমূহ (Examples)</a:t>
            </a:r>
            <a:endParaRPr/>
          </a:p>
        </p:txBody>
      </p:sp>
      <p:pic>
        <p:nvPicPr>
          <p:cNvPr descr="image.png" id="154" name="Google Shape;15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5375" y="2919412"/>
            <a:ext cx="3333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5" name="Google Shape;15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38925" y="2962275"/>
            <a:ext cx="2000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6638925" y="3452812"/>
            <a:ext cx="44577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714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The pencil is </a:t>
            </a:r>
            <a:r>
              <a:rPr b="1" i="0" lang="en-US" sz="1500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box.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6638925" y="3852862"/>
            <a:ext cx="44577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714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We are sitting </a:t>
            </a:r>
            <a:r>
              <a:rPr b="1" i="0" lang="en-US" sz="1500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classroom.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6638925" y="4252912"/>
            <a:ext cx="44577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714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Fish live </a:t>
            </a:r>
            <a:r>
              <a:rPr b="1" i="0" lang="en-US" sz="1500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water.</a:t>
            </a:r>
            <a:endParaRPr/>
          </a:p>
        </p:txBody>
      </p:sp>
      <p:pic>
        <p:nvPicPr>
          <p:cNvPr descr="image.png" id="159" name="Google Shape;159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38925" y="3495675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0" name="Google Shape;160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38925" y="3895725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38925" y="4295775"/>
            <a:ext cx="1714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885825" y="552450"/>
            <a:ext cx="11091386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Preposition of Place: "IN" </a:t>
            </a:r>
            <a:r>
              <a:rPr b="1" i="0" lang="en-US" sz="285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05 / 30</a:t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742950" y="552450"/>
            <a:ext cx="57150" cy="438150"/>
          </a:xfrm>
          <a:prstGeom prst="rect">
            <a:avLst/>
          </a:prstGeom>
          <a:solidFill>
            <a:srgbClr val="FF82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8" name="Google Shape;1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9" name="Google Shape;16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950" y="2519660"/>
            <a:ext cx="3409950" cy="2494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0" name="Google Shape;17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1025" y="2519660"/>
            <a:ext cx="3409950" cy="2494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39100" y="2519660"/>
            <a:ext cx="3409950" cy="2494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2" name="Google Shape;17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0125" y="2824460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1000125" y="3538825"/>
            <a:ext cx="1623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নির্দিষ্ট বিন্দু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1000125" y="4005560"/>
            <a:ext cx="2895600" cy="469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কোনো সুনির্দিষ্ট পয়েন্ট বা অবস্থান বোঝাতে </a:t>
            </a:r>
            <a:r>
              <a:rPr b="1" i="0" lang="en-US" sz="12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At</a:t>
            </a:r>
            <a:r>
              <a:rPr b="0" i="0" lang="en-US" sz="12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বসে। যেমন দরজার কাছে বা বাস স্টপে।</a:t>
            </a:r>
            <a:endParaRPr/>
          </a:p>
        </p:txBody>
      </p:sp>
      <p:pic>
        <p:nvPicPr>
          <p:cNvPr descr="image.png" id="175" name="Google Shape;17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48200" y="2824460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4648200" y="3538825"/>
            <a:ext cx="2575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ছোট স্থান বা প্রতিষ্ঠান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4648200" y="4005560"/>
            <a:ext cx="2895600" cy="469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তুলনামূলক ছোট স্থান, সুনির্দিষ্ট ঠিকানা বা স্কুল/কর্মক্ষেত্র বোঝাতে </a:t>
            </a:r>
            <a:r>
              <a:rPr b="1" i="0" lang="en-US" sz="12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At</a:t>
            </a:r>
            <a:r>
              <a:rPr b="0" i="0" lang="en-US" sz="12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বসে।</a:t>
            </a:r>
            <a:endParaRPr/>
          </a:p>
        </p:txBody>
      </p:sp>
      <p:pic>
        <p:nvPicPr>
          <p:cNvPr descr="image.png" id="178" name="Google Shape;178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96275" y="2824460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8296275" y="3538825"/>
            <a:ext cx="110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উদাহরণ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8296275" y="4005560"/>
            <a:ext cx="2200275" cy="704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• She is standing </a:t>
            </a:r>
            <a:r>
              <a:rPr b="1" i="0" lang="en-US" sz="1275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at</a:t>
            </a:r>
            <a:r>
              <a:rPr b="0" i="0" lang="en-US" sz="12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gate.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• I study </a:t>
            </a:r>
            <a:r>
              <a:rPr b="1" i="0" lang="en-US" sz="1275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at</a:t>
            </a:r>
            <a:r>
              <a:rPr b="0" i="0" lang="en-US" sz="12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school.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• Father is </a:t>
            </a:r>
            <a:r>
              <a:rPr b="1" i="0" lang="en-US" sz="1275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at</a:t>
            </a:r>
            <a:r>
              <a:rPr b="0" i="0" lang="en-US" sz="1275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home.</a:t>
            </a:r>
            <a:endParaRPr/>
          </a:p>
        </p:txBody>
      </p:sp>
      <p:pic>
        <p:nvPicPr>
          <p:cNvPr descr="image.png" id="181" name="Google Shape;181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71575" y="2957810"/>
            <a:ext cx="228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2" name="Google Shape;182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62500" y="2957810"/>
            <a:ext cx="342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3" name="Google Shape;183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29625" y="295781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 txBox="1"/>
          <p:nvPr/>
        </p:nvSpPr>
        <p:spPr>
          <a:xfrm>
            <a:off x="885825" y="552450"/>
            <a:ext cx="11091386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Preposition of Place: "AT" </a:t>
            </a:r>
            <a:r>
              <a:rPr b="1" i="0" lang="en-US" sz="285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06 / 30</a:t>
            </a:r>
            <a:endParaRPr/>
          </a:p>
        </p:txBody>
      </p:sp>
      <p:sp>
        <p:nvSpPr>
          <p:cNvPr id="185" name="Google Shape;185;p19"/>
          <p:cNvSpPr/>
          <p:nvPr/>
        </p:nvSpPr>
        <p:spPr>
          <a:xfrm>
            <a:off x="742950" y="552450"/>
            <a:ext cx="57150" cy="438150"/>
          </a:xfrm>
          <a:prstGeom prst="rect">
            <a:avLst/>
          </a:prstGeom>
          <a:solidFill>
            <a:srgbClr val="FF82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0" name="Google Shape;19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1" name="Google Shape;19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957387"/>
            <a:ext cx="516255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742950" y="2286000"/>
            <a:ext cx="516255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১. Under (নিচে সরাসরি লম্বভাবে):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742950" y="2886075"/>
            <a:ext cx="516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কোনো কিছুর ঠিক নিচে সরাসরি অবস্থান করা বোঝালে Under বসে।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Ex: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cat is sleeping </a:t>
            </a:r>
            <a:r>
              <a:rPr b="1" i="0" lang="en-US" sz="1500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under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table.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742950" y="3790950"/>
            <a:ext cx="516255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২. Below (তুলনামূলক নিচে/একই লাইনে নিচে):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742950" y="4391025"/>
            <a:ext cx="5162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সরাসরি নিচে নয় বরং কোনো নির্দিষ্ট স্তরের বা লেভেলের নিচে অবস্থান করা বোঝালে Below বসে।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Ex: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water level is </a:t>
            </a:r>
            <a:r>
              <a:rPr b="1" i="0" lang="en-US" sz="1500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below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red mark.</a:t>
            </a:r>
            <a:endParaRPr/>
          </a:p>
        </p:txBody>
      </p:sp>
      <p:pic>
        <p:nvPicPr>
          <p:cNvPr descr="image.png" id="196" name="Google Shape;19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4600" y="1995487"/>
            <a:ext cx="508635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/>
        </p:nvSpPr>
        <p:spPr>
          <a:xfrm>
            <a:off x="885825" y="552450"/>
            <a:ext cx="11091386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"Under" vs "Below" </a:t>
            </a:r>
            <a:r>
              <a:rPr b="1" i="0" lang="en-US" sz="285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07 / 30</a:t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742950" y="552450"/>
            <a:ext cx="57150" cy="438150"/>
          </a:xfrm>
          <a:prstGeom prst="rect">
            <a:avLst/>
          </a:prstGeom>
          <a:solidFill>
            <a:srgbClr val="FF82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3" name="Google Shape;2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4" name="Google Shape;20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950" y="1228725"/>
            <a:ext cx="5162550" cy="5076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5" name="Google Shape;20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1228725"/>
            <a:ext cx="5162550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1476375" y="2552700"/>
            <a:ext cx="4280535" cy="42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Over (সরাসরি উপরে)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1095375" y="3124200"/>
            <a:ext cx="44577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কোনো কিছুর ঠিক সরাসরি লম্বভাবে উপরে কিন্তু স্পর্শ না করে থাকা বা এক প্রান্ত থেকে অন্য প্রান্তে অতিক্রম করা বোঝালে </a:t>
            </a:r>
            <a:r>
              <a:rPr b="1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Over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বসে।</a:t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1095375" y="4124325"/>
            <a:ext cx="44577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823A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Example: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1095375" y="4410075"/>
            <a:ext cx="44577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• The bird flew </a:t>
            </a:r>
            <a:r>
              <a:rPr b="1" i="0" lang="en-US" sz="1500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over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our head.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• The fan is hanging </a:t>
            </a:r>
            <a:r>
              <a:rPr b="1" i="0" lang="en-US" sz="1500" u="none" cap="none" strike="noStrike">
                <a:solidFill>
                  <a:srgbClr val="FF823A"/>
                </a:solidFill>
                <a:latin typeface="Quicksand"/>
                <a:ea typeface="Quicksand"/>
                <a:cs typeface="Quicksand"/>
                <a:sym typeface="Quicksand"/>
              </a:rPr>
              <a:t>over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bed.</a:t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7086600" y="2695575"/>
            <a:ext cx="4210526" cy="42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Above (উচ্চ স্তরের উপরে)</a:t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6638925" y="3267075"/>
            <a:ext cx="44577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সরাসরি লম্বভাবে উপরে না হয়ে কোনো লেভেল বা স্তরের অনেক উপরে অবস্থান করা বোঝালে </a:t>
            </a:r>
            <a:r>
              <a:rPr b="1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Above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বসে।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6638925" y="3981450"/>
            <a:ext cx="44577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8A2BE2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Example:</a:t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6638925" y="4267200"/>
            <a:ext cx="44577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• The sun is high </a:t>
            </a:r>
            <a:r>
              <a:rPr b="1" i="0" lang="en-US" sz="1500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above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clouds.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• Her house is </a:t>
            </a:r>
            <a:r>
              <a:rPr b="1" i="0" lang="en-US" sz="1500" u="none" cap="none" strike="noStrike">
                <a:solidFill>
                  <a:srgbClr val="8A2BE2"/>
                </a:solidFill>
                <a:latin typeface="Quicksand"/>
                <a:ea typeface="Quicksand"/>
                <a:cs typeface="Quicksand"/>
                <a:sym typeface="Quicksand"/>
              </a:rPr>
              <a:t>above</a:t>
            </a:r>
            <a:r>
              <a:rPr b="0" i="0" lang="en-US" sz="1500" u="none" cap="none" strike="noStrike">
                <a:solidFill>
                  <a:srgbClr val="4A5568"/>
                </a:solidFill>
                <a:latin typeface="Quicksand"/>
                <a:ea typeface="Quicksand"/>
                <a:cs typeface="Quicksand"/>
                <a:sym typeface="Quicksand"/>
              </a:rPr>
              <a:t> the hill level.</a:t>
            </a:r>
            <a:endParaRPr/>
          </a:p>
        </p:txBody>
      </p:sp>
      <p:pic>
        <p:nvPicPr>
          <p:cNvPr descr="image.png" id="214" name="Google Shape;21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5375" y="2633662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5" name="Google Shape;21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38925" y="2776537"/>
            <a:ext cx="33337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/>
        </p:nvSpPr>
        <p:spPr>
          <a:xfrm>
            <a:off x="885825" y="552450"/>
            <a:ext cx="11091386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3C2E59"/>
                </a:solidFill>
                <a:latin typeface="Fredoka"/>
                <a:ea typeface="Fredoka"/>
                <a:cs typeface="Fredoka"/>
                <a:sym typeface="Fredoka"/>
              </a:rPr>
              <a:t>"Above" vs "Over" </a:t>
            </a:r>
            <a:r>
              <a:rPr b="1" i="0" lang="en-US" sz="2850" u="none" cap="none" strike="noStrike">
                <a:solidFill>
                  <a:srgbClr val="7B68EE"/>
                </a:solidFill>
                <a:latin typeface="Fredoka"/>
                <a:ea typeface="Fredoka"/>
                <a:cs typeface="Fredoka"/>
                <a:sym typeface="Fredoka"/>
              </a:rPr>
              <a:t>08 / 30</a:t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742950" y="552450"/>
            <a:ext cx="57150" cy="438150"/>
          </a:xfrm>
          <a:prstGeom prst="rect">
            <a:avLst/>
          </a:prstGeom>
          <a:solidFill>
            <a:srgbClr val="FF82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