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56" r:id="rId2"/>
    <p:sldId id="294" r:id="rId3"/>
    <p:sldId id="293" r:id="rId4"/>
    <p:sldId id="258" r:id="rId5"/>
    <p:sldId id="277" r:id="rId6"/>
    <p:sldId id="260" r:id="rId7"/>
    <p:sldId id="295" r:id="rId8"/>
    <p:sldId id="284" r:id="rId9"/>
    <p:sldId id="285" r:id="rId10"/>
    <p:sldId id="288" r:id="rId11"/>
    <p:sldId id="280" r:id="rId12"/>
    <p:sldId id="283" r:id="rId13"/>
    <p:sldId id="282" r:id="rId14"/>
    <p:sldId id="289" r:id="rId15"/>
    <p:sldId id="290" r:id="rId16"/>
    <p:sldId id="29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  <a:srgbClr val="D20000"/>
    <a:srgbClr val="FFC000"/>
    <a:srgbClr val="C6AB0C"/>
    <a:srgbClr val="E2FEE7"/>
    <a:srgbClr val="45FA67"/>
    <a:srgbClr val="000000"/>
    <a:srgbClr val="F4EDF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2" autoAdjust="0"/>
    <p:restoredTop sz="98985" autoAdjust="0"/>
  </p:normalViewPr>
  <p:slideViewPr>
    <p:cSldViewPr>
      <p:cViewPr>
        <p:scale>
          <a:sx n="75" d="100"/>
          <a:sy n="75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A7B12-835C-4A1E-94DB-927C6FE5EE7C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17E68-A869-40CC-86B0-503529E76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7E68-A869-40CC-86B0-503529E769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5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4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7E68-A869-40CC-86B0-503529E769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7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7E68-A869-40CC-86B0-503529E769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66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7E68-A869-40CC-86B0-503529E769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82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7E68-A869-40CC-86B0-503529E769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3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7E68-A869-40CC-86B0-503529E769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2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6233-15A4-4F0B-818C-0F17372FF31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07D5-E674-4D6D-97DA-7DFCB316E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6233-15A4-4F0B-818C-0F17372FF31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07D5-E674-4D6D-97DA-7DFCB316E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6233-15A4-4F0B-818C-0F17372FF31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07D5-E674-4D6D-97DA-7DFCB316E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6233-15A4-4F0B-818C-0F17372FF31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07D5-E674-4D6D-97DA-7DFCB316E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6233-15A4-4F0B-818C-0F17372FF31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07D5-E674-4D6D-97DA-7DFCB316E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6233-15A4-4F0B-818C-0F17372FF31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07D5-E674-4D6D-97DA-7DFCB316E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6233-15A4-4F0B-818C-0F17372FF31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07D5-E674-4D6D-97DA-7DFCB316E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6233-15A4-4F0B-818C-0F17372FF31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07D5-E674-4D6D-97DA-7DFCB316E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6233-15A4-4F0B-818C-0F17372FF31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07D5-E674-4D6D-97DA-7DFCB316E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6233-15A4-4F0B-818C-0F17372FF31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07D5-E674-4D6D-97DA-7DFCB316EB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6233-15A4-4F0B-818C-0F17372FF31D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1E07D5-E674-4D6D-97DA-7DFCB316EB5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61E07D5-E674-4D6D-97DA-7DFCB316EB5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56D6233-15A4-4F0B-818C-0F17372FF31D}" type="datetimeFigureOut">
              <a:rPr lang="en-US" smtClean="0"/>
              <a:t>11/8/2025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20700"/>
            <a:ext cx="7239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76400" y="609600"/>
            <a:ext cx="5181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676400"/>
            <a:ext cx="7010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0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3246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Cu</a:t>
            </a:r>
            <a:r>
              <a:rPr lang="bn-BD" baseline="30000" dirty="0" smtClean="0"/>
              <a:t>2+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970448"/>
              </p:ext>
            </p:extLst>
          </p:nvPr>
        </p:nvGraphicFramePr>
        <p:xfrm>
          <a:off x="2133600" y="2438400"/>
          <a:ext cx="42418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" name="Packager Shell Object" showAsIcon="1" r:id="rId3" imgW="3149640" imgH="563760" progId="Package">
                  <p:embed/>
                </p:oleObj>
              </mc:Choice>
              <mc:Fallback>
                <p:oleObj name="Packager Shell Object" showAsIcon="1" r:id="rId3" imgW="3149640" imgH="563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2438400"/>
                        <a:ext cx="4241800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51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9455" y="685800"/>
            <a:ext cx="4665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শিখা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মেকানিজম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902" y="1858521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শুষ্ক নমুনা লবণ +ঘন HCl </a:t>
            </a:r>
            <a:r>
              <a:rPr lang="en-US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6131" y="1858520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4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উদ্বায়ী</a:t>
            </a:r>
            <a:r>
              <a:rPr lang="en-US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4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287168" y="2004726"/>
            <a:ext cx="425396" cy="210901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420331" y="2111069"/>
            <a:ext cx="914400" cy="209117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8784" y="1723184"/>
            <a:ext cx="1453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শিখায় প্রেরণ</a:t>
            </a:r>
            <a:endParaRPr lang="en-US" sz="1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39531" y="198479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বাষ্পীয় লবণ</a:t>
            </a:r>
            <a:endParaRPr lang="en-US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Bent Arrow 13"/>
          <p:cNvSpPr/>
          <p:nvPr/>
        </p:nvSpPr>
        <p:spPr>
          <a:xfrm rot="10800000">
            <a:off x="6547331" y="2729326"/>
            <a:ext cx="2449286" cy="923456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9531" y="391432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বিয়োজন শক্তি</a:t>
            </a:r>
            <a:endParaRPr lang="en-US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6360" y="3191054"/>
            <a:ext cx="25109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ধাতব অংশ</a:t>
            </a:r>
            <a:r>
              <a:rPr lang="bn-BD" sz="2400" baseline="-25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(ground  st.)</a:t>
            </a:r>
            <a:endParaRPr lang="bn-BD" sz="2800" baseline="-250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+</a:t>
            </a:r>
          </a:p>
          <a:p>
            <a:pPr algn="ctr"/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অধাতব অংশ</a:t>
            </a:r>
            <a:r>
              <a:rPr lang="bn-BD" sz="2400" baseline="-25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(ground</a:t>
            </a:r>
            <a:r>
              <a:rPr lang="en-US" sz="2400" baseline="-25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aseline="-25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st.)</a:t>
            </a:r>
          </a:p>
          <a:p>
            <a:pPr algn="ctr"/>
            <a:endParaRPr lang="bn-BD" sz="24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2829433" y="3226551"/>
            <a:ext cx="921548" cy="184666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838931" y="3411217"/>
            <a:ext cx="983343" cy="18466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03285" y="2801934"/>
            <a:ext cx="171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ত্তেজনা শক্তি</a:t>
            </a:r>
            <a:endParaRPr lang="en-US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8130" y="3057274"/>
            <a:ext cx="228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ধাতব অংশ</a:t>
            </a:r>
            <a:r>
              <a:rPr lang="bn-BD" sz="2400" baseline="-25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(Excited st.)</a:t>
            </a:r>
            <a:endParaRPr lang="en-US" sz="2400" baseline="-25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69455" y="3842077"/>
            <a:ext cx="1288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বিকিরন</a:t>
            </a:r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hʋ</a:t>
            </a:r>
            <a:r>
              <a:rPr lang="en-US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Bent Arrow 28"/>
          <p:cNvSpPr/>
          <p:nvPr/>
        </p:nvSpPr>
        <p:spPr>
          <a:xfrm rot="10800000">
            <a:off x="2216728" y="4566008"/>
            <a:ext cx="1113873" cy="939162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8130" y="4858839"/>
            <a:ext cx="196859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শিখার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বৈশিষ্ট্যপূর্ণ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বর্ণ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2830833" y="3226551"/>
            <a:ext cx="921548" cy="184666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840331" y="3411217"/>
            <a:ext cx="983343" cy="18466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 animBg="1"/>
      <p:bldP spid="10" grpId="0"/>
      <p:bldP spid="12" grpId="0"/>
      <p:bldP spid="14" grpId="0" animBg="1"/>
      <p:bldP spid="15" grpId="0"/>
      <p:bldP spid="16" grpId="0"/>
      <p:bldP spid="20" grpId="0" animBg="1"/>
      <p:bldP spid="21" grpId="0" animBg="1"/>
      <p:bldP spid="22" grpId="0"/>
      <p:bldP spid="23" grpId="0"/>
      <p:bldP spid="24" grpId="0"/>
      <p:bldP spid="29" grpId="0" animBg="1"/>
      <p:bldP spid="28" grpId="0" animBg="1"/>
      <p:bldP spid="19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87991" y="2258340"/>
            <a:ext cx="2286000" cy="2133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16591" y="2410740"/>
            <a:ext cx="1828800" cy="1714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45191" y="2639340"/>
            <a:ext cx="13716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69066" y="3220365"/>
            <a:ext cx="266700" cy="209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2359" y="2625445"/>
            <a:ext cx="471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1400" baseline="-25000" dirty="0">
                <a:latin typeface="+mj-lt"/>
                <a:cs typeface="NikoshBAN" pitchFamily="2" charset="0"/>
              </a:rPr>
              <a:t>2</a:t>
            </a:r>
            <a:endParaRPr lang="en-US" sz="2400" baseline="-25000" dirty="0">
              <a:latin typeface="+mj-lt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4298" y="2535645"/>
            <a:ext cx="519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1400" baseline="-25000" dirty="0" smtClean="0">
                <a:latin typeface="+mj-lt"/>
                <a:cs typeface="NikoshBAN" pitchFamily="2" charset="0"/>
              </a:rPr>
              <a:t>3</a:t>
            </a:r>
            <a:endParaRPr lang="en-US" sz="1400" baseline="-25000" dirty="0">
              <a:latin typeface="+mj-lt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8582" y="2779334"/>
            <a:ext cx="433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1400" baseline="-25000" dirty="0" smtClean="0">
                <a:latin typeface="+mj-lt"/>
                <a:cs typeface="NikoshBAN" pitchFamily="2" charset="0"/>
              </a:rPr>
              <a:t>1</a:t>
            </a:r>
            <a:endParaRPr lang="en-US" sz="1400" baseline="-25000" dirty="0">
              <a:latin typeface="+mj-lt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457234" y="3632976"/>
            <a:ext cx="128588" cy="1246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93809" y="3880982"/>
            <a:ext cx="128588" cy="1246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>
          <a:xfrm>
            <a:off x="2542783" y="3710669"/>
            <a:ext cx="369857" cy="18856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>
            <a:off x="3354969" y="3253941"/>
            <a:ext cx="981075" cy="422492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511450" y="2334834"/>
            <a:ext cx="2286000" cy="2133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740050" y="2487234"/>
            <a:ext cx="1828800" cy="1714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4968650" y="2715834"/>
            <a:ext cx="13716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5492525" y="3296859"/>
            <a:ext cx="266700" cy="209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95409" y="2712906"/>
            <a:ext cx="471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1400" baseline="-25000" dirty="0">
                <a:latin typeface="+mj-lt"/>
                <a:cs typeface="NikoshBAN" pitchFamily="2" charset="0"/>
              </a:rPr>
              <a:t>2</a:t>
            </a:r>
            <a:endParaRPr lang="en-US" sz="2400" baseline="-25000" dirty="0">
              <a:latin typeface="+mj-lt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62041" y="2855828"/>
            <a:ext cx="433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1400" baseline="-25000" dirty="0" smtClean="0">
                <a:latin typeface="+mj-lt"/>
                <a:cs typeface="NikoshBAN" pitchFamily="2" charset="0"/>
              </a:rPr>
              <a:t>1</a:t>
            </a:r>
            <a:endParaRPr lang="en-US" sz="1400" baseline="-25000" dirty="0">
              <a:latin typeface="+mj-lt"/>
              <a:cs typeface="NikoshBAN" pitchFamily="2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6080693" y="3709470"/>
            <a:ext cx="128588" cy="1246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517268" y="3957476"/>
            <a:ext cx="128588" cy="1246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945391" y="2485451"/>
            <a:ext cx="4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1400" baseline="-25000" dirty="0" smtClean="0">
                <a:latin typeface="+mj-lt"/>
                <a:cs typeface="NikoshBAN" pitchFamily="2" charset="0"/>
              </a:rPr>
              <a:t>3</a:t>
            </a:r>
            <a:endParaRPr lang="en-US" sz="1400" baseline="-25000" dirty="0">
              <a:latin typeface="+mj-lt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32056" y="470310"/>
            <a:ext cx="404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Electron States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137" y="1661579"/>
            <a:ext cx="3193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Atom becomes excited</a:t>
            </a:r>
            <a:endParaRPr lang="en-US" sz="2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228819" y="3798785"/>
            <a:ext cx="255479" cy="19289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184217" y="1661579"/>
            <a:ext cx="38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Atom goes back to ground state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32125" y="3834128"/>
            <a:ext cx="1901408" cy="1650744"/>
            <a:chOff x="852488" y="3029822"/>
            <a:chExt cx="1652585" cy="1279390"/>
          </a:xfrm>
        </p:grpSpPr>
        <p:sp>
          <p:nvSpPr>
            <p:cNvPr id="22" name="TextBox 21"/>
            <p:cNvSpPr txBox="1"/>
            <p:nvPr/>
          </p:nvSpPr>
          <p:spPr>
            <a:xfrm>
              <a:off x="852488" y="3847547"/>
              <a:ext cx="165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Engery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1543434" y="3029822"/>
              <a:ext cx="869155" cy="715890"/>
            </a:xfrm>
            <a:prstGeom prst="straightConnector1">
              <a:avLst/>
            </a:prstGeom>
            <a:ln w="5397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1348977" y="3092151"/>
              <a:ext cx="788192" cy="65356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439644" y="3416106"/>
            <a:ext cx="112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Nucleus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55933" y="3471793"/>
            <a:ext cx="119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Nucleus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974792" y="4019805"/>
            <a:ext cx="3242078" cy="1319136"/>
            <a:chOff x="4871232" y="3038442"/>
            <a:chExt cx="3242078" cy="1319136"/>
          </a:xfrm>
        </p:grpSpPr>
        <p:sp>
          <p:nvSpPr>
            <p:cNvPr id="66" name="TextBox 65"/>
            <p:cNvSpPr txBox="1"/>
            <p:nvPr/>
          </p:nvSpPr>
          <p:spPr>
            <a:xfrm>
              <a:off x="4871232" y="3895913"/>
              <a:ext cx="1257300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Light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1" name="Curved Connector 70"/>
            <p:cNvCxnSpPr>
              <a:endCxn id="66" idx="0"/>
            </p:cNvCxnSpPr>
            <p:nvPr/>
          </p:nvCxnSpPr>
          <p:spPr>
            <a:xfrm rot="5400000">
              <a:off x="5318796" y="3219528"/>
              <a:ext cx="857472" cy="495299"/>
            </a:xfrm>
            <a:prstGeom prst="curvedConnector3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4" name="Curved Connector 73"/>
            <p:cNvCxnSpPr/>
            <p:nvPr/>
          </p:nvCxnSpPr>
          <p:spPr>
            <a:xfrm rot="5400000">
              <a:off x="5437262" y="3235115"/>
              <a:ext cx="799133" cy="583406"/>
            </a:xfrm>
            <a:prstGeom prst="curvedConnector3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6" name="Curved Connector 75"/>
            <p:cNvCxnSpPr/>
            <p:nvPr/>
          </p:nvCxnSpPr>
          <p:spPr>
            <a:xfrm rot="5400000">
              <a:off x="5575499" y="3280990"/>
              <a:ext cx="694987" cy="646894"/>
            </a:xfrm>
            <a:prstGeom prst="curvedConnector3">
              <a:avLst>
                <a:gd name="adj1" fmla="val 40863"/>
              </a:avLst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Curved Connector 76"/>
            <p:cNvCxnSpPr/>
            <p:nvPr/>
          </p:nvCxnSpPr>
          <p:spPr>
            <a:xfrm rot="10800000" flipV="1">
              <a:off x="5424720" y="3188067"/>
              <a:ext cx="733730" cy="616558"/>
            </a:xfrm>
            <a:prstGeom prst="curvedConnector2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6169416" y="3926385"/>
              <a:ext cx="1943894" cy="40011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+mj-lt"/>
                  <a:cs typeface="NikoshBAN" pitchFamily="2" charset="0"/>
                </a:rPr>
                <a:t>(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380 - 780 nm</a:t>
              </a:r>
              <a:r>
                <a:rPr lang="en-US" sz="2000" dirty="0" smtClean="0">
                  <a:solidFill>
                    <a:srgbClr val="FF0000"/>
                  </a:solidFill>
                  <a:latin typeface="+mj-lt"/>
                  <a:cs typeface="NikoshBAN" pitchFamily="2" charset="0"/>
                </a:rPr>
                <a:t>)</a:t>
              </a:r>
              <a:r>
                <a:rPr lang="en-US" sz="1600" dirty="0" smtClean="0">
                  <a:solidFill>
                    <a:srgbClr val="FF0000"/>
                  </a:solidFill>
                  <a:latin typeface="+mj-lt"/>
                  <a:cs typeface="NikoshBAN" pitchFamily="2" charset="0"/>
                </a:rPr>
                <a:t> </a:t>
              </a:r>
              <a:endParaRPr lang="en-US" sz="2000" dirty="0">
                <a:solidFill>
                  <a:srgbClr val="FF0000"/>
                </a:solidFill>
                <a:latin typeface="+mj-lt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67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" grpId="0"/>
      <p:bldP spid="10" grpId="0"/>
      <p:bldP spid="11" grpId="0"/>
      <p:bldP spid="2" grpId="0" animBg="1"/>
      <p:bldP spid="12" grpId="0" animBg="1"/>
      <p:bldP spid="25" grpId="0" animBg="1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62" grpId="0" animBg="1"/>
      <p:bldP spid="63" grpId="0" animBg="1"/>
      <p:bldP spid="75" grpId="0"/>
      <p:bldP spid="15" grpId="0"/>
      <p:bldP spid="40" grpId="0"/>
      <p:bldP spid="67" grpId="0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434362"/>
              </p:ext>
            </p:extLst>
          </p:nvPr>
        </p:nvGraphicFramePr>
        <p:xfrm>
          <a:off x="609600" y="2743200"/>
          <a:ext cx="8308430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345"/>
                <a:gridCol w="914400"/>
                <a:gridCol w="990600"/>
                <a:gridCol w="733911"/>
                <a:gridCol w="1219200"/>
                <a:gridCol w="1143000"/>
                <a:gridCol w="1295400"/>
                <a:gridCol w="1139574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Light</a:t>
                      </a:r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Violet</a:t>
                      </a:r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Indigo</a:t>
                      </a:r>
                      <a:endParaRPr lang="en-US" b="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B</a:t>
                      </a:r>
                      <a:r>
                        <a:rPr lang="bn-BD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lue</a:t>
                      </a:r>
                      <a:endParaRPr lang="en-US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Green</a:t>
                      </a:r>
                      <a:endParaRPr lang="en-US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Yellow</a:t>
                      </a:r>
                      <a:endParaRPr lang="en-US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0" dirty="0" smtClean="0">
                          <a:solidFill>
                            <a:srgbClr val="FFC000"/>
                          </a:solidFill>
                          <a:latin typeface="NikoshBAN" pitchFamily="2" charset="0"/>
                          <a:cs typeface="NikoshBAN" pitchFamily="2" charset="0"/>
                        </a:rPr>
                        <a:t>Oragene</a:t>
                      </a:r>
                      <a:endParaRPr lang="en-US" b="0" dirty="0">
                        <a:solidFill>
                          <a:srgbClr val="FFC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Red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106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nm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solidFill>
                            <a:srgbClr val="B381D9"/>
                          </a:solidFill>
                          <a:latin typeface="NikoshBAN" pitchFamily="2" charset="0"/>
                          <a:cs typeface="+mj-cs"/>
                        </a:rPr>
                        <a:t>380-424</a:t>
                      </a:r>
                      <a:endParaRPr lang="en-US" sz="2000" b="1" dirty="0">
                        <a:solidFill>
                          <a:srgbClr val="B381D9"/>
                        </a:solidFill>
                        <a:latin typeface="NikoshBAN" pitchFamily="2" charset="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solidFill>
                            <a:srgbClr val="0070C0"/>
                          </a:solidFill>
                        </a:rPr>
                        <a:t>425-450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70C0"/>
                          </a:solidFill>
                        </a:rPr>
                        <a:t>451-500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00B050"/>
                          </a:solidFill>
                        </a:rPr>
                        <a:t>501-57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solidFill>
                            <a:srgbClr val="FFFF00"/>
                          </a:solidFill>
                        </a:rPr>
                        <a:t>576-590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solidFill>
                            <a:srgbClr val="FFC000"/>
                          </a:solidFill>
                        </a:rPr>
                        <a:t>591-647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rgbClr val="FF0000"/>
                          </a:solidFill>
                        </a:rPr>
                        <a:t>648-7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bn-BD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0" y="855784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Light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smtClean="0">
                <a:solidFill>
                  <a:srgbClr val="FF0000"/>
                </a:solidFill>
                <a:cs typeface="NikoshBAN" pitchFamily="2" charset="0"/>
              </a:rPr>
              <a:t>(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380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780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en-US" sz="3600" dirty="0">
                <a:solidFill>
                  <a:srgbClr val="FF0000"/>
                </a:solidFill>
                <a:cs typeface="NikoshBAN" pitchFamily="2" charset="0"/>
              </a:rPr>
              <a:t>)</a:t>
            </a:r>
            <a:r>
              <a:rPr lang="en-US" sz="2800" dirty="0">
                <a:solidFill>
                  <a:srgbClr val="FF0000"/>
                </a:solidFill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38200" y="3276600"/>
            <a:ext cx="457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40979" y="4466897"/>
            <a:ext cx="457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1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524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72463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3552" y="16390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শিখা পরীক্ষায় ঘন HCl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েন?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352800"/>
            <a:ext cx="78232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Be</a:t>
            </a:r>
            <a:r>
              <a:rPr lang="en-US" sz="2800" baseline="30000" dirty="0" smtClean="0">
                <a:cs typeface="NikoshBAN" pitchFamily="2" charset="0"/>
              </a:rPr>
              <a:t>2+,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Mg</a:t>
            </a:r>
            <a:r>
              <a:rPr lang="en-US" sz="2800" baseline="30000" dirty="0" smtClean="0">
                <a:cs typeface="NikoshBAN" panose="02000000000000000000" pitchFamily="2" charset="0"/>
              </a:rPr>
              <a:t>2+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শিখা পরীক্ষায়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প্রদর্শন করে না কেন?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aseline="30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aseline="30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aseline="30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53859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2। Na</a:t>
            </a:r>
            <a:r>
              <a:rPr lang="en-US" sz="28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Ca</a:t>
            </a:r>
            <a:r>
              <a:rPr lang="en-US" sz="2800" baseline="30000" dirty="0" smtClean="0">
                <a:cs typeface="NikoshBAN" panose="02000000000000000000" pitchFamily="2" charset="0"/>
              </a:rPr>
              <a:t>2</a:t>
            </a:r>
            <a:r>
              <a:rPr lang="en-US" sz="28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K</a:t>
            </a:r>
            <a:r>
              <a:rPr lang="en-US" sz="28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ক্ষায়  কোন কোন বর্ণ প্রদর্শন করে। </a:t>
            </a:r>
            <a:endParaRPr lang="en-US" sz="2800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651" y="32004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§"/>
            </a:pPr>
            <a:r>
              <a:rPr lang="bn-BD" sz="3600" dirty="0" smtClean="0">
                <a:solidFill>
                  <a:srgbClr val="7030A0"/>
                </a:solidFill>
                <a:latin typeface="+mj-lt"/>
                <a:cs typeface="NikoshBAN" pitchFamily="2" charset="0"/>
              </a:rPr>
              <a:t>প্রত্যেক দল  </a:t>
            </a:r>
            <a:r>
              <a:rPr lang="bn-BD" sz="4000" dirty="0">
                <a:solidFill>
                  <a:srgbClr val="7030A0"/>
                </a:solidFill>
                <a:latin typeface="+mj-lt"/>
                <a:cs typeface="NikoshBAN" pitchFamily="2" charset="0"/>
              </a:rPr>
              <a:t>১</a:t>
            </a:r>
            <a:r>
              <a:rPr lang="bn-BD" sz="4000" dirty="0" smtClean="0">
                <a:solidFill>
                  <a:srgbClr val="7030A0"/>
                </a:solidFill>
                <a:latin typeface="+mj-lt"/>
                <a:cs typeface="NikoshBAN" pitchFamily="2" charset="0"/>
              </a:rPr>
              <a:t>টি করে সরবরাহকৃত লবণের ক্যাটায়ন সনাক্ত ক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371600"/>
            <a:ext cx="5556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5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343364"/>
            <a:ext cx="830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প্রত্যেকে সনাক্তকৃত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ক্যাটায়নের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লিখে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150441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2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3400"/>
            <a:ext cx="60198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57" y="3124200"/>
            <a:ext cx="3165290" cy="35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6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08465" y="228601"/>
            <a:ext cx="2760365" cy="861770"/>
          </a:xfrm>
          <a:prstGeom prst="rect">
            <a:avLst/>
          </a:prstGeom>
        </p:spPr>
        <p:txBody>
          <a:bodyPr wrap="none" lIns="76197" tIns="38098" rIns="76197" bIns="38098">
            <a:spAutoFit/>
          </a:bodyPr>
          <a:lstStyle/>
          <a:p>
            <a:r>
              <a:rPr lang="bn-BD" sz="5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bn-IN" sz="5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চিতি</a:t>
            </a:r>
            <a:endParaRPr lang="en-US" sz="5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62" y="2111320"/>
            <a:ext cx="2903075" cy="281120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61596" y="1494693"/>
            <a:ext cx="4038599" cy="4044462"/>
          </a:xfrm>
          <a:prstGeom prst="round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6197" tIns="38098" rIns="76197" bIns="38098" rtlCol="0" anchor="ctr"/>
          <a:lstStyle/>
          <a:p>
            <a:pPr>
              <a:buNone/>
            </a:pP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সলাম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                                 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প্রভাষক,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বিভাগীয়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রসায়ন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বদিউল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কলেজ       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নগ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র,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nazrulcvc@gmail.com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309" y="1494693"/>
            <a:ext cx="325447" cy="46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7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316524"/>
            <a:ext cx="3742886" cy="60139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914336" y="316524"/>
            <a:ext cx="5093382" cy="6042224"/>
            <a:chOff x="5202880" y="1947122"/>
            <a:chExt cx="6496430" cy="3846665"/>
          </a:xfrm>
        </p:grpSpPr>
        <p:sp>
          <p:nvSpPr>
            <p:cNvPr id="5" name="TextBox 4"/>
            <p:cNvSpPr txBox="1"/>
            <p:nvPr/>
          </p:nvSpPr>
          <p:spPr>
            <a:xfrm>
              <a:off x="5202880" y="2835093"/>
              <a:ext cx="6496430" cy="295869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/>
                <a:t>ক্লাস</a:t>
              </a:r>
              <a:r>
                <a:rPr lang="en-US" sz="3600" dirty="0" smtClean="0"/>
                <a:t> 	: </a:t>
              </a:r>
              <a:r>
                <a:rPr lang="en-US" sz="3600" dirty="0" err="1" smtClean="0"/>
                <a:t>একাদশ</a:t>
              </a:r>
              <a:endParaRPr lang="en-US" sz="3600" dirty="0" smtClean="0"/>
            </a:p>
            <a:p>
              <a:endParaRPr lang="en-US" sz="3600" dirty="0" smtClean="0"/>
            </a:p>
            <a:p>
              <a:r>
                <a:rPr lang="en-US" sz="3600" dirty="0" err="1" smtClean="0"/>
                <a:t>বিষয়</a:t>
              </a:r>
              <a:r>
                <a:rPr lang="en-US" sz="3600" dirty="0" smtClean="0"/>
                <a:t> 	: </a:t>
              </a:r>
              <a:r>
                <a:rPr lang="en-US" sz="3600" dirty="0" err="1" smtClean="0"/>
                <a:t>রসায়ন</a:t>
              </a:r>
              <a:r>
                <a:rPr lang="en-US" sz="3600" dirty="0" smtClean="0"/>
                <a:t> ১ম </a:t>
              </a:r>
              <a:r>
                <a:rPr lang="en-US" sz="3600" dirty="0" err="1" smtClean="0"/>
                <a:t>পত্র</a:t>
              </a:r>
              <a:endParaRPr lang="en-US" sz="3600" dirty="0" smtClean="0"/>
            </a:p>
            <a:p>
              <a:endParaRPr lang="en-US" sz="3600" dirty="0" smtClean="0"/>
            </a:p>
            <a:p>
              <a:r>
                <a:rPr lang="en-US" sz="3600" dirty="0" err="1" smtClean="0"/>
                <a:t>অধ্যায</a:t>
              </a:r>
              <a:r>
                <a:rPr lang="en-US" sz="3600" dirty="0" smtClean="0"/>
                <a:t> : ১ম (</a:t>
              </a:r>
              <a:r>
                <a:rPr lang="en-US" sz="4000" dirty="0" err="1" smtClean="0"/>
                <a:t>ল্যাবরেটরির</a:t>
              </a:r>
              <a:r>
                <a:rPr lang="en-US" sz="4000" dirty="0" smtClean="0"/>
                <a:t>  </a:t>
              </a:r>
            </a:p>
            <a:p>
              <a:r>
                <a:rPr lang="en-US" sz="4000" dirty="0" err="1" smtClean="0"/>
                <a:t>নিরাপদ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ব্যবহার</a:t>
              </a:r>
              <a:r>
                <a:rPr lang="en-US" sz="4000" dirty="0" smtClean="0"/>
                <a:t>)</a:t>
              </a:r>
            </a:p>
            <a:p>
              <a:endParaRPr lang="en-US" sz="36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908431" y="1947122"/>
              <a:ext cx="4126917" cy="84254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0000"/>
                  </a:solidFill>
                </a:rPr>
                <a:t>ক্লাস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পরিচিতি</a:t>
              </a:r>
              <a:r>
                <a:rPr lang="en-US" sz="4000" b="1" dirty="0">
                  <a:solidFill>
                    <a:srgbClr val="FF0000"/>
                  </a:solidFill>
                </a:rPr>
                <a:t>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599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Box 164"/>
          <p:cNvSpPr txBox="1"/>
          <p:nvPr/>
        </p:nvSpPr>
        <p:spPr>
          <a:xfrm>
            <a:off x="457200" y="2621290"/>
            <a:ext cx="268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বুনসেন দীপ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9" y="41032"/>
            <a:ext cx="1077742" cy="16412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158" y="445761"/>
            <a:ext cx="6858000" cy="5269240"/>
          </a:xfrm>
        </p:spPr>
        <p:txBody>
          <a:bodyPr/>
          <a:lstStyle/>
          <a:p>
            <a:pPr marL="114300" indent="0" algn="ctr">
              <a:buNone/>
            </a:pPr>
            <a:endParaRPr lang="bn-BD" dirty="0" smtClean="0"/>
          </a:p>
          <a:p>
            <a:pPr marL="114300" indent="0" algn="ctr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4306058" y="311402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প্লাটিনাম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2" descr="C:\Users\User\Desktop\copper-sulphate-on-a-watch-glass-AW6HY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7"/>
          <a:stretch/>
        </p:blipFill>
        <p:spPr bwMode="auto">
          <a:xfrm>
            <a:off x="1578428" y="3809999"/>
            <a:ext cx="2180031" cy="170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93458" y="4414230"/>
            <a:ext cx="2907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নমুনা লবণ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306058" y="4630416"/>
            <a:ext cx="609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58" y="1295400"/>
            <a:ext cx="3317469" cy="1587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88388" y="5334000"/>
            <a:ext cx="7923071" cy="1219200"/>
          </a:xfr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পরীক্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ষা্য় ক্যাটায়ন সনাক্তকরণ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16892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4" grpId="0"/>
      <p:bldP spid="7" grpId="0"/>
      <p:bldP spid="12" grpId="0" animBg="1"/>
      <p:bldP spid="1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838200"/>
            <a:ext cx="4419600" cy="762000"/>
          </a:xfrm>
        </p:spPr>
        <p:txBody>
          <a:bodyPr/>
          <a:lstStyle/>
          <a:p>
            <a:pPr algn="ctr"/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962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অজ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ৈ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 লবণের পরিচিতি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শিখা পরীক্ষা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পরীক্ষাগারে শিখা পরীক্ষা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শিখায় কোন </a:t>
            </a:r>
            <a:r>
              <a:rPr lang="bn-BD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মৌল 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বৈশিষ্ট্যপূর্ণ</a:t>
            </a:r>
            <a:r>
              <a:rPr lang="en-US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বর্ণ ধারণ করে,তা বলতে পারবে।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কীভাবে শিখায় </a:t>
            </a:r>
            <a:r>
              <a:rPr lang="en-US" sz="28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বৈশিষ্ট্যপূর্ণ</a:t>
            </a:r>
            <a:r>
              <a:rPr lang="en-US" sz="28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বর্ণ </a:t>
            </a:r>
            <a:r>
              <a:rPr lang="bn-BD" sz="28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ধারণ </a:t>
            </a:r>
            <a:r>
              <a:rPr lang="bn-BD" sz="28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করে,তা ব্যাখ্যা </a:t>
            </a:r>
            <a:r>
              <a:rPr lang="bn-BD" sz="28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800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bn-BD" sz="2800" dirty="0" smtClean="0">
              <a:solidFill>
                <a:srgbClr val="45FA67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bn-BD" sz="2800" dirty="0" smtClean="0">
              <a:solidFill>
                <a:srgbClr val="D20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bn-BD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114300" indent="0">
              <a:buNone/>
            </a:pP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marL="114300" indent="0">
              <a:buNone/>
            </a:pPr>
            <a:endParaRPr lang="bn-BD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3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78125" y="609600"/>
            <a:ext cx="4079875" cy="609600"/>
          </a:xfrm>
        </p:spPr>
        <p:txBody>
          <a:bodyPr>
            <a:noAutofit/>
          </a:bodyPr>
          <a:lstStyle/>
          <a:p>
            <a:pPr algn="ctr"/>
            <a:r>
              <a:rPr lang="bn-BD" sz="4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অজ</a:t>
            </a:r>
            <a:r>
              <a:rPr lang="en-US" sz="4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ৈ</a:t>
            </a:r>
            <a:r>
              <a:rPr lang="bn-BD" sz="4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 লবণ</a:t>
            </a:r>
            <a:endParaRPr lang="en-US" sz="4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627414"/>
            <a:ext cx="6248400" cy="1295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HCl</a:t>
            </a:r>
            <a:r>
              <a:rPr lang="bn-BD" sz="3000" baseline="-25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(aq</a:t>
            </a:r>
            <a:r>
              <a:rPr lang="en-US" sz="3000" baseline="-25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NaO</a:t>
            </a:r>
            <a:r>
              <a:rPr lang="bn-BD" sz="3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bn-BD" sz="3000" baseline="-25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(aq)</a:t>
            </a:r>
            <a:r>
              <a:rPr lang="en-US" sz="3000" baseline="-25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NaCl</a:t>
            </a:r>
            <a:r>
              <a:rPr lang="bn-BD" sz="3000" baseline="-25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(aq</a:t>
            </a:r>
            <a:r>
              <a:rPr lang="en-US" sz="3000" baseline="-25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+H</a:t>
            </a:r>
            <a:r>
              <a:rPr lang="en-US" sz="30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3000" baseline="-25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(l</a:t>
            </a:r>
            <a:r>
              <a:rPr lang="en-US" baseline="-25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baseline="-25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429" y="3165600"/>
            <a:ext cx="7743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ক্ষার     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</a:p>
          <a:p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2133599" y="1447800"/>
            <a:ext cx="3828137" cy="827314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urved Down Arrow 12"/>
          <p:cNvSpPr/>
          <p:nvPr/>
        </p:nvSpPr>
        <p:spPr>
          <a:xfrm flipV="1">
            <a:off x="3404870" y="2918365"/>
            <a:ext cx="2133600" cy="770450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 flipH="1">
            <a:off x="5292092" y="3588558"/>
            <a:ext cx="45719" cy="110624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916018" y="3165600"/>
            <a:ext cx="45719" cy="14678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79900" y="4750112"/>
            <a:ext cx="311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ক্ষারকীয়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অম্লীয়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5270816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সুতরাং প্রত্যেক লবণের দুইটি অংশঃ ১।ক্ষারকীয় মূলক ২।অম্লীয় মূলক</a:t>
            </a:r>
          </a:p>
        </p:txBody>
      </p:sp>
    </p:spTree>
    <p:extLst>
      <p:ext uri="{BB962C8B-B14F-4D97-AF65-F5344CB8AC3E}">
        <p14:creationId xmlns:p14="http://schemas.microsoft.com/office/powerpoint/2010/main" val="85567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0" grpId="0" animBg="1"/>
      <p:bldP spid="13" grpId="0" animBg="1"/>
      <p:bldP spid="14" grpId="0" animBg="1"/>
      <p:bldP spid="15" grpId="0" animBg="1"/>
      <p:bldP spid="30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শনাক্তকরন</a:t>
            </a:r>
            <a:r>
              <a:rPr lang="en-US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9924" y="1524000"/>
            <a:ext cx="2543676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শনাক্তকরন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2286000"/>
            <a:ext cx="388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1800" y="2362200"/>
            <a:ext cx="45719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3962400"/>
            <a:ext cx="4800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4038600"/>
            <a:ext cx="45719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40681" y="4000500"/>
            <a:ext cx="45719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93719" y="4095466"/>
            <a:ext cx="45719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2400" y="4876800"/>
            <a:ext cx="10668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861A48"/>
                </a:solidFill>
                <a:latin typeface="NikoshBAN" pitchFamily="2" charset="0"/>
                <a:cs typeface="NikoshBAN" pitchFamily="2" charset="0"/>
              </a:rPr>
              <a:t>শিখা</a:t>
            </a:r>
            <a:r>
              <a:rPr lang="en-US" dirty="0" smtClean="0">
                <a:solidFill>
                  <a:srgbClr val="861A4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861A48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dirty="0" smtClean="0">
                <a:solidFill>
                  <a:srgbClr val="861A48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861A4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99359" y="5010150"/>
            <a:ext cx="11430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5067300"/>
            <a:ext cx="1371600" cy="10287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কোবাল্ট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নাইট্রেট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81800" y="2286000"/>
            <a:ext cx="45719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19600" y="1905000"/>
            <a:ext cx="45719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172200" y="2667000"/>
            <a:ext cx="2362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সিক্ত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24000" y="2743200"/>
            <a:ext cx="2667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48000" y="3276600"/>
            <a:ext cx="4571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9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0" animBg="1"/>
      <p:bldP spid="7" grpId="0" animBg="1"/>
      <p:bldP spid="9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2" grpId="0" animBg="1"/>
      <p:bldP spid="27" grpId="0" animBg="1"/>
      <p:bldP spid="29" grpId="0" animBg="1"/>
      <p:bldP spid="3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4876800" cy="9144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শিখা</a:t>
            </a:r>
            <a:r>
              <a:rPr lang="en-US" sz="4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endParaRPr lang="en-US" sz="4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62861" y="1666270"/>
            <a:ext cx="2894496" cy="2237206"/>
            <a:chOff x="1418331" y="1853753"/>
            <a:chExt cx="2711177" cy="26280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" t="58034" r="47276" b="242"/>
            <a:stretch/>
          </p:blipFill>
          <p:spPr>
            <a:xfrm>
              <a:off x="1418331" y="2892072"/>
              <a:ext cx="2711176" cy="15896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9" name="TextBox 8"/>
            <p:cNvSpPr txBox="1"/>
            <p:nvPr/>
          </p:nvSpPr>
          <p:spPr>
            <a:xfrm>
              <a:off x="1418331" y="1853753"/>
              <a:ext cx="2711177" cy="8315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১। ঘন HCl-এ প্লাটিনাম তার ডুবানো হচ্ছে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4648200" y="3048000"/>
            <a:ext cx="533400" cy="225469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263465" y="1698521"/>
            <a:ext cx="2438400" cy="2401598"/>
            <a:chOff x="5812221" y="1476719"/>
            <a:chExt cx="2438400" cy="24015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12" r="55893" b="49518"/>
            <a:stretch/>
          </p:blipFill>
          <p:spPr>
            <a:xfrm>
              <a:off x="5812221" y="2327963"/>
              <a:ext cx="2438400" cy="15503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5" name="TextBox 14"/>
            <p:cNvSpPr txBox="1"/>
            <p:nvPr/>
          </p:nvSpPr>
          <p:spPr>
            <a:xfrm>
              <a:off x="5812221" y="1476719"/>
              <a:ext cx="2438400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২। শিখায় তার পরিষ্কার করা হচ্ছে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6273" y="4240903"/>
            <a:ext cx="6176691" cy="2157928"/>
            <a:chOff x="390598" y="4210929"/>
            <a:chExt cx="5963082" cy="20374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96" t="14620" r="-39266" b="50000"/>
            <a:stretch/>
          </p:blipFill>
          <p:spPr>
            <a:xfrm>
              <a:off x="1219200" y="4678393"/>
              <a:ext cx="3962400" cy="157000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9" name="Rectangle 18"/>
            <p:cNvSpPr/>
            <p:nvPr/>
          </p:nvSpPr>
          <p:spPr>
            <a:xfrm>
              <a:off x="390598" y="4210929"/>
              <a:ext cx="5963082" cy="3777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৩।(ঘন HCl+ নমুনা লবণ) -এ 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প্লাটিনাম তার ডুবানো হচ্ছে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5615138" y="5387954"/>
            <a:ext cx="545913" cy="227145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799" y="4386116"/>
            <a:ext cx="230106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নমুনা লবণসিক্ত তারকে</a:t>
            </a:r>
          </a:p>
          <a:p>
            <a:pPr algn="ctr"/>
            <a:r>
              <a:rPr lang="bn-BD" sz="1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শিখায় ধরা </a:t>
            </a:r>
            <a:r>
              <a:rPr lang="bn-BD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endParaRPr lang="en-US" sz="1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44" y="5257800"/>
            <a:ext cx="2714010" cy="134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7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381000"/>
            <a:ext cx="5562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শিখায়  বৈশিষ্ট্যপূর্ণ বর্ণ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336177"/>
              </p:ext>
            </p:extLst>
          </p:nvPr>
        </p:nvGraphicFramePr>
        <p:xfrm>
          <a:off x="1447800" y="1828800"/>
          <a:ext cx="7091855" cy="1584960"/>
        </p:xfrm>
        <a:graphic>
          <a:graphicData uri="http://schemas.openxmlformats.org/drawingml/2006/table">
            <a:tbl>
              <a:tblPr/>
              <a:tblGrid>
                <a:gridCol w="3155476"/>
                <a:gridCol w="3936379"/>
              </a:tblGrid>
              <a:tr h="1072055">
                <a:tc>
                  <a:txBody>
                    <a:bodyPr/>
                    <a:lstStyle/>
                    <a:p>
                      <a:endParaRPr lang="bn-BD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শিখা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বর্ণ(খালি চোখে)</a:t>
                      </a:r>
                      <a:endParaRPr lang="bn-BD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194756"/>
              </p:ext>
            </p:extLst>
          </p:nvPr>
        </p:nvGraphicFramePr>
        <p:xfrm>
          <a:off x="1371600" y="3505200"/>
          <a:ext cx="7162800" cy="2590800"/>
        </p:xfrm>
        <a:graphic>
          <a:graphicData uri="http://schemas.openxmlformats.org/drawingml/2006/table">
            <a:tbl>
              <a:tblPr/>
              <a:tblGrid>
                <a:gridCol w="3276600"/>
                <a:gridCol w="3886200"/>
              </a:tblGrid>
              <a:tr h="674914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বেগুনি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K</a:t>
                      </a:r>
                      <a:r>
                        <a:rPr lang="en-US" sz="2400" baseline="30000" dirty="0" smtClean="0">
                          <a:latin typeface="NikoshBAN" pitchFamily="2" charset="0"/>
                          <a:cs typeface="NikoshBAN" pitchFamily="2" charset="0"/>
                        </a:rPr>
                        <a:t>+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লবণ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66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সোনালি</a:t>
                      </a:r>
                      <a:r>
                        <a:rPr lang="en-US" sz="2400" dirty="0" smtClean="0">
                          <a:solidFill>
                            <a:srgbClr val="FF66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হলুদ</a:t>
                      </a:r>
                      <a:endParaRPr lang="en-US" sz="24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Na</a:t>
                      </a:r>
                      <a:r>
                        <a:rPr lang="en-US" sz="2400" baseline="30000" dirty="0" smtClean="0">
                          <a:latin typeface="NikoshBAN" pitchFamily="2" charset="0"/>
                          <a:cs typeface="NikoshBAN" pitchFamily="2" charset="0"/>
                        </a:rPr>
                        <a:t>+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লবণ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ইটের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মতো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লাল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Ca</a:t>
                      </a:r>
                      <a:r>
                        <a:rPr lang="en-US" sz="2400" baseline="30000" dirty="0" smtClean="0">
                          <a:latin typeface="+mn-lt"/>
                          <a:cs typeface="NikoshBAN" pitchFamily="2" charset="0"/>
                        </a:rPr>
                        <a:t>2+</a:t>
                      </a:r>
                      <a:r>
                        <a:rPr lang="en-US" sz="2400" dirty="0" smtClean="0">
                          <a:latin typeface="+mn-lt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লবণ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নীলাভ</a:t>
                      </a:r>
                      <a:r>
                        <a:rPr lang="en-US" sz="2400" baseline="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সবুজ</a:t>
                      </a:r>
                      <a:endParaRPr lang="bn-BD" dirty="0" smtClean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Cu</a:t>
                      </a:r>
                      <a:r>
                        <a:rPr lang="en-US" sz="2400" baseline="30000" dirty="0" smtClean="0">
                          <a:latin typeface="+mn-lt"/>
                          <a:cs typeface="NikoshBAN" pitchFamily="2" charset="0"/>
                        </a:rPr>
                        <a:t>2+</a:t>
                      </a:r>
                      <a:r>
                        <a:rPr lang="en-US" sz="2400" dirty="0" smtClean="0">
                          <a:latin typeface="+mn-lt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লবণ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82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4038</TotalTime>
  <Words>420</Words>
  <Application>Microsoft Office PowerPoint</Application>
  <PresentationFormat>On-screen Show (4:3)</PresentationFormat>
  <Paragraphs>127</Paragraphs>
  <Slides>17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Adjacency</vt:lpstr>
      <vt:lpstr>Packager Shell Object</vt:lpstr>
      <vt:lpstr>PowerPoint Presentation</vt:lpstr>
      <vt:lpstr>PowerPoint Presentation</vt:lpstr>
      <vt:lpstr>PowerPoint Presentation</vt:lpstr>
      <vt:lpstr> শিখা পরীক্ষা্য় ক্যাটায়ন সনাক্তকরণ</vt:lpstr>
      <vt:lpstr>শিখন ফল</vt:lpstr>
      <vt:lpstr>অজৈব লবণ</vt:lpstr>
      <vt:lpstr>আয়ন শনাক্তকরন পদ্ধতি </vt:lpstr>
      <vt:lpstr> শিখা পরীক্ষা</vt:lpstr>
      <vt:lpstr>শিখায়  বৈশিষ্ট্যপূর্ণ বর্ণ</vt:lpstr>
      <vt:lpstr>Cu2+আয়ন নিশ্চিত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1774</cp:revision>
  <dcterms:created xsi:type="dcterms:W3CDTF">2017-03-10T03:48:54Z</dcterms:created>
  <dcterms:modified xsi:type="dcterms:W3CDTF">2025-11-08T12:34:58Z</dcterms:modified>
</cp:coreProperties>
</file>