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377" y="1672047"/>
            <a:ext cx="7511143" cy="927462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জেনারেল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ইলেকট্রিক্যাল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ওয়ার্কস-২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u="sng" dirty="0" err="1" smtClean="0"/>
              <a:t>অধ্যায়</a:t>
            </a:r>
            <a:r>
              <a:rPr lang="en-US" sz="2400" b="1" u="sng" dirty="0" smtClean="0"/>
              <a:t>- </a:t>
            </a:r>
            <a:r>
              <a:rPr lang="en-US" sz="2400" b="1" u="sng" dirty="0" err="1" smtClean="0"/>
              <a:t>প্রথম</a:t>
            </a:r>
            <a:endParaRPr lang="en-US" sz="2400" b="1" u="sng" dirty="0" smtClean="0"/>
          </a:p>
          <a:p>
            <a:pPr algn="l"/>
            <a:r>
              <a:rPr lang="en-US" sz="2400" dirty="0" err="1" smtClean="0"/>
              <a:t>বৈদ্যুতিক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ফিটিংস</a:t>
            </a:r>
            <a:r>
              <a:rPr lang="en-US" sz="2400" dirty="0" smtClean="0"/>
              <a:t> ও </a:t>
            </a:r>
            <a:r>
              <a:rPr lang="en-US" sz="2400" dirty="0" err="1" smtClean="0"/>
              <a:t>ফিক্সার</a:t>
            </a:r>
            <a:r>
              <a:rPr lang="en-US" sz="2400" dirty="0" smtClean="0"/>
              <a:t> স্থাপন-২য় </a:t>
            </a:r>
            <a:r>
              <a:rPr lang="en-US" sz="2400" dirty="0" err="1" smtClean="0"/>
              <a:t>অংশ</a:t>
            </a:r>
            <a:endParaRPr lang="en-US" sz="2400" dirty="0" smtClean="0"/>
          </a:p>
          <a:p>
            <a:pPr algn="l"/>
            <a:r>
              <a:rPr lang="en-US" sz="2400" dirty="0" smtClean="0"/>
              <a:t>Electrical Fittings and Fixture Installation-2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Part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5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653143"/>
            <a:ext cx="3553097" cy="2834640"/>
          </a:xfrm>
          <a:prstGeom prst="rect">
            <a:avLst/>
          </a:prstGeom>
        </p:spPr>
      </p:pic>
      <p:sp>
        <p:nvSpPr>
          <p:cNvPr id="8" name="Flowchart: Sequential Access Storage 7"/>
          <p:cNvSpPr/>
          <p:nvPr/>
        </p:nvSpPr>
        <p:spPr>
          <a:xfrm>
            <a:off x="4167051" y="770708"/>
            <a:ext cx="3827418" cy="210312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২</a:t>
            </a:r>
            <a:r>
              <a:rPr lang="en-US" dirty="0" smtClean="0"/>
              <a:t>। </a:t>
            </a:r>
            <a:r>
              <a:rPr lang="en-US" dirty="0" err="1" smtClean="0"/>
              <a:t>তোমাদের</a:t>
            </a:r>
            <a:r>
              <a:rPr lang="en-US" dirty="0" smtClean="0"/>
              <a:t> </a:t>
            </a:r>
            <a:r>
              <a:rPr lang="en-US" dirty="0" err="1" smtClean="0"/>
              <a:t>বাসার</a:t>
            </a:r>
            <a:r>
              <a:rPr lang="en-US" dirty="0" smtClean="0"/>
              <a:t> 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ফোন</a:t>
            </a:r>
            <a:r>
              <a:rPr lang="en-US" dirty="0" smtClean="0"/>
              <a:t> </a:t>
            </a:r>
            <a:r>
              <a:rPr lang="en-US" dirty="0" err="1" smtClean="0"/>
              <a:t>চার্জ</a:t>
            </a:r>
            <a:r>
              <a:rPr lang="en-US" dirty="0" smtClean="0"/>
              <a:t> </a:t>
            </a:r>
            <a:r>
              <a:rPr lang="en-US" dirty="0" err="1" smtClean="0"/>
              <a:t>দেয়ার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,</a:t>
            </a:r>
            <a:r>
              <a:rPr lang="en-US" dirty="0" err="1" smtClean="0"/>
              <a:t>চার্জারের</a:t>
            </a:r>
            <a:r>
              <a:rPr lang="en-US" dirty="0" smtClean="0"/>
              <a:t> </a:t>
            </a:r>
            <a:r>
              <a:rPr lang="en-US" dirty="0" err="1" smtClean="0"/>
              <a:t>প্লাগ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লাগাও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97279" y="770708"/>
            <a:ext cx="2913017" cy="21031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টেলিভিশন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কর্ডটি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কোথায়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6263" y="3030581"/>
            <a:ext cx="370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উত্তর</a:t>
            </a:r>
            <a:r>
              <a:rPr lang="en-US" sz="3200" dirty="0" smtClean="0"/>
              <a:t>- </a:t>
            </a:r>
            <a:r>
              <a:rPr lang="en-US" sz="3200" dirty="0" err="1" smtClean="0">
                <a:solidFill>
                  <a:srgbClr val="002060"/>
                </a:solidFill>
              </a:rPr>
              <a:t>সকেট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7098" y="3681886"/>
            <a:ext cx="986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সকেট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এমন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ধরণের</a:t>
            </a:r>
            <a:r>
              <a:rPr lang="en-US" dirty="0" smtClean="0"/>
              <a:t> </a:t>
            </a:r>
            <a:r>
              <a:rPr lang="en-US" dirty="0" err="1" smtClean="0"/>
              <a:t>ফিটিংস</a:t>
            </a:r>
            <a:r>
              <a:rPr lang="en-US" dirty="0" smtClean="0"/>
              <a:t> </a:t>
            </a:r>
            <a:r>
              <a:rPr lang="en-US" dirty="0" err="1" smtClean="0"/>
              <a:t>যার</a:t>
            </a:r>
            <a:r>
              <a:rPr lang="en-US" dirty="0" smtClean="0"/>
              <a:t> </a:t>
            </a:r>
            <a:r>
              <a:rPr lang="en-US" dirty="0" err="1" smtClean="0"/>
              <a:t>সাহায্যে</a:t>
            </a:r>
            <a:r>
              <a:rPr lang="en-US" dirty="0" smtClean="0"/>
              <a:t> </a:t>
            </a:r>
            <a:r>
              <a:rPr lang="en-US" dirty="0" err="1" smtClean="0"/>
              <a:t>সহযেই</a:t>
            </a:r>
            <a:r>
              <a:rPr lang="en-US" dirty="0" smtClean="0"/>
              <a:t>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সংযোগ</a:t>
            </a:r>
            <a:r>
              <a:rPr lang="en-US" dirty="0" smtClean="0"/>
              <a:t> </a:t>
            </a:r>
            <a:r>
              <a:rPr lang="en-US" dirty="0" err="1" smtClean="0"/>
              <a:t>দেয়া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সকেট</a:t>
            </a:r>
            <a:r>
              <a:rPr lang="en-US" dirty="0" smtClean="0"/>
              <a:t> </a:t>
            </a:r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তিন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। </a:t>
            </a:r>
            <a:r>
              <a:rPr lang="en-US" dirty="0" err="1" smtClean="0"/>
              <a:t>যথা</a:t>
            </a:r>
            <a:r>
              <a:rPr lang="en-US" dirty="0" smtClean="0"/>
              <a:t>- ১। </a:t>
            </a:r>
            <a:r>
              <a:rPr lang="en-US" dirty="0" err="1" smtClean="0"/>
              <a:t>টু-পিন</a:t>
            </a:r>
            <a:r>
              <a:rPr lang="en-US" dirty="0" smtClean="0"/>
              <a:t> (১-৫ A) ২। </a:t>
            </a:r>
            <a:r>
              <a:rPr lang="en-US" dirty="0" err="1" smtClean="0"/>
              <a:t>থ্রি-পিন</a:t>
            </a:r>
            <a:r>
              <a:rPr lang="en-US" dirty="0" smtClean="0"/>
              <a:t> (৬-১৫ A) ৩। </a:t>
            </a:r>
            <a:r>
              <a:rPr lang="en-US" dirty="0" err="1" smtClean="0"/>
              <a:t>ফাইভ</a:t>
            </a:r>
            <a:r>
              <a:rPr lang="en-US" dirty="0" smtClean="0"/>
              <a:t> </a:t>
            </a:r>
            <a:r>
              <a:rPr lang="en-US" dirty="0" err="1" smtClean="0"/>
              <a:t>পিন</a:t>
            </a:r>
            <a:r>
              <a:rPr lang="en-US" dirty="0" smtClean="0"/>
              <a:t>/ </a:t>
            </a:r>
            <a:r>
              <a:rPr lang="en-US" dirty="0" err="1" smtClean="0"/>
              <a:t>মাল্টি</a:t>
            </a:r>
            <a:r>
              <a:rPr lang="en-US" dirty="0" smtClean="0"/>
              <a:t> </a:t>
            </a:r>
            <a:r>
              <a:rPr lang="en-US" dirty="0" err="1" smtClean="0"/>
              <a:t>সকেট</a:t>
            </a:r>
            <a:r>
              <a:rPr lang="en-US" dirty="0" smtClean="0"/>
              <a:t> (১৫ A)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6" y="4446233"/>
            <a:ext cx="2586444" cy="1724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21" y="4477643"/>
            <a:ext cx="2991395" cy="1628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67" y="4392522"/>
            <a:ext cx="2038350" cy="1756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68" y="4477643"/>
            <a:ext cx="2696798" cy="16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532" y="1319348"/>
            <a:ext cx="96273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সকেটের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ব্যবহার</a:t>
            </a:r>
            <a:endParaRPr lang="en-US" sz="3200" b="1" u="sng" dirty="0" smtClean="0"/>
          </a:p>
          <a:p>
            <a:pPr algn="ctr"/>
            <a:endParaRPr lang="en-US" sz="3200" b="1" u="sng" dirty="0" smtClean="0"/>
          </a:p>
          <a:p>
            <a:pPr algn="ctr"/>
            <a:r>
              <a:rPr lang="en-US" sz="2000" b="1" dirty="0" smtClean="0"/>
              <a:t>১। </a:t>
            </a:r>
            <a:r>
              <a:rPr lang="en-US" sz="2000" b="1" u="sng" dirty="0" smtClean="0"/>
              <a:t>৫ </a:t>
            </a:r>
            <a:r>
              <a:rPr lang="en-US" sz="2000" b="1" u="sng" dirty="0" err="1" smtClean="0"/>
              <a:t>এম্পিয়ার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সকেট-চার্জার</a:t>
            </a:r>
            <a:r>
              <a:rPr lang="en-US" sz="2000" b="1" u="sng" dirty="0" smtClean="0"/>
              <a:t> </a:t>
            </a:r>
            <a:r>
              <a:rPr lang="en-US" sz="2000" dirty="0" err="1" smtClean="0"/>
              <a:t>বাতি</a:t>
            </a:r>
            <a:r>
              <a:rPr lang="en-US" sz="2000" dirty="0" smtClean="0"/>
              <a:t>, </a:t>
            </a:r>
            <a:r>
              <a:rPr lang="en-US" sz="2000" dirty="0" err="1" smtClean="0"/>
              <a:t>টেবিল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ল্যাম্প,রেডিও,ইলেকট্রনিক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ঘড়ি,টেবিল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ফ্যান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মোবাইল</a:t>
            </a:r>
            <a:r>
              <a:rPr lang="en-US" sz="2000" dirty="0" smtClean="0"/>
              <a:t> </a:t>
            </a:r>
            <a:r>
              <a:rPr lang="en-US" sz="2000" dirty="0" err="1" smtClean="0"/>
              <a:t>ফোন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ইত্যাদিতে</a:t>
            </a:r>
            <a:r>
              <a:rPr lang="en-US" sz="2000" dirty="0" smtClean="0"/>
              <a:t>।</a:t>
            </a:r>
          </a:p>
          <a:p>
            <a:pPr algn="ctr"/>
            <a:endParaRPr lang="en-US" sz="2000" dirty="0" smtClean="0"/>
          </a:p>
          <a:p>
            <a:r>
              <a:rPr lang="en-US" sz="2000" b="1" dirty="0" smtClean="0"/>
              <a:t>২। </a:t>
            </a:r>
            <a:r>
              <a:rPr lang="en-US" sz="2000" b="1" u="sng" dirty="0" smtClean="0"/>
              <a:t>১৫ </a:t>
            </a:r>
            <a:r>
              <a:rPr lang="en-US" sz="2000" b="1" u="sng" dirty="0" err="1" smtClean="0"/>
              <a:t>এম্পিয়ার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সকেট</a:t>
            </a:r>
            <a:r>
              <a:rPr lang="en-US" sz="2000" b="1" u="sng" dirty="0" smtClean="0"/>
              <a:t>- </a:t>
            </a:r>
            <a:r>
              <a:rPr lang="en-US" sz="2000" dirty="0" err="1" smtClean="0"/>
              <a:t>টেলিভিশন</a:t>
            </a:r>
            <a:r>
              <a:rPr lang="en-US" sz="2000" dirty="0" smtClean="0"/>
              <a:t>, </a:t>
            </a:r>
            <a:r>
              <a:rPr lang="en-US" sz="2000" dirty="0" err="1" smtClean="0"/>
              <a:t>হিটার</a:t>
            </a:r>
            <a:r>
              <a:rPr lang="en-US" sz="2000" dirty="0" smtClean="0"/>
              <a:t>, </a:t>
            </a:r>
            <a:r>
              <a:rPr lang="en-US" sz="2000" dirty="0" err="1" smtClean="0"/>
              <a:t>ইস্ত্রি</a:t>
            </a:r>
            <a:r>
              <a:rPr lang="en-US" sz="2000" dirty="0" smtClean="0"/>
              <a:t>, </a:t>
            </a:r>
            <a:r>
              <a:rPr lang="en-US" sz="2000" dirty="0" err="1" smtClean="0"/>
              <a:t>ফ্রিজ</a:t>
            </a:r>
            <a:r>
              <a:rPr lang="en-US" sz="2000" dirty="0" smtClean="0"/>
              <a:t>, </a:t>
            </a:r>
            <a:r>
              <a:rPr lang="en-US" sz="2000" dirty="0" err="1" smtClean="0"/>
              <a:t>ওভেন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ইত্যাদি</a:t>
            </a:r>
            <a:r>
              <a:rPr lang="en-US" sz="2000" dirty="0" smtClean="0"/>
              <a:t>।</a:t>
            </a:r>
          </a:p>
          <a:p>
            <a:endParaRPr lang="en-US" sz="2000" dirty="0" smtClean="0"/>
          </a:p>
          <a:p>
            <a:r>
              <a:rPr lang="en-US" sz="2000" b="1" dirty="0" smtClean="0"/>
              <a:t>৩। </a:t>
            </a:r>
            <a:r>
              <a:rPr lang="en-US" sz="2000" b="1" u="sng" dirty="0" err="1" smtClean="0"/>
              <a:t>মাল্টি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সকেট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বা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এক্সটেনশন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কর্ড</a:t>
            </a:r>
            <a:r>
              <a:rPr lang="en-US" sz="2000" b="1" u="sng" dirty="0" smtClean="0"/>
              <a:t>-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অনুষ্ঠানে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অস্থায়ীভাবে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লোড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সংযোগের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9426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4" y="857657"/>
            <a:ext cx="3344091" cy="208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468" y="922856"/>
            <a:ext cx="6570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সুইচ</a:t>
            </a:r>
            <a:r>
              <a:rPr lang="en-US" sz="2400" b="1" u="sng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বর্তনীতে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প্রবাহ</a:t>
            </a:r>
            <a:r>
              <a:rPr lang="en-US" dirty="0" smtClean="0"/>
              <a:t> </a:t>
            </a:r>
            <a:r>
              <a:rPr lang="en-US" dirty="0" err="1" smtClean="0"/>
              <a:t>চালু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ফিটিংস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হয়,তাকে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ধরণের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</a:t>
            </a:r>
            <a:r>
              <a:rPr lang="en-US" dirty="0" smtClean="0"/>
              <a:t> </a:t>
            </a:r>
            <a:r>
              <a:rPr lang="en-US" dirty="0" err="1" smtClean="0"/>
              <a:t>যন্ত্র</a:t>
            </a:r>
            <a:r>
              <a:rPr lang="en-US" dirty="0" smtClean="0"/>
              <a:t>। </a:t>
            </a:r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মেঝে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১.৫ </a:t>
            </a:r>
            <a:r>
              <a:rPr lang="en-US" dirty="0" err="1" smtClean="0"/>
              <a:t>মিটার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846" y="2531890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সুইচ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সংযোগ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পদ্ধতি</a:t>
            </a:r>
            <a:r>
              <a:rPr lang="en-US" b="1" u="sng" dirty="0" smtClean="0"/>
              <a:t>-</a:t>
            </a:r>
          </a:p>
          <a:p>
            <a:r>
              <a:rPr lang="en-US" b="1" u="sng" dirty="0" smtClean="0"/>
              <a:t> 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9" y="2900494"/>
            <a:ext cx="5545182" cy="2905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777" y="2943632"/>
            <a:ext cx="4532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সাধারণতঃসুইচে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ফেজে</a:t>
            </a:r>
            <a:r>
              <a:rPr lang="en-US" dirty="0" smtClean="0"/>
              <a:t> </a:t>
            </a:r>
            <a:r>
              <a:rPr lang="en-US" dirty="0" err="1" smtClean="0"/>
              <a:t>সংযোগ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এক্ষেত্রে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ফেজ</a:t>
            </a:r>
            <a:r>
              <a:rPr lang="en-US" dirty="0" smtClean="0"/>
              <a:t> </a:t>
            </a:r>
            <a:r>
              <a:rPr lang="en-US" dirty="0" err="1" smtClean="0"/>
              <a:t>তারের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সংযুক্ত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অফ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সুইচের</a:t>
            </a:r>
            <a:r>
              <a:rPr lang="en-US" dirty="0" smtClean="0"/>
              <a:t> </a:t>
            </a:r>
            <a:r>
              <a:rPr lang="en-US" dirty="0" err="1" smtClean="0"/>
              <a:t>পরে</a:t>
            </a:r>
            <a:r>
              <a:rPr lang="en-US" dirty="0" smtClean="0"/>
              <a:t> </a:t>
            </a:r>
            <a:r>
              <a:rPr lang="en-US" dirty="0" err="1" smtClean="0"/>
              <a:t>আর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ভোল্টেজ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মেরামত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নিরাপদে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সম্ভব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ভুল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নিউট্রাল</a:t>
            </a:r>
            <a:r>
              <a:rPr lang="en-US" dirty="0" smtClean="0"/>
              <a:t> </a:t>
            </a:r>
            <a:r>
              <a:rPr lang="en-US" dirty="0" err="1" smtClean="0"/>
              <a:t>তারে</a:t>
            </a:r>
            <a:r>
              <a:rPr lang="en-US" dirty="0" smtClean="0"/>
              <a:t> </a:t>
            </a:r>
            <a:r>
              <a:rPr lang="en-US" dirty="0" err="1" smtClean="0"/>
              <a:t>সংযোগ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ইলেকট্রিশিয়ান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এ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সাপ্লাই</a:t>
            </a:r>
            <a:r>
              <a:rPr lang="en-US" dirty="0" smtClean="0"/>
              <a:t> </a:t>
            </a:r>
            <a:r>
              <a:rPr lang="en-US" dirty="0" err="1" smtClean="0"/>
              <a:t>নেই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মেরামতের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গেলে</a:t>
            </a:r>
            <a:r>
              <a:rPr lang="en-US" dirty="0" smtClean="0"/>
              <a:t>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শক</a:t>
            </a:r>
            <a:r>
              <a:rPr lang="en-US" dirty="0" smtClean="0"/>
              <a:t> </a:t>
            </a:r>
            <a:r>
              <a:rPr lang="en-US" dirty="0" err="1" smtClean="0"/>
              <a:t>পাবে</a:t>
            </a:r>
            <a:r>
              <a:rPr lang="en-US" dirty="0" smtClean="0"/>
              <a:t> ,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দূর্ঘটনা</a:t>
            </a:r>
            <a:r>
              <a:rPr lang="en-US" dirty="0" smtClean="0"/>
              <a:t> </a:t>
            </a:r>
            <a:r>
              <a:rPr lang="en-US" dirty="0" err="1" smtClean="0"/>
              <a:t>ঘটতে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09" y="5460274"/>
            <a:ext cx="1014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91394" y="1267097"/>
            <a:ext cx="7498079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প্লাগ</a:t>
            </a:r>
            <a:r>
              <a:rPr lang="en-US" sz="2000" b="1" u="sng" dirty="0" smtClean="0"/>
              <a:t>(PLUG)-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সরঞ্জামে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সরবরাহ</a:t>
            </a:r>
            <a:r>
              <a:rPr lang="en-US" dirty="0" smtClean="0"/>
              <a:t> </a:t>
            </a:r>
            <a:r>
              <a:rPr lang="en-US" dirty="0" err="1" smtClean="0"/>
              <a:t>দেয়ার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সংযুক্ত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কর্ডের</a:t>
            </a:r>
            <a:r>
              <a:rPr lang="en-US" dirty="0" smtClean="0"/>
              <a:t> </a:t>
            </a:r>
            <a:r>
              <a:rPr lang="en-US" dirty="0" err="1" smtClean="0"/>
              <a:t>টার্মিনালে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ফিটিং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প্লাগ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97280" y="1267097"/>
            <a:ext cx="1724298" cy="43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033" y="2442227"/>
            <a:ext cx="2945675" cy="2357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2651" y="5030817"/>
            <a:ext cx="148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টু-পিন</a:t>
            </a:r>
            <a:r>
              <a:rPr lang="en-US" dirty="0" smtClean="0"/>
              <a:t> </a:t>
            </a:r>
            <a:r>
              <a:rPr lang="en-US" dirty="0" err="1" smtClean="0"/>
              <a:t>প্লাগ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1850254"/>
            <a:ext cx="3298371" cy="2934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9115" y="4784781"/>
            <a:ext cx="151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ত্রি-পিন</a:t>
            </a:r>
            <a:r>
              <a:rPr lang="en-US" dirty="0" smtClean="0"/>
              <a:t> </a:t>
            </a:r>
            <a:r>
              <a:rPr lang="en-US" dirty="0" err="1" smtClean="0"/>
              <a:t>প্লাগ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6" y="718458"/>
            <a:ext cx="2168435" cy="249500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062549" y="718458"/>
            <a:ext cx="1881051" cy="2129245"/>
          </a:xfrm>
          <a:prstGeom prst="wedgeEllipseCallout">
            <a:avLst>
              <a:gd name="adj1" fmla="val -107609"/>
              <a:gd name="adj2" fmla="val 6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গ্রুপ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অনুযায়ী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দাও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9360" y="103196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প্রশ্ন-১। </a:t>
            </a:r>
            <a:r>
              <a:rPr lang="en-US" dirty="0" err="1" smtClean="0"/>
              <a:t>ল্যাম্প</a:t>
            </a:r>
            <a:r>
              <a:rPr lang="en-US" dirty="0" smtClean="0"/>
              <a:t> </a:t>
            </a:r>
            <a:r>
              <a:rPr lang="en-US" dirty="0" err="1" smtClean="0"/>
              <a:t>হোল্ডারে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9360" y="1933303"/>
            <a:ext cx="513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প্রশ্ন-২। </a:t>
            </a:r>
            <a:r>
              <a:rPr lang="en-US" dirty="0" err="1" smtClean="0"/>
              <a:t>পেনডেন্ট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কী-সুইচ</a:t>
            </a:r>
            <a:r>
              <a:rPr lang="en-US" dirty="0" smtClean="0"/>
              <a:t> </a:t>
            </a:r>
            <a:r>
              <a:rPr lang="en-US" dirty="0" err="1" smtClean="0"/>
              <a:t>হোল্ডারের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9360" y="284770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প্রশ্ন-৩। </a:t>
            </a:r>
            <a:r>
              <a:rPr lang="en-US" dirty="0" err="1" smtClean="0"/>
              <a:t>সিলিং</a:t>
            </a:r>
            <a:r>
              <a:rPr lang="en-US" dirty="0" smtClean="0"/>
              <a:t> </a:t>
            </a:r>
            <a:r>
              <a:rPr lang="en-US" dirty="0" err="1" smtClean="0"/>
              <a:t>রোজের</a:t>
            </a:r>
            <a:r>
              <a:rPr lang="en-US" dirty="0" smtClean="0"/>
              <a:t> </a:t>
            </a:r>
            <a:r>
              <a:rPr lang="en-US" dirty="0" err="1" smtClean="0"/>
              <a:t>ঢাকনা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খোলার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অবলম্বন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6469" y="3749041"/>
            <a:ext cx="40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প্রশ্ন-৪। ১৫ </a:t>
            </a:r>
            <a:r>
              <a:rPr lang="en-US" dirty="0" err="1" smtClean="0"/>
              <a:t>এম্পিয়ার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সকেট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8103" y="3843606"/>
            <a:ext cx="424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প্রশ্ন-৫। </a:t>
            </a:r>
            <a:r>
              <a:rPr lang="en-US" dirty="0" err="1" smtClean="0"/>
              <a:t>মেঝে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3463" y="5133703"/>
            <a:ext cx="689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প্রশ্ন-৬। </a:t>
            </a:r>
            <a:r>
              <a:rPr lang="en-US" dirty="0" err="1" smtClean="0"/>
              <a:t>প্লাগ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এমন</a:t>
            </a:r>
            <a:r>
              <a:rPr lang="en-US" dirty="0" smtClean="0"/>
              <a:t> ১০টি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যন্ত্রের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98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5" y="666206"/>
            <a:ext cx="893499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সবাইকে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ধন্যবাদ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214846"/>
            <a:ext cx="10972800" cy="49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528355"/>
            <a:ext cx="3718455" cy="54864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শিক্ষক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714" y="3187337"/>
            <a:ext cx="5029200" cy="228213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ইঞ্জিনিয়ার</a:t>
            </a:r>
            <a:r>
              <a:rPr lang="en-US" sz="2800" dirty="0"/>
              <a:t> </a:t>
            </a:r>
            <a:r>
              <a:rPr lang="en-US" sz="2800" dirty="0" err="1" smtClean="0"/>
              <a:t>আকতারুজ্জামান</a:t>
            </a:r>
            <a:endParaRPr lang="en-US" sz="2800" dirty="0" smtClean="0"/>
          </a:p>
          <a:p>
            <a:r>
              <a:rPr lang="en-US" sz="2000" dirty="0" err="1" smtClean="0"/>
              <a:t>বিএসসি</a:t>
            </a:r>
            <a:r>
              <a:rPr lang="en-US" sz="2000" dirty="0" smtClean="0"/>
              <a:t> </a:t>
            </a:r>
            <a:r>
              <a:rPr lang="en-US" sz="2000" dirty="0" err="1" smtClean="0"/>
              <a:t>ইন</a:t>
            </a:r>
            <a:r>
              <a:rPr lang="en-US" sz="2000" dirty="0" smtClean="0"/>
              <a:t> </a:t>
            </a:r>
            <a:r>
              <a:rPr lang="en-US" sz="2000" dirty="0" err="1" smtClean="0"/>
              <a:t>ইইই</a:t>
            </a:r>
            <a:endParaRPr lang="en-US" sz="2000" dirty="0" smtClean="0"/>
          </a:p>
          <a:p>
            <a:r>
              <a:rPr lang="en-US" sz="2000" dirty="0" err="1" smtClean="0"/>
              <a:t>ডিপ্লোমা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ইন</a:t>
            </a:r>
            <a:r>
              <a:rPr lang="en-US" sz="2000" dirty="0" smtClean="0"/>
              <a:t> </a:t>
            </a:r>
            <a:r>
              <a:rPr lang="en-US" sz="2000" dirty="0" err="1" smtClean="0"/>
              <a:t>ইলেকট্রিক্যাল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ইঞ্জিনিয়ারিং</a:t>
            </a:r>
            <a:endParaRPr lang="en-US" sz="2000" dirty="0" smtClean="0"/>
          </a:p>
          <a:p>
            <a:r>
              <a:rPr lang="en-US" sz="2000" dirty="0" err="1" smtClean="0"/>
              <a:t>ট্রেড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ইন্সট্রাক্টর</a:t>
            </a:r>
            <a:endParaRPr lang="en-US" sz="2000" dirty="0" smtClean="0"/>
          </a:p>
          <a:p>
            <a:r>
              <a:rPr lang="en-US" sz="2000" dirty="0" err="1" smtClean="0"/>
              <a:t>জাফরনগর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অপর্ণা</a:t>
            </a:r>
            <a:r>
              <a:rPr lang="en-US" sz="2000" dirty="0" smtClean="0"/>
              <a:t> </a:t>
            </a:r>
            <a:r>
              <a:rPr lang="en-US" sz="2000" dirty="0" err="1" smtClean="0"/>
              <a:t>চরণ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endParaRPr lang="en-US" sz="2000" dirty="0" smtClean="0"/>
          </a:p>
          <a:p>
            <a:r>
              <a:rPr lang="en-US" sz="2000" dirty="0" smtClean="0"/>
              <a:t>মোবাইল-০১৬৭৪৫৫৯৯৪১</a:t>
            </a: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914401"/>
            <a:ext cx="5394960" cy="51467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640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623" y="2730137"/>
            <a:ext cx="8112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বৈদ্যুতিক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হোল্ডারের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</a:t>
            </a:r>
            <a:r>
              <a:rPr lang="en-US" sz="2800" dirty="0" smtClean="0"/>
              <a:t> ?</a:t>
            </a:r>
          </a:p>
          <a:p>
            <a:r>
              <a:rPr lang="en-US" sz="2800" dirty="0" smtClean="0"/>
              <a:t>২।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হোল্ডারের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৩। </a:t>
            </a:r>
            <a:r>
              <a:rPr lang="en-US" sz="2800" dirty="0" err="1" smtClean="0"/>
              <a:t>সিলিং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রোজের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৪।সকেটের </a:t>
            </a:r>
            <a:r>
              <a:rPr lang="en-US" sz="2800" dirty="0" err="1" smtClean="0"/>
              <a:t>ধারণা</a:t>
            </a:r>
            <a:r>
              <a:rPr lang="en-US" sz="2800" dirty="0"/>
              <a:t> 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৫। </a:t>
            </a:r>
            <a:r>
              <a:rPr lang="en-US" sz="2800" dirty="0" err="1" smtClean="0"/>
              <a:t>সুইচের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সংযোগ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৬। </a:t>
            </a:r>
            <a:r>
              <a:rPr lang="en-US" sz="2800" dirty="0" err="1" smtClean="0"/>
              <a:t>প্লাগের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4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789" y="1319349"/>
            <a:ext cx="397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,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10789" y="4622465"/>
            <a:ext cx="480713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এটা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0" y="1982987"/>
            <a:ext cx="2617334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1982987"/>
            <a:ext cx="3213463" cy="2493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9074" y="4807131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– </a:t>
            </a:r>
            <a:r>
              <a:rPr lang="en-US" dirty="0" err="1" smtClean="0"/>
              <a:t>ল্যাম্প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(Lamp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3" y="1332411"/>
            <a:ext cx="97187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তারের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বাতি</a:t>
            </a:r>
            <a:r>
              <a:rPr lang="en-US" dirty="0" smtClean="0"/>
              <a:t> </a:t>
            </a:r>
            <a:r>
              <a:rPr lang="en-US" dirty="0" err="1" smtClean="0"/>
              <a:t>লাগানোর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ফিটিংস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বলে।হোল্ডার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প্রকারের</a:t>
            </a:r>
            <a:r>
              <a:rPr lang="en-US" dirty="0" smtClean="0"/>
              <a:t> </a:t>
            </a:r>
            <a:r>
              <a:rPr lang="en-US" dirty="0" err="1" smtClean="0"/>
              <a:t>ফিটিংস</a:t>
            </a:r>
            <a:r>
              <a:rPr lang="en-US" dirty="0" smtClean="0"/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262563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প্রকারের</a:t>
            </a:r>
            <a:r>
              <a:rPr lang="en-US" dirty="0" smtClean="0"/>
              <a:t> </a:t>
            </a:r>
            <a:r>
              <a:rPr lang="en-US" dirty="0" err="1" smtClean="0"/>
              <a:t>হোল্ডারের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দেয়া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271965"/>
            <a:ext cx="3226526" cy="276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3271964"/>
            <a:ext cx="3762103" cy="2645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3271964"/>
            <a:ext cx="3226524" cy="26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7" y="666205"/>
            <a:ext cx="3354977" cy="3239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5" y="666203"/>
            <a:ext cx="3461656" cy="3239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703658"/>
            <a:ext cx="3209108" cy="3164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3868339"/>
            <a:ext cx="2963092" cy="228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3" y="3905792"/>
            <a:ext cx="2282052" cy="23582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1612" y="3678724"/>
            <a:ext cx="4807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ধরণের</a:t>
            </a:r>
            <a:r>
              <a:rPr lang="en-US" dirty="0" smtClean="0"/>
              <a:t> </a:t>
            </a:r>
            <a:r>
              <a:rPr lang="en-US" dirty="0" err="1" smtClean="0"/>
              <a:t>হোল্ডারের</a:t>
            </a:r>
            <a:r>
              <a:rPr lang="en-US" dirty="0" smtClean="0"/>
              <a:t> </a:t>
            </a:r>
            <a:r>
              <a:rPr lang="en-US" dirty="0" err="1" smtClean="0"/>
              <a:t>তালিকা</a:t>
            </a:r>
            <a:r>
              <a:rPr lang="en-US" dirty="0" smtClean="0"/>
              <a:t> -</a:t>
            </a:r>
          </a:p>
          <a:p>
            <a:r>
              <a:rPr lang="en-US" dirty="0" smtClean="0"/>
              <a:t>১। </a:t>
            </a:r>
            <a:r>
              <a:rPr lang="en-US" dirty="0" err="1" smtClean="0"/>
              <a:t>ব্যাটেন</a:t>
            </a:r>
            <a:endParaRPr lang="en-US" dirty="0" smtClean="0"/>
          </a:p>
          <a:p>
            <a:r>
              <a:rPr lang="en-US" dirty="0" smtClean="0"/>
              <a:t>২। </a:t>
            </a:r>
            <a:r>
              <a:rPr lang="en-US" dirty="0" err="1" smtClean="0"/>
              <a:t>পেন্ডেন্ট</a:t>
            </a:r>
            <a:endParaRPr lang="en-US" dirty="0" smtClean="0"/>
          </a:p>
          <a:p>
            <a:r>
              <a:rPr lang="en-US" dirty="0" smtClean="0"/>
              <a:t>৩। </a:t>
            </a:r>
            <a:r>
              <a:rPr lang="en-US" dirty="0" err="1" smtClean="0"/>
              <a:t>ব্রাকেট</a:t>
            </a:r>
            <a:endParaRPr lang="en-US" dirty="0" smtClean="0"/>
          </a:p>
          <a:p>
            <a:r>
              <a:rPr lang="en-US" dirty="0" smtClean="0"/>
              <a:t>৪।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সুইচ</a:t>
            </a:r>
            <a:endParaRPr lang="en-US" dirty="0" smtClean="0"/>
          </a:p>
          <a:p>
            <a:r>
              <a:rPr lang="en-US" dirty="0" smtClean="0"/>
              <a:t>৫। </a:t>
            </a:r>
            <a:r>
              <a:rPr lang="en-US" dirty="0" err="1" smtClean="0"/>
              <a:t>স্যুইভেল</a:t>
            </a:r>
            <a:r>
              <a:rPr lang="en-US" dirty="0" smtClean="0"/>
              <a:t> </a:t>
            </a:r>
          </a:p>
          <a:p>
            <a:r>
              <a:rPr lang="en-US" dirty="0" smtClean="0"/>
              <a:t>৬। </a:t>
            </a:r>
            <a:r>
              <a:rPr lang="en-US" dirty="0" err="1" smtClean="0"/>
              <a:t>ফ্লোরেসেন্ট</a:t>
            </a:r>
            <a:r>
              <a:rPr lang="en-US" dirty="0" smtClean="0"/>
              <a:t> </a:t>
            </a:r>
            <a:r>
              <a:rPr lang="en-US" dirty="0" err="1" smtClean="0"/>
              <a:t>ল্যাম্প</a:t>
            </a:r>
            <a:endParaRPr lang="en-US" dirty="0" smtClean="0"/>
          </a:p>
          <a:p>
            <a:r>
              <a:rPr lang="en-US" dirty="0" smtClean="0"/>
              <a:t>৭। </a:t>
            </a:r>
            <a:r>
              <a:rPr lang="en-US" dirty="0" err="1" smtClean="0"/>
              <a:t>বেয়নেট</a:t>
            </a:r>
            <a:r>
              <a:rPr lang="en-US" dirty="0" smtClean="0"/>
              <a:t> </a:t>
            </a:r>
            <a:r>
              <a:rPr lang="en-US" dirty="0" err="1" smtClean="0"/>
              <a:t>ক্যাপ</a:t>
            </a:r>
            <a:endParaRPr lang="en-US" dirty="0" smtClean="0"/>
          </a:p>
          <a:p>
            <a:r>
              <a:rPr lang="en-US" dirty="0" smtClean="0"/>
              <a:t>৮। </a:t>
            </a:r>
            <a:r>
              <a:rPr lang="en-US" dirty="0" err="1" smtClean="0"/>
              <a:t>স্ক্র</a:t>
            </a:r>
            <a:r>
              <a:rPr lang="en-US" dirty="0" smtClean="0"/>
              <a:t> </a:t>
            </a:r>
            <a:r>
              <a:rPr lang="en-US" dirty="0" err="1" smtClean="0"/>
              <a:t>ক্যাপ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0" y="613954"/>
            <a:ext cx="109858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১। </a:t>
            </a:r>
            <a:r>
              <a:rPr lang="en-US" b="1" u="sng" dirty="0" err="1" smtClean="0"/>
              <a:t>ব্যাটেন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হোল্ডার</a:t>
            </a:r>
            <a:r>
              <a:rPr lang="en-US" b="1" u="sng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ছাদে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দেয়ালে</a:t>
            </a:r>
            <a:r>
              <a:rPr lang="en-US" dirty="0" smtClean="0"/>
              <a:t> </a:t>
            </a:r>
            <a:r>
              <a:rPr lang="en-US" dirty="0" err="1" smtClean="0"/>
              <a:t>লাগানোর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এ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b="1" dirty="0" smtClean="0"/>
              <a:t>২।</a:t>
            </a:r>
            <a:r>
              <a:rPr lang="en-US" dirty="0" smtClean="0"/>
              <a:t> </a:t>
            </a:r>
            <a:r>
              <a:rPr lang="en-US" b="1" u="sng" dirty="0" err="1" smtClean="0"/>
              <a:t>পেনডেন্ট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হোল্ডার</a:t>
            </a:r>
            <a:r>
              <a:rPr lang="en-US" b="1" u="sng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ঝুলন্ত</a:t>
            </a:r>
            <a:r>
              <a:rPr lang="en-US" dirty="0" smtClean="0"/>
              <a:t> </a:t>
            </a:r>
            <a:r>
              <a:rPr lang="en-US" dirty="0" err="1" smtClean="0"/>
              <a:t>ল্যাম্পকে</a:t>
            </a:r>
            <a:r>
              <a:rPr lang="en-US" dirty="0" smtClean="0"/>
              <a:t> </a:t>
            </a:r>
            <a:r>
              <a:rPr lang="en-US" dirty="0" err="1" smtClean="0"/>
              <a:t>জ্বালানোর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পেনডেন্ট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b="1" dirty="0" smtClean="0"/>
              <a:t>৩। </a:t>
            </a:r>
            <a:r>
              <a:rPr lang="en-US" b="1" u="sng" dirty="0" err="1" smtClean="0"/>
              <a:t>ব্র্যাকেট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হোল্ডার</a:t>
            </a:r>
            <a:r>
              <a:rPr lang="en-US" b="1" u="sng" dirty="0" smtClean="0"/>
              <a:t>-</a:t>
            </a:r>
            <a:r>
              <a:rPr lang="en-US" dirty="0" smtClean="0"/>
              <a:t> এ </a:t>
            </a:r>
            <a:r>
              <a:rPr lang="en-US" dirty="0" err="1" smtClean="0"/>
              <a:t>ধরণের</a:t>
            </a:r>
            <a:r>
              <a:rPr lang="en-US" dirty="0" smtClean="0"/>
              <a:t> </a:t>
            </a:r>
            <a:r>
              <a:rPr lang="en-US" dirty="0" err="1" smtClean="0"/>
              <a:t>হোল্ডারের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প্রান্ত</a:t>
            </a:r>
            <a:r>
              <a:rPr lang="en-US" dirty="0" smtClean="0"/>
              <a:t> </a:t>
            </a:r>
            <a:r>
              <a:rPr lang="en-US" dirty="0" err="1" smtClean="0"/>
              <a:t>প্যাঁচ</a:t>
            </a:r>
            <a:r>
              <a:rPr lang="en-US" dirty="0" smtClean="0"/>
              <a:t> </a:t>
            </a:r>
            <a:r>
              <a:rPr lang="en-US" dirty="0" err="1" smtClean="0"/>
              <a:t>কাটা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ক্যাপ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 </a:t>
            </a:r>
            <a:r>
              <a:rPr lang="en-US" dirty="0" err="1" smtClean="0"/>
              <a:t>ক্যাপের</a:t>
            </a:r>
            <a:r>
              <a:rPr lang="en-US" dirty="0" smtClean="0"/>
              <a:t> </a:t>
            </a:r>
            <a:r>
              <a:rPr lang="en-US" dirty="0" err="1" smtClean="0"/>
              <a:t>সাহায্যে</a:t>
            </a:r>
            <a:r>
              <a:rPr lang="en-US" dirty="0" smtClean="0"/>
              <a:t> </a:t>
            </a:r>
            <a:r>
              <a:rPr lang="en-US" dirty="0" err="1" smtClean="0"/>
              <a:t>পেঁচিয়ে</a:t>
            </a:r>
            <a:r>
              <a:rPr lang="en-US" dirty="0" smtClean="0"/>
              <a:t> </a:t>
            </a:r>
            <a:r>
              <a:rPr lang="en-US" dirty="0" err="1" smtClean="0"/>
              <a:t>ব্র্যাকেটের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প্রান্তে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লাগানো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b="1" dirty="0" smtClean="0"/>
              <a:t>৪। </a:t>
            </a:r>
            <a:r>
              <a:rPr lang="en-US" b="1" dirty="0" err="1" smtClean="0"/>
              <a:t>কী-সুইচ</a:t>
            </a:r>
            <a:r>
              <a:rPr lang="en-US" b="1" dirty="0" smtClean="0"/>
              <a:t> </a:t>
            </a:r>
            <a:r>
              <a:rPr lang="en-US" b="1" dirty="0" err="1" smtClean="0"/>
              <a:t>হোল্ডার</a:t>
            </a:r>
            <a:r>
              <a:rPr lang="en-US" b="1" dirty="0" smtClean="0"/>
              <a:t>- </a:t>
            </a:r>
            <a:r>
              <a:rPr lang="en-US" dirty="0" smtClean="0"/>
              <a:t>এ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r>
              <a:rPr lang="en-US" dirty="0" smtClean="0"/>
              <a:t> </a:t>
            </a:r>
            <a:r>
              <a:rPr lang="en-US" dirty="0" err="1" smtClean="0"/>
              <a:t>ল্যাম্পে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b="1" dirty="0"/>
          </a:p>
          <a:p>
            <a:r>
              <a:rPr lang="en-US" b="1" dirty="0" smtClean="0"/>
              <a:t>৫। </a:t>
            </a:r>
            <a:r>
              <a:rPr lang="en-US" b="1" dirty="0" err="1" smtClean="0"/>
              <a:t>স্যুইভেল</a:t>
            </a:r>
            <a:r>
              <a:rPr lang="en-US" b="1" dirty="0" smtClean="0"/>
              <a:t> </a:t>
            </a:r>
            <a:r>
              <a:rPr lang="en-US" b="1" dirty="0" err="1" smtClean="0"/>
              <a:t>হোল্ডার-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আলো</a:t>
            </a:r>
            <a:r>
              <a:rPr lang="en-US" dirty="0" smtClean="0"/>
              <a:t> </a:t>
            </a:r>
            <a:r>
              <a:rPr lang="en-US" dirty="0" err="1" smtClean="0"/>
              <a:t>ছড়িয়ে</a:t>
            </a:r>
            <a:r>
              <a:rPr lang="en-US" dirty="0" smtClean="0"/>
              <a:t> </a:t>
            </a:r>
            <a:r>
              <a:rPr lang="en-US" dirty="0" err="1" smtClean="0"/>
              <a:t>দেওয়ার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দোকানে,প্রদর্শনীতে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জনসমাগম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বাতিতে</a:t>
            </a:r>
            <a:r>
              <a:rPr lang="en-US" dirty="0" smtClean="0"/>
              <a:t> এ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b="1" dirty="0"/>
          </a:p>
          <a:p>
            <a:r>
              <a:rPr lang="en-US" b="1" dirty="0" smtClean="0"/>
              <a:t>৬।</a:t>
            </a:r>
            <a:r>
              <a:rPr lang="en-US" b="1" u="sng" dirty="0" smtClean="0"/>
              <a:t>ফ্লোরোসেন্ট </a:t>
            </a:r>
            <a:r>
              <a:rPr lang="en-US" b="1" u="sng" dirty="0" err="1" smtClean="0"/>
              <a:t>ল্যাম্প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হোল্ডার</a:t>
            </a:r>
            <a:r>
              <a:rPr lang="en-US" b="1" u="sng" dirty="0" smtClean="0"/>
              <a:t>- </a:t>
            </a:r>
            <a:r>
              <a:rPr lang="en-US" dirty="0" smtClean="0"/>
              <a:t>এ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হোল্ডার</a:t>
            </a:r>
            <a:r>
              <a:rPr lang="en-US" dirty="0" smtClean="0"/>
              <a:t> </a:t>
            </a:r>
            <a:r>
              <a:rPr lang="en-US" dirty="0" err="1" smtClean="0"/>
              <a:t>ফ্লোরেসেন্ট</a:t>
            </a:r>
            <a:r>
              <a:rPr lang="en-US" dirty="0" smtClean="0"/>
              <a:t> </a:t>
            </a:r>
            <a:r>
              <a:rPr lang="en-US" dirty="0" err="1" smtClean="0"/>
              <a:t>টিউব</a:t>
            </a:r>
            <a:r>
              <a:rPr lang="en-US" dirty="0" smtClean="0"/>
              <a:t> </a:t>
            </a:r>
            <a:r>
              <a:rPr lang="en-US" dirty="0" err="1" smtClean="0"/>
              <a:t>লাইট</a:t>
            </a:r>
            <a:r>
              <a:rPr lang="en-US" dirty="0" smtClean="0"/>
              <a:t> </a:t>
            </a:r>
            <a:r>
              <a:rPr lang="en-US" dirty="0" err="1" smtClean="0"/>
              <a:t>জ্বালানোর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dirty="0"/>
          </a:p>
          <a:p>
            <a:r>
              <a:rPr lang="en-US" b="1" dirty="0" smtClean="0"/>
              <a:t>৭। </a:t>
            </a:r>
            <a:r>
              <a:rPr lang="en-US" b="1" u="sng" dirty="0" err="1" smtClean="0"/>
              <a:t>বেয়নেট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ক্যাপ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হোল্ডার</a:t>
            </a:r>
            <a:r>
              <a:rPr lang="en-US" b="1" u="sng" dirty="0" smtClean="0"/>
              <a:t>-  </a:t>
            </a:r>
            <a:r>
              <a:rPr lang="en-US" dirty="0" smtClean="0"/>
              <a:t>২০০ </a:t>
            </a:r>
            <a:r>
              <a:rPr lang="en-US" dirty="0" err="1" smtClean="0"/>
              <a:t>ওয়াট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বাতির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b="1" dirty="0" smtClean="0"/>
              <a:t>৮। </a:t>
            </a:r>
            <a:r>
              <a:rPr lang="en-US" b="1" u="sng" dirty="0" err="1" smtClean="0"/>
              <a:t>স্ক্র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ক্যাপ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হোল্ডার</a:t>
            </a:r>
            <a:r>
              <a:rPr lang="en-US" b="1" u="sng" dirty="0" smtClean="0"/>
              <a:t>- </a:t>
            </a:r>
            <a:r>
              <a:rPr lang="en-US" dirty="0" smtClean="0"/>
              <a:t>২০০-১০০০ </a:t>
            </a:r>
            <a:r>
              <a:rPr lang="as-IN" dirty="0"/>
              <a:t> ওয়াট পর্যন্ত বাতির জন্য এটি ব্যবহার করা হয়।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340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2652" y="4793979"/>
            <a:ext cx="645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রঙের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ফিটিংস</a:t>
            </a:r>
            <a:r>
              <a:rPr lang="en-US" sz="2400" dirty="0" smtClean="0"/>
              <a:t> </a:t>
            </a:r>
            <a:r>
              <a:rPr lang="en-US" sz="2400" dirty="0" err="1" smtClean="0"/>
              <a:t>টিকে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ডাকা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19303" y="84908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পাচ্ছো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431415"/>
            <a:ext cx="5185954" cy="3351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1906451"/>
            <a:ext cx="4297680" cy="23799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5691" y="5551714"/>
            <a:ext cx="55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সিলিং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রোজ</a:t>
            </a:r>
            <a:r>
              <a:rPr lang="en-US" sz="2400" b="1" dirty="0" smtClean="0">
                <a:solidFill>
                  <a:srgbClr val="FF0000"/>
                </a:solidFill>
              </a:rPr>
              <a:t> (Ceiling Rose)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" y="1119836"/>
            <a:ext cx="103327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ঝুলন্ত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বৈদ্যুতিক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সরঞ্জাম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যেমন-বাতি,পাখা,টিউব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লাইট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ইত্যাদিতে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সরবরাহ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প্রদানের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জন্য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ঘরের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ছাদে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বা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সিলিং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এ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যে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ফিটিংস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ব্যবহার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করা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হয়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তাকে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সিলিং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রোজ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বলা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হয়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।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0" y="3226664"/>
            <a:ext cx="996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সিলিং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রোজ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ব্যবহারের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উদ্দেশ্য</a:t>
            </a:r>
            <a:r>
              <a:rPr lang="en-US" sz="2400" b="1" u="sng" dirty="0" smtClean="0"/>
              <a:t> ও </a:t>
            </a:r>
            <a:r>
              <a:rPr lang="en-US" sz="2400" b="1" u="sng" dirty="0" err="1" smtClean="0"/>
              <a:t>প্রয়োজনীয়তা</a:t>
            </a:r>
            <a:endParaRPr lang="en-US" sz="2400" b="1" u="sng" dirty="0" smtClean="0"/>
          </a:p>
          <a:p>
            <a:pPr algn="ctr"/>
            <a:r>
              <a:rPr lang="en-US" sz="2000" dirty="0" err="1" smtClean="0"/>
              <a:t>ঘরের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ওয়্যারিং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সৌন্দর্য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সহজেই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লোড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বর্তমানে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সিলিং</a:t>
            </a:r>
            <a:r>
              <a:rPr lang="en-US" sz="2000" dirty="0" smtClean="0"/>
              <a:t> </a:t>
            </a:r>
            <a:r>
              <a:rPr lang="en-US" sz="2000" dirty="0" err="1" smtClean="0"/>
              <a:t>রোজ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জনপ্রিয়</a:t>
            </a:r>
            <a:r>
              <a:rPr lang="en-US" sz="2000" dirty="0" smtClean="0"/>
              <a:t> </a:t>
            </a:r>
            <a:r>
              <a:rPr lang="en-US" sz="2000" dirty="0" err="1" smtClean="0"/>
              <a:t>ফিটিংস</a:t>
            </a:r>
            <a:r>
              <a:rPr lang="en-US" sz="2000" dirty="0" smtClean="0"/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6549" y="5394961"/>
            <a:ext cx="879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বিশেষ</a:t>
            </a:r>
            <a:r>
              <a:rPr lang="en-US" dirty="0" smtClean="0"/>
              <a:t> </a:t>
            </a:r>
            <a:r>
              <a:rPr lang="en-US" dirty="0" err="1" smtClean="0"/>
              <a:t>দ্রষ্টব্য</a:t>
            </a:r>
            <a:r>
              <a:rPr lang="en-US" dirty="0" smtClean="0"/>
              <a:t>- </a:t>
            </a:r>
            <a:r>
              <a:rPr lang="en-US" b="1" dirty="0" err="1" smtClean="0">
                <a:solidFill>
                  <a:srgbClr val="00B0F0"/>
                </a:solidFill>
              </a:rPr>
              <a:t>সিলিং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রোজের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ঢাকনার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ভিতর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তারের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গিট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দিতে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হবে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যেন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সংযোগ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স্থায়ী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হয়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বা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খুলে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না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যায়</a:t>
            </a:r>
            <a:r>
              <a:rPr lang="en-US" b="1" dirty="0" smtClean="0">
                <a:solidFill>
                  <a:srgbClr val="00B0F0"/>
                </a:solidFill>
              </a:rPr>
              <a:t>।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600698" y="4390645"/>
            <a:ext cx="627017" cy="738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5509259" y="1914485"/>
            <a:ext cx="698863" cy="12254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476</TotalTime>
  <Words>730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Vrinda</vt:lpstr>
      <vt:lpstr>Organic</vt:lpstr>
      <vt:lpstr>জেনারেল ইলেকট্রিক্যাল ওয়ার্কস-২</vt:lpstr>
      <vt:lpstr>শিক্ষক পরিচিতি-</vt:lpstr>
      <vt:lpstr>পাঠ শেষে যা জানতে পারবে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জেনারেল ইলেকট্রিক্যাল ওয়ার্কস-২</dc:title>
  <dc:creator>ismail - [2010]</dc:creator>
  <cp:lastModifiedBy>ismail - [2010]</cp:lastModifiedBy>
  <cp:revision>53</cp:revision>
  <dcterms:created xsi:type="dcterms:W3CDTF">2025-03-05T14:46:12Z</dcterms:created>
  <dcterms:modified xsi:type="dcterms:W3CDTF">2025-05-04T16:52:41Z</dcterms:modified>
</cp:coreProperties>
</file>