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80" r:id="rId5"/>
    <p:sldId id="259" r:id="rId6"/>
    <p:sldId id="277" r:id="rId7"/>
    <p:sldId id="278" r:id="rId8"/>
    <p:sldId id="276" r:id="rId9"/>
    <p:sldId id="279" r:id="rId10"/>
    <p:sldId id="263" r:id="rId11"/>
    <p:sldId id="266" r:id="rId12"/>
    <p:sldId id="267" r:id="rId13"/>
    <p:sldId id="268" r:id="rId14"/>
    <p:sldId id="269" r:id="rId15"/>
    <p:sldId id="262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FTvr1NHKiCPEdhkDg0S8w==" hashData="8BAiGAbgFDUsOyuOzd0FzN1tmzcKRfmle48gzd7vheQpcTM42r/9askNeULNx6N2NKoemdza6PzB5EnJeqvNb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84A4A-9D8A-4E19-BE96-7315413EA1F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n-BD"/>
        </a:p>
      </dgm:t>
    </dgm:pt>
    <dgm:pt modelId="{DD56F85C-911E-4BEB-8685-4B55D265F24D}">
      <dgm:prSet phldrT="[Text]" custT="1"/>
      <dgm:spPr/>
      <dgm:t>
        <a:bodyPr/>
        <a:lstStyle/>
        <a:p>
          <a:pPr>
            <a:buNone/>
          </a:pPr>
          <a:r>
            <a:rPr lang="bn-BD" sz="2800" dirty="0"/>
            <a:t>২.৩.১ অনূর্ধ্ব চার </a:t>
          </a:r>
          <a:r>
            <a:rPr lang="bn-BD" sz="2800" dirty="0" err="1"/>
            <a:t>অঙ্কবিশিষ্ট</a:t>
          </a:r>
          <a:r>
            <a:rPr lang="bn-BD" sz="2800" dirty="0"/>
            <a:t> সর্বোচ্চ তিনটি সংখ্যা উপর-নিচ ও পাশাপাশি যোগ করতে পারবে।</a:t>
          </a:r>
        </a:p>
      </dgm:t>
    </dgm:pt>
    <dgm:pt modelId="{0408E7FB-84AD-483A-9645-219A7B689FD6}" type="parTrans" cxnId="{E64F060A-CA67-407E-80EC-0087121CF162}">
      <dgm:prSet/>
      <dgm:spPr/>
      <dgm:t>
        <a:bodyPr/>
        <a:lstStyle/>
        <a:p>
          <a:endParaRPr lang="bn-BD" sz="2800"/>
        </a:p>
      </dgm:t>
    </dgm:pt>
    <dgm:pt modelId="{0D0918F4-873A-429F-A685-17E75338A999}" type="sibTrans" cxnId="{E64F060A-CA67-407E-80EC-0087121CF162}">
      <dgm:prSet/>
      <dgm:spPr/>
      <dgm:t>
        <a:bodyPr/>
        <a:lstStyle/>
        <a:p>
          <a:endParaRPr lang="bn-BD" sz="2800"/>
        </a:p>
      </dgm:t>
    </dgm:pt>
    <dgm:pt modelId="{0E8F54D0-0C1A-49E3-A0A2-2985EA85C15D}">
      <dgm:prSet phldrT="[Text]" custT="1"/>
      <dgm:spPr/>
      <dgm:t>
        <a:bodyPr/>
        <a:lstStyle/>
        <a:p>
          <a:endParaRPr lang="bn-BD" sz="2800" dirty="0"/>
        </a:p>
      </dgm:t>
    </dgm:pt>
    <dgm:pt modelId="{F85CEF59-B2D9-4B08-AAD6-D3212FD52F7B}" type="parTrans" cxnId="{88284F28-CE10-4E25-88A5-38D0DA69FF8C}">
      <dgm:prSet/>
      <dgm:spPr/>
      <dgm:t>
        <a:bodyPr/>
        <a:lstStyle/>
        <a:p>
          <a:endParaRPr lang="bn-BD" sz="2800"/>
        </a:p>
      </dgm:t>
    </dgm:pt>
    <dgm:pt modelId="{40E88644-7972-4E29-82FA-1E791000EEB1}" type="sibTrans" cxnId="{88284F28-CE10-4E25-88A5-38D0DA69FF8C}">
      <dgm:prSet/>
      <dgm:spPr/>
      <dgm:t>
        <a:bodyPr/>
        <a:lstStyle/>
        <a:p>
          <a:endParaRPr lang="bn-BD" sz="2800"/>
        </a:p>
      </dgm:t>
    </dgm:pt>
    <dgm:pt modelId="{35D1BF32-4FF3-45D2-98B2-91A282E2D5AD}">
      <dgm:prSet custT="1"/>
      <dgm:spPr/>
      <dgm:t>
        <a:bodyPr/>
        <a:lstStyle/>
        <a:p>
          <a:endParaRPr lang="bn-BD" sz="2800" dirty="0"/>
        </a:p>
      </dgm:t>
    </dgm:pt>
    <dgm:pt modelId="{4F02CFB2-E66A-4D1D-9281-9C4A9200E84E}" type="parTrans" cxnId="{4D2F3A09-E10E-4B70-B574-EA640C4D24FE}">
      <dgm:prSet/>
      <dgm:spPr/>
      <dgm:t>
        <a:bodyPr/>
        <a:lstStyle/>
        <a:p>
          <a:endParaRPr lang="bn-BD" sz="2800"/>
        </a:p>
      </dgm:t>
    </dgm:pt>
    <dgm:pt modelId="{41CA0610-12F1-458A-A766-BBC004273A84}" type="sibTrans" cxnId="{4D2F3A09-E10E-4B70-B574-EA640C4D24FE}">
      <dgm:prSet/>
      <dgm:spPr/>
      <dgm:t>
        <a:bodyPr/>
        <a:lstStyle/>
        <a:p>
          <a:endParaRPr lang="bn-BD" sz="2800"/>
        </a:p>
      </dgm:t>
    </dgm:pt>
    <dgm:pt modelId="{5B5AB4DC-7187-49B2-A590-AFEB15982A1C}">
      <dgm:prSet custT="1"/>
      <dgm:spPr/>
      <dgm:t>
        <a:bodyPr/>
        <a:lstStyle/>
        <a:p>
          <a:endParaRPr lang="bn-BD" sz="2800" dirty="0"/>
        </a:p>
      </dgm:t>
    </dgm:pt>
    <dgm:pt modelId="{9DB8CE93-E931-4819-84E9-E3B7FC6987FE}" type="parTrans" cxnId="{0A5D7791-F15F-4413-BE95-ED86A95F20E2}">
      <dgm:prSet/>
      <dgm:spPr/>
      <dgm:t>
        <a:bodyPr/>
        <a:lstStyle/>
        <a:p>
          <a:endParaRPr lang="bn-BD" sz="2800"/>
        </a:p>
      </dgm:t>
    </dgm:pt>
    <dgm:pt modelId="{B3BB7246-AEBF-4C11-BB5C-8322B8850B61}" type="sibTrans" cxnId="{0A5D7791-F15F-4413-BE95-ED86A95F20E2}">
      <dgm:prSet/>
      <dgm:spPr/>
      <dgm:t>
        <a:bodyPr/>
        <a:lstStyle/>
        <a:p>
          <a:endParaRPr lang="bn-BD" sz="2800"/>
        </a:p>
      </dgm:t>
    </dgm:pt>
    <dgm:pt modelId="{3284D3DD-0133-409C-90DA-F0E930084442}" type="pres">
      <dgm:prSet presAssocID="{4D284A4A-9D8A-4E19-BE96-7315413EA1F1}" presName="linear" presStyleCnt="0">
        <dgm:presLayoutVars>
          <dgm:dir/>
          <dgm:animLvl val="lvl"/>
          <dgm:resizeHandles val="exact"/>
        </dgm:presLayoutVars>
      </dgm:prSet>
      <dgm:spPr/>
    </dgm:pt>
    <dgm:pt modelId="{5EA44021-7EA9-4B10-8396-7C1B66169B46}" type="pres">
      <dgm:prSet presAssocID="{DD56F85C-911E-4BEB-8685-4B55D265F24D}" presName="parentLin" presStyleCnt="0"/>
      <dgm:spPr/>
    </dgm:pt>
    <dgm:pt modelId="{BA65C0C3-1FB9-432F-A0BF-C5FD950B2BAC}" type="pres">
      <dgm:prSet presAssocID="{DD56F85C-911E-4BEB-8685-4B55D265F24D}" presName="parentLeftMargin" presStyleLbl="node1" presStyleIdx="0" presStyleCnt="4"/>
      <dgm:spPr/>
    </dgm:pt>
    <dgm:pt modelId="{7A79482F-36C8-4D95-9ED8-7F50625D100E}" type="pres">
      <dgm:prSet presAssocID="{DD56F85C-911E-4BEB-8685-4B55D265F24D}" presName="parentText" presStyleLbl="node1" presStyleIdx="0" presStyleCnt="4" custScaleX="134806">
        <dgm:presLayoutVars>
          <dgm:chMax val="0"/>
          <dgm:bulletEnabled val="1"/>
        </dgm:presLayoutVars>
      </dgm:prSet>
      <dgm:spPr/>
    </dgm:pt>
    <dgm:pt modelId="{AA8F72A5-36B7-44B8-9B59-14A3C7D64D91}" type="pres">
      <dgm:prSet presAssocID="{DD56F85C-911E-4BEB-8685-4B55D265F24D}" presName="negativeSpace" presStyleCnt="0"/>
      <dgm:spPr/>
    </dgm:pt>
    <dgm:pt modelId="{1760FAD7-4B01-46BA-A5AB-EB790E748A35}" type="pres">
      <dgm:prSet presAssocID="{DD56F85C-911E-4BEB-8685-4B55D265F24D}" presName="childText" presStyleLbl="conFgAcc1" presStyleIdx="0" presStyleCnt="4">
        <dgm:presLayoutVars>
          <dgm:bulletEnabled val="1"/>
        </dgm:presLayoutVars>
      </dgm:prSet>
      <dgm:spPr/>
    </dgm:pt>
    <dgm:pt modelId="{54292939-0B15-40CC-895D-DE23832B6BEC}" type="pres">
      <dgm:prSet presAssocID="{0D0918F4-873A-429F-A685-17E75338A999}" presName="spaceBetweenRectangles" presStyleCnt="0"/>
      <dgm:spPr/>
    </dgm:pt>
    <dgm:pt modelId="{EC9366FA-C7A1-41C9-BC09-1EECFE75C78F}" type="pres">
      <dgm:prSet presAssocID="{0E8F54D0-0C1A-49E3-A0A2-2985EA85C15D}" presName="parentLin" presStyleCnt="0"/>
      <dgm:spPr/>
    </dgm:pt>
    <dgm:pt modelId="{02EBEFBA-E0FE-49BC-93E3-D643994FEAFC}" type="pres">
      <dgm:prSet presAssocID="{0E8F54D0-0C1A-49E3-A0A2-2985EA85C15D}" presName="parentLeftMargin" presStyleLbl="node1" presStyleIdx="0" presStyleCnt="4"/>
      <dgm:spPr/>
    </dgm:pt>
    <dgm:pt modelId="{092F31A2-4E11-475B-B4EC-8C824D4AB35D}" type="pres">
      <dgm:prSet presAssocID="{0E8F54D0-0C1A-49E3-A0A2-2985EA85C15D}" presName="parentText" presStyleLbl="node1" presStyleIdx="1" presStyleCnt="4" custScaleX="141133">
        <dgm:presLayoutVars>
          <dgm:chMax val="0"/>
          <dgm:bulletEnabled val="1"/>
        </dgm:presLayoutVars>
      </dgm:prSet>
      <dgm:spPr/>
    </dgm:pt>
    <dgm:pt modelId="{446A0435-38A8-4C16-81F7-9F555571CF2E}" type="pres">
      <dgm:prSet presAssocID="{0E8F54D0-0C1A-49E3-A0A2-2985EA85C15D}" presName="negativeSpace" presStyleCnt="0"/>
      <dgm:spPr/>
    </dgm:pt>
    <dgm:pt modelId="{4F447771-5B2A-4A28-9261-15F76D8AE26C}" type="pres">
      <dgm:prSet presAssocID="{0E8F54D0-0C1A-49E3-A0A2-2985EA85C15D}" presName="childText" presStyleLbl="conFgAcc1" presStyleIdx="1" presStyleCnt="4">
        <dgm:presLayoutVars>
          <dgm:bulletEnabled val="1"/>
        </dgm:presLayoutVars>
      </dgm:prSet>
      <dgm:spPr/>
    </dgm:pt>
    <dgm:pt modelId="{54CF2551-534B-49C5-8785-6EC8887987B8}" type="pres">
      <dgm:prSet presAssocID="{40E88644-7972-4E29-82FA-1E791000EEB1}" presName="spaceBetweenRectangles" presStyleCnt="0"/>
      <dgm:spPr/>
    </dgm:pt>
    <dgm:pt modelId="{70F18427-1C5C-4F98-B06A-81A99F4EDDD5}" type="pres">
      <dgm:prSet presAssocID="{5B5AB4DC-7187-49B2-A590-AFEB15982A1C}" presName="parentLin" presStyleCnt="0"/>
      <dgm:spPr/>
    </dgm:pt>
    <dgm:pt modelId="{6DC77F2C-A4B3-4741-8064-7ED3673027A6}" type="pres">
      <dgm:prSet presAssocID="{5B5AB4DC-7187-49B2-A590-AFEB15982A1C}" presName="parentLeftMargin" presStyleLbl="node1" presStyleIdx="1" presStyleCnt="4"/>
      <dgm:spPr/>
    </dgm:pt>
    <dgm:pt modelId="{AE7F17CC-B98A-458E-B966-2323088E5915}" type="pres">
      <dgm:prSet presAssocID="{5B5AB4DC-7187-49B2-A590-AFEB15982A1C}" presName="parentText" presStyleLbl="node1" presStyleIdx="2" presStyleCnt="4" custScaleX="137845">
        <dgm:presLayoutVars>
          <dgm:chMax val="0"/>
          <dgm:bulletEnabled val="1"/>
        </dgm:presLayoutVars>
      </dgm:prSet>
      <dgm:spPr/>
    </dgm:pt>
    <dgm:pt modelId="{696347D7-B820-42D3-A61F-00DA3007F0D6}" type="pres">
      <dgm:prSet presAssocID="{5B5AB4DC-7187-49B2-A590-AFEB15982A1C}" presName="negativeSpace" presStyleCnt="0"/>
      <dgm:spPr/>
    </dgm:pt>
    <dgm:pt modelId="{C9C111EF-C7BF-493E-8A51-DAB5D3833A5B}" type="pres">
      <dgm:prSet presAssocID="{5B5AB4DC-7187-49B2-A590-AFEB15982A1C}" presName="childText" presStyleLbl="conFgAcc1" presStyleIdx="2" presStyleCnt="4">
        <dgm:presLayoutVars>
          <dgm:bulletEnabled val="1"/>
        </dgm:presLayoutVars>
      </dgm:prSet>
      <dgm:spPr/>
    </dgm:pt>
    <dgm:pt modelId="{5EF5A76E-AB56-4E54-9325-49C2CEBC95AB}" type="pres">
      <dgm:prSet presAssocID="{B3BB7246-AEBF-4C11-BB5C-8322B8850B61}" presName="spaceBetweenRectangles" presStyleCnt="0"/>
      <dgm:spPr/>
    </dgm:pt>
    <dgm:pt modelId="{D0CF099B-DCEA-4FA9-8962-0522D77594D5}" type="pres">
      <dgm:prSet presAssocID="{35D1BF32-4FF3-45D2-98B2-91A282E2D5AD}" presName="parentLin" presStyleCnt="0"/>
      <dgm:spPr/>
    </dgm:pt>
    <dgm:pt modelId="{C8BAD10B-B337-4243-A420-ACE99884291B}" type="pres">
      <dgm:prSet presAssocID="{35D1BF32-4FF3-45D2-98B2-91A282E2D5AD}" presName="parentLeftMargin" presStyleLbl="node1" presStyleIdx="2" presStyleCnt="4"/>
      <dgm:spPr/>
    </dgm:pt>
    <dgm:pt modelId="{893C96AF-9D8D-4778-984B-50CF41829C7A}" type="pres">
      <dgm:prSet presAssocID="{35D1BF32-4FF3-45D2-98B2-91A282E2D5AD}" presName="parentText" presStyleLbl="node1" presStyleIdx="3" presStyleCnt="4" custScaleX="140847">
        <dgm:presLayoutVars>
          <dgm:chMax val="0"/>
          <dgm:bulletEnabled val="1"/>
        </dgm:presLayoutVars>
      </dgm:prSet>
      <dgm:spPr/>
    </dgm:pt>
    <dgm:pt modelId="{5903EC12-9330-4150-A75C-277A630BE6B1}" type="pres">
      <dgm:prSet presAssocID="{35D1BF32-4FF3-45D2-98B2-91A282E2D5AD}" presName="negativeSpace" presStyleCnt="0"/>
      <dgm:spPr/>
    </dgm:pt>
    <dgm:pt modelId="{A75BF3AC-6156-4262-BF7B-31F0E0BDE7BF}" type="pres">
      <dgm:prSet presAssocID="{35D1BF32-4FF3-45D2-98B2-91A282E2D5A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2F3A09-E10E-4B70-B574-EA640C4D24FE}" srcId="{4D284A4A-9D8A-4E19-BE96-7315413EA1F1}" destId="{35D1BF32-4FF3-45D2-98B2-91A282E2D5AD}" srcOrd="3" destOrd="0" parTransId="{4F02CFB2-E66A-4D1D-9281-9C4A9200E84E}" sibTransId="{41CA0610-12F1-458A-A766-BBC004273A84}"/>
    <dgm:cxn modelId="{E64F060A-CA67-407E-80EC-0087121CF162}" srcId="{4D284A4A-9D8A-4E19-BE96-7315413EA1F1}" destId="{DD56F85C-911E-4BEB-8685-4B55D265F24D}" srcOrd="0" destOrd="0" parTransId="{0408E7FB-84AD-483A-9645-219A7B689FD6}" sibTransId="{0D0918F4-873A-429F-A685-17E75338A999}"/>
    <dgm:cxn modelId="{D7683B23-8878-4BC7-B9AB-96C49891222D}" type="presOf" srcId="{5B5AB4DC-7187-49B2-A590-AFEB15982A1C}" destId="{AE7F17CC-B98A-458E-B966-2323088E5915}" srcOrd="1" destOrd="0" presId="urn:microsoft.com/office/officeart/2005/8/layout/list1"/>
    <dgm:cxn modelId="{88284F28-CE10-4E25-88A5-38D0DA69FF8C}" srcId="{4D284A4A-9D8A-4E19-BE96-7315413EA1F1}" destId="{0E8F54D0-0C1A-49E3-A0A2-2985EA85C15D}" srcOrd="1" destOrd="0" parTransId="{F85CEF59-B2D9-4B08-AAD6-D3212FD52F7B}" sibTransId="{40E88644-7972-4E29-82FA-1E791000EEB1}"/>
    <dgm:cxn modelId="{A632133E-6786-4F89-A785-71A1E63C6323}" type="presOf" srcId="{0E8F54D0-0C1A-49E3-A0A2-2985EA85C15D}" destId="{02EBEFBA-E0FE-49BC-93E3-D643994FEAFC}" srcOrd="0" destOrd="0" presId="urn:microsoft.com/office/officeart/2005/8/layout/list1"/>
    <dgm:cxn modelId="{B9D10F78-075B-4260-84BC-75E25C2CDF7A}" type="presOf" srcId="{DD56F85C-911E-4BEB-8685-4B55D265F24D}" destId="{7A79482F-36C8-4D95-9ED8-7F50625D100E}" srcOrd="1" destOrd="0" presId="urn:microsoft.com/office/officeart/2005/8/layout/list1"/>
    <dgm:cxn modelId="{4664E488-5F64-4334-8E0D-757F7C42E409}" type="presOf" srcId="{35D1BF32-4FF3-45D2-98B2-91A282E2D5AD}" destId="{C8BAD10B-B337-4243-A420-ACE99884291B}" srcOrd="0" destOrd="0" presId="urn:microsoft.com/office/officeart/2005/8/layout/list1"/>
    <dgm:cxn modelId="{9DA46590-FEB1-4986-B961-B3A5DA888F67}" type="presOf" srcId="{0E8F54D0-0C1A-49E3-A0A2-2985EA85C15D}" destId="{092F31A2-4E11-475B-B4EC-8C824D4AB35D}" srcOrd="1" destOrd="0" presId="urn:microsoft.com/office/officeart/2005/8/layout/list1"/>
    <dgm:cxn modelId="{0A5D7791-F15F-4413-BE95-ED86A95F20E2}" srcId="{4D284A4A-9D8A-4E19-BE96-7315413EA1F1}" destId="{5B5AB4DC-7187-49B2-A590-AFEB15982A1C}" srcOrd="2" destOrd="0" parTransId="{9DB8CE93-E931-4819-84E9-E3B7FC6987FE}" sibTransId="{B3BB7246-AEBF-4C11-BB5C-8322B8850B61}"/>
    <dgm:cxn modelId="{4BF03EA2-D674-4E77-8E3B-3117A8A2AA2D}" type="presOf" srcId="{5B5AB4DC-7187-49B2-A590-AFEB15982A1C}" destId="{6DC77F2C-A4B3-4741-8064-7ED3673027A6}" srcOrd="0" destOrd="0" presId="urn:microsoft.com/office/officeart/2005/8/layout/list1"/>
    <dgm:cxn modelId="{4354CDBB-42C3-42F9-98AB-9303B9186FD2}" type="presOf" srcId="{35D1BF32-4FF3-45D2-98B2-91A282E2D5AD}" destId="{893C96AF-9D8D-4778-984B-50CF41829C7A}" srcOrd="1" destOrd="0" presId="urn:microsoft.com/office/officeart/2005/8/layout/list1"/>
    <dgm:cxn modelId="{8A3E97DB-321A-4A2C-9FD8-26813DC8F1C9}" type="presOf" srcId="{4D284A4A-9D8A-4E19-BE96-7315413EA1F1}" destId="{3284D3DD-0133-409C-90DA-F0E930084442}" srcOrd="0" destOrd="0" presId="urn:microsoft.com/office/officeart/2005/8/layout/list1"/>
    <dgm:cxn modelId="{926B2EE2-B8D2-4F64-9822-C2B81A5D253A}" type="presOf" srcId="{DD56F85C-911E-4BEB-8685-4B55D265F24D}" destId="{BA65C0C3-1FB9-432F-A0BF-C5FD950B2BAC}" srcOrd="0" destOrd="0" presId="urn:microsoft.com/office/officeart/2005/8/layout/list1"/>
    <dgm:cxn modelId="{3DEA6C1D-7635-454D-8DFF-7288B97C3077}" type="presParOf" srcId="{3284D3DD-0133-409C-90DA-F0E930084442}" destId="{5EA44021-7EA9-4B10-8396-7C1B66169B46}" srcOrd="0" destOrd="0" presId="urn:microsoft.com/office/officeart/2005/8/layout/list1"/>
    <dgm:cxn modelId="{13EF7938-8D6B-4451-9C09-85D19565349B}" type="presParOf" srcId="{5EA44021-7EA9-4B10-8396-7C1B66169B46}" destId="{BA65C0C3-1FB9-432F-A0BF-C5FD950B2BAC}" srcOrd="0" destOrd="0" presId="urn:microsoft.com/office/officeart/2005/8/layout/list1"/>
    <dgm:cxn modelId="{5AA5F3E9-56C3-4BFF-8DED-642A61BAB93A}" type="presParOf" srcId="{5EA44021-7EA9-4B10-8396-7C1B66169B46}" destId="{7A79482F-36C8-4D95-9ED8-7F50625D100E}" srcOrd="1" destOrd="0" presId="urn:microsoft.com/office/officeart/2005/8/layout/list1"/>
    <dgm:cxn modelId="{542F5DAA-550D-4B26-9B55-ED2F190FC5BE}" type="presParOf" srcId="{3284D3DD-0133-409C-90DA-F0E930084442}" destId="{AA8F72A5-36B7-44B8-9B59-14A3C7D64D91}" srcOrd="1" destOrd="0" presId="urn:microsoft.com/office/officeart/2005/8/layout/list1"/>
    <dgm:cxn modelId="{779DC5F8-A8BA-44B3-B81A-5CE704F4B1CF}" type="presParOf" srcId="{3284D3DD-0133-409C-90DA-F0E930084442}" destId="{1760FAD7-4B01-46BA-A5AB-EB790E748A35}" srcOrd="2" destOrd="0" presId="urn:microsoft.com/office/officeart/2005/8/layout/list1"/>
    <dgm:cxn modelId="{BD44D003-24AD-4D9D-BDAE-CB36AF27FD52}" type="presParOf" srcId="{3284D3DD-0133-409C-90DA-F0E930084442}" destId="{54292939-0B15-40CC-895D-DE23832B6BEC}" srcOrd="3" destOrd="0" presId="urn:microsoft.com/office/officeart/2005/8/layout/list1"/>
    <dgm:cxn modelId="{A9B614E9-4089-4414-B8A6-1B50B2247DEC}" type="presParOf" srcId="{3284D3DD-0133-409C-90DA-F0E930084442}" destId="{EC9366FA-C7A1-41C9-BC09-1EECFE75C78F}" srcOrd="4" destOrd="0" presId="urn:microsoft.com/office/officeart/2005/8/layout/list1"/>
    <dgm:cxn modelId="{6DFF26AE-9902-44F4-A8C4-2C4B1C6AE9F8}" type="presParOf" srcId="{EC9366FA-C7A1-41C9-BC09-1EECFE75C78F}" destId="{02EBEFBA-E0FE-49BC-93E3-D643994FEAFC}" srcOrd="0" destOrd="0" presId="urn:microsoft.com/office/officeart/2005/8/layout/list1"/>
    <dgm:cxn modelId="{3D52266D-AD14-490A-A83C-56F3F9DE32AE}" type="presParOf" srcId="{EC9366FA-C7A1-41C9-BC09-1EECFE75C78F}" destId="{092F31A2-4E11-475B-B4EC-8C824D4AB35D}" srcOrd="1" destOrd="0" presId="urn:microsoft.com/office/officeart/2005/8/layout/list1"/>
    <dgm:cxn modelId="{624679D4-447E-4CAC-BFFE-21EB6368AC4C}" type="presParOf" srcId="{3284D3DD-0133-409C-90DA-F0E930084442}" destId="{446A0435-38A8-4C16-81F7-9F555571CF2E}" srcOrd="5" destOrd="0" presId="urn:microsoft.com/office/officeart/2005/8/layout/list1"/>
    <dgm:cxn modelId="{A66B85BC-D649-4949-9352-C238DCB6BF4C}" type="presParOf" srcId="{3284D3DD-0133-409C-90DA-F0E930084442}" destId="{4F447771-5B2A-4A28-9261-15F76D8AE26C}" srcOrd="6" destOrd="0" presId="urn:microsoft.com/office/officeart/2005/8/layout/list1"/>
    <dgm:cxn modelId="{BBD2FC7C-2D71-4C36-8F81-85AE970D0F0B}" type="presParOf" srcId="{3284D3DD-0133-409C-90DA-F0E930084442}" destId="{54CF2551-534B-49C5-8785-6EC8887987B8}" srcOrd="7" destOrd="0" presId="urn:microsoft.com/office/officeart/2005/8/layout/list1"/>
    <dgm:cxn modelId="{664BA6C8-68EB-4915-9B55-EC6D505043D7}" type="presParOf" srcId="{3284D3DD-0133-409C-90DA-F0E930084442}" destId="{70F18427-1C5C-4F98-B06A-81A99F4EDDD5}" srcOrd="8" destOrd="0" presId="urn:microsoft.com/office/officeart/2005/8/layout/list1"/>
    <dgm:cxn modelId="{A4477612-EAC1-4D02-8B61-2F3B5D0F8A26}" type="presParOf" srcId="{70F18427-1C5C-4F98-B06A-81A99F4EDDD5}" destId="{6DC77F2C-A4B3-4741-8064-7ED3673027A6}" srcOrd="0" destOrd="0" presId="urn:microsoft.com/office/officeart/2005/8/layout/list1"/>
    <dgm:cxn modelId="{A76B10F1-58C6-4A6D-855A-9E71AA698E3A}" type="presParOf" srcId="{70F18427-1C5C-4F98-B06A-81A99F4EDDD5}" destId="{AE7F17CC-B98A-458E-B966-2323088E5915}" srcOrd="1" destOrd="0" presId="urn:microsoft.com/office/officeart/2005/8/layout/list1"/>
    <dgm:cxn modelId="{05609750-F730-4DE5-ABE3-BFAA6B964FB0}" type="presParOf" srcId="{3284D3DD-0133-409C-90DA-F0E930084442}" destId="{696347D7-B820-42D3-A61F-00DA3007F0D6}" srcOrd="9" destOrd="0" presId="urn:microsoft.com/office/officeart/2005/8/layout/list1"/>
    <dgm:cxn modelId="{F46A5A64-5A64-40DE-A465-C38709D6CA37}" type="presParOf" srcId="{3284D3DD-0133-409C-90DA-F0E930084442}" destId="{C9C111EF-C7BF-493E-8A51-DAB5D3833A5B}" srcOrd="10" destOrd="0" presId="urn:microsoft.com/office/officeart/2005/8/layout/list1"/>
    <dgm:cxn modelId="{815DF75F-04AE-492C-9BB9-2C8AE870FB35}" type="presParOf" srcId="{3284D3DD-0133-409C-90DA-F0E930084442}" destId="{5EF5A76E-AB56-4E54-9325-49C2CEBC95AB}" srcOrd="11" destOrd="0" presId="urn:microsoft.com/office/officeart/2005/8/layout/list1"/>
    <dgm:cxn modelId="{43A31D2A-71FC-4A7C-821F-0AF03FE5F5D2}" type="presParOf" srcId="{3284D3DD-0133-409C-90DA-F0E930084442}" destId="{D0CF099B-DCEA-4FA9-8962-0522D77594D5}" srcOrd="12" destOrd="0" presId="urn:microsoft.com/office/officeart/2005/8/layout/list1"/>
    <dgm:cxn modelId="{BDEDBC89-7EB0-474A-B878-31EEF8DA042C}" type="presParOf" srcId="{D0CF099B-DCEA-4FA9-8962-0522D77594D5}" destId="{C8BAD10B-B337-4243-A420-ACE99884291B}" srcOrd="0" destOrd="0" presId="urn:microsoft.com/office/officeart/2005/8/layout/list1"/>
    <dgm:cxn modelId="{E6F7D569-F474-48D7-B450-43A8C9590CA0}" type="presParOf" srcId="{D0CF099B-DCEA-4FA9-8962-0522D77594D5}" destId="{893C96AF-9D8D-4778-984B-50CF41829C7A}" srcOrd="1" destOrd="0" presId="urn:microsoft.com/office/officeart/2005/8/layout/list1"/>
    <dgm:cxn modelId="{3A379CD0-A225-4E9A-90B1-117C1293F9BA}" type="presParOf" srcId="{3284D3DD-0133-409C-90DA-F0E930084442}" destId="{5903EC12-9330-4150-A75C-277A630BE6B1}" srcOrd="13" destOrd="0" presId="urn:microsoft.com/office/officeart/2005/8/layout/list1"/>
    <dgm:cxn modelId="{133CBA28-937C-4F6D-9FBC-D5B910603B73}" type="presParOf" srcId="{3284D3DD-0133-409C-90DA-F0E930084442}" destId="{A75BF3AC-6156-4262-BF7B-31F0E0BDE7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997EA-4E5A-43A4-B9CD-C0B0C700815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41EC1478-0577-43E1-B130-A799D22509E7}">
      <dgm:prSet phldrT="[Text]" phldr="0"/>
      <dgm:spPr/>
      <dgm:t>
        <a:bodyPr/>
        <a:lstStyle/>
        <a:p>
          <a:r>
            <a:rPr lang="en-US" dirty="0" err="1"/>
            <a:t>বাস্তব</a:t>
          </a:r>
          <a:r>
            <a:rPr lang="en-US" dirty="0"/>
            <a:t> </a:t>
          </a:r>
          <a:r>
            <a:rPr lang="en-US"/>
            <a:t>পর্যায়</a:t>
          </a:r>
          <a:endParaRPr lang="bn-BD" dirty="0"/>
        </a:p>
      </dgm:t>
    </dgm:pt>
    <dgm:pt modelId="{FEF4F248-BB02-4760-82F4-F775834A71A4}" type="parTrans" cxnId="{12B1D0B8-9E39-4CEB-81FD-B767514CFD2E}">
      <dgm:prSet/>
      <dgm:spPr/>
      <dgm:t>
        <a:bodyPr/>
        <a:lstStyle/>
        <a:p>
          <a:endParaRPr lang="bn-BD"/>
        </a:p>
      </dgm:t>
    </dgm:pt>
    <dgm:pt modelId="{11AC4A87-98E2-49F3-8ECD-35A3164B4080}" type="sibTrans" cxnId="{12B1D0B8-9E39-4CEB-81FD-B767514CFD2E}">
      <dgm:prSet/>
      <dgm:spPr/>
      <dgm:t>
        <a:bodyPr/>
        <a:lstStyle/>
        <a:p>
          <a:endParaRPr lang="bn-BD"/>
        </a:p>
      </dgm:t>
    </dgm:pt>
    <dgm:pt modelId="{4D29A463-1A5F-4E70-A566-1B07668E5C6C}">
      <dgm:prSet phldrT="[Text]" phldr="0"/>
      <dgm:spPr/>
      <dgm:t>
        <a:bodyPr/>
        <a:lstStyle/>
        <a:p>
          <a:r>
            <a:rPr lang="en-US" dirty="0" err="1"/>
            <a:t>দশের</a:t>
          </a:r>
          <a:r>
            <a:rPr lang="en-US" dirty="0"/>
            <a:t> </a:t>
          </a:r>
          <a:r>
            <a:rPr lang="en-US" dirty="0" err="1"/>
            <a:t>যন্ত্রের</a:t>
          </a:r>
          <a:r>
            <a:rPr lang="en-US" dirty="0"/>
            <a:t> </a:t>
          </a:r>
          <a:r>
            <a:rPr lang="en-US" dirty="0" err="1"/>
            <a:t>মাধ্যমে</a:t>
          </a:r>
          <a:r>
            <a:rPr lang="en-US" dirty="0"/>
            <a:t> </a:t>
          </a:r>
          <a:r>
            <a:rPr lang="en-US" dirty="0" err="1"/>
            <a:t>কাঙ্খিত</a:t>
          </a:r>
          <a:r>
            <a:rPr lang="en-US" dirty="0"/>
            <a:t> </a:t>
          </a:r>
          <a:r>
            <a:rPr lang="en-US" dirty="0" err="1"/>
            <a:t>যোগ</a:t>
          </a:r>
          <a:r>
            <a:rPr lang="en-US" dirty="0"/>
            <a:t> </a:t>
          </a:r>
          <a:r>
            <a:rPr lang="en-US" dirty="0" err="1"/>
            <a:t>ব্যাখ্যা</a:t>
          </a:r>
          <a:r>
            <a:rPr lang="en-US" dirty="0"/>
            <a:t> </a:t>
          </a:r>
          <a:r>
            <a:rPr lang="en-US" dirty="0" err="1"/>
            <a:t>করুণ</a:t>
          </a:r>
          <a:endParaRPr lang="bn-BD" dirty="0"/>
        </a:p>
      </dgm:t>
    </dgm:pt>
    <dgm:pt modelId="{6FF079C4-1B69-44C8-9A38-076833E94B7E}" type="parTrans" cxnId="{76D595EF-FD76-401F-820B-74E9133AC628}">
      <dgm:prSet/>
      <dgm:spPr/>
      <dgm:t>
        <a:bodyPr/>
        <a:lstStyle/>
        <a:p>
          <a:endParaRPr lang="bn-BD"/>
        </a:p>
      </dgm:t>
    </dgm:pt>
    <dgm:pt modelId="{755E3CF0-F422-4EE9-A2AD-ED30F5C7135F}" type="sibTrans" cxnId="{76D595EF-FD76-401F-820B-74E9133AC628}">
      <dgm:prSet/>
      <dgm:spPr/>
      <dgm:t>
        <a:bodyPr/>
        <a:lstStyle/>
        <a:p>
          <a:endParaRPr lang="bn-BD"/>
        </a:p>
      </dgm:t>
    </dgm:pt>
    <dgm:pt modelId="{706A9DF9-0983-4A9E-8C86-F15D1801CC6B}" type="pres">
      <dgm:prSet presAssocID="{39A997EA-4E5A-43A4-B9CD-C0B0C700815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3E6F8F8-3C28-40C1-A46E-773792D5FE2A}" type="pres">
      <dgm:prSet presAssocID="{41EC1478-0577-43E1-B130-A799D22509E7}" presName="root" presStyleCnt="0">
        <dgm:presLayoutVars>
          <dgm:chMax/>
          <dgm:chPref val="4"/>
        </dgm:presLayoutVars>
      </dgm:prSet>
      <dgm:spPr/>
    </dgm:pt>
    <dgm:pt modelId="{384C3D84-9D06-4E17-B96F-B97CC4549A7F}" type="pres">
      <dgm:prSet presAssocID="{41EC1478-0577-43E1-B130-A799D22509E7}" presName="rootComposite" presStyleCnt="0">
        <dgm:presLayoutVars/>
      </dgm:prSet>
      <dgm:spPr/>
    </dgm:pt>
    <dgm:pt modelId="{3E3C96FA-A6A6-4B56-B8ED-70A971DAC43A}" type="pres">
      <dgm:prSet presAssocID="{41EC1478-0577-43E1-B130-A799D22509E7}" presName="rootText" presStyleLbl="node0" presStyleIdx="0" presStyleCnt="1" custLinFactNeighborX="611" custLinFactNeighborY="-81378">
        <dgm:presLayoutVars>
          <dgm:chMax/>
          <dgm:chPref val="4"/>
        </dgm:presLayoutVars>
      </dgm:prSet>
      <dgm:spPr/>
    </dgm:pt>
    <dgm:pt modelId="{33F67BD4-06AC-4908-A097-2E22DEB468EF}" type="pres">
      <dgm:prSet presAssocID="{41EC1478-0577-43E1-B130-A799D22509E7}" presName="childShape" presStyleCnt="0">
        <dgm:presLayoutVars>
          <dgm:chMax val="0"/>
          <dgm:chPref val="0"/>
        </dgm:presLayoutVars>
      </dgm:prSet>
      <dgm:spPr/>
    </dgm:pt>
    <dgm:pt modelId="{AE06434C-8AF5-463B-AB54-00AC1FD79766}" type="pres">
      <dgm:prSet presAssocID="{4D29A463-1A5F-4E70-A566-1B07668E5C6C}" presName="childComposite" presStyleCnt="0">
        <dgm:presLayoutVars>
          <dgm:chMax val="0"/>
          <dgm:chPref val="0"/>
        </dgm:presLayoutVars>
      </dgm:prSet>
      <dgm:spPr/>
    </dgm:pt>
    <dgm:pt modelId="{429A53B7-D1F5-4EC3-A968-126AAC3F1D48}" type="pres">
      <dgm:prSet presAssocID="{4D29A463-1A5F-4E70-A566-1B07668E5C6C}" presName="Image" presStyleLbl="node1" presStyleIdx="0" presStyleCnt="1" custScaleX="505336" custScaleY="314988" custLinFactNeighborX="-6837" custLinFactNeighborY="-10679"/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4BCFB7F0-1791-49E4-8F55-B15B1F743D34}" type="pres">
      <dgm:prSet presAssocID="{4D29A463-1A5F-4E70-A566-1B07668E5C6C}" presName="childText" presStyleLbl="lnNode1" presStyleIdx="0" presStyleCnt="1" custScaleX="32362" custScaleY="274706" custLinFactNeighborX="879" custLinFactNeighborY="-4302">
        <dgm:presLayoutVars>
          <dgm:chMax val="0"/>
          <dgm:chPref val="0"/>
          <dgm:bulletEnabled val="1"/>
        </dgm:presLayoutVars>
      </dgm:prSet>
      <dgm:spPr/>
    </dgm:pt>
  </dgm:ptLst>
  <dgm:cxnLst>
    <dgm:cxn modelId="{71298125-678F-46FC-9EA5-A6EFF9DD769D}" type="presOf" srcId="{39A997EA-4E5A-43A4-B9CD-C0B0C700815E}" destId="{706A9DF9-0983-4A9E-8C86-F15D1801CC6B}" srcOrd="0" destOrd="0" presId="urn:microsoft.com/office/officeart/2008/layout/PictureAccentList"/>
    <dgm:cxn modelId="{75B2825C-C216-4123-9A61-0D6F8DDA7113}" type="presOf" srcId="{4D29A463-1A5F-4E70-A566-1B07668E5C6C}" destId="{4BCFB7F0-1791-49E4-8F55-B15B1F743D34}" srcOrd="0" destOrd="0" presId="urn:microsoft.com/office/officeart/2008/layout/PictureAccentList"/>
    <dgm:cxn modelId="{69DF525F-C46D-4E23-99E3-8E2B5B901DAC}" type="presOf" srcId="{41EC1478-0577-43E1-B130-A799D22509E7}" destId="{3E3C96FA-A6A6-4B56-B8ED-70A971DAC43A}" srcOrd="0" destOrd="0" presId="urn:microsoft.com/office/officeart/2008/layout/PictureAccentList"/>
    <dgm:cxn modelId="{12B1D0B8-9E39-4CEB-81FD-B767514CFD2E}" srcId="{39A997EA-4E5A-43A4-B9CD-C0B0C700815E}" destId="{41EC1478-0577-43E1-B130-A799D22509E7}" srcOrd="0" destOrd="0" parTransId="{FEF4F248-BB02-4760-82F4-F775834A71A4}" sibTransId="{11AC4A87-98E2-49F3-8ECD-35A3164B4080}"/>
    <dgm:cxn modelId="{76D595EF-FD76-401F-820B-74E9133AC628}" srcId="{41EC1478-0577-43E1-B130-A799D22509E7}" destId="{4D29A463-1A5F-4E70-A566-1B07668E5C6C}" srcOrd="0" destOrd="0" parTransId="{6FF079C4-1B69-44C8-9A38-076833E94B7E}" sibTransId="{755E3CF0-F422-4EE9-A2AD-ED30F5C7135F}"/>
    <dgm:cxn modelId="{085814A3-ED86-40DE-A5C8-5EC6E553A096}" type="presParOf" srcId="{706A9DF9-0983-4A9E-8C86-F15D1801CC6B}" destId="{E3E6F8F8-3C28-40C1-A46E-773792D5FE2A}" srcOrd="0" destOrd="0" presId="urn:microsoft.com/office/officeart/2008/layout/PictureAccentList"/>
    <dgm:cxn modelId="{1A4B6169-81CD-4846-A4C8-E7B433D6D831}" type="presParOf" srcId="{E3E6F8F8-3C28-40C1-A46E-773792D5FE2A}" destId="{384C3D84-9D06-4E17-B96F-B97CC4549A7F}" srcOrd="0" destOrd="0" presId="urn:microsoft.com/office/officeart/2008/layout/PictureAccentList"/>
    <dgm:cxn modelId="{BACB73E1-13E6-46FF-897F-998A627B8EED}" type="presParOf" srcId="{384C3D84-9D06-4E17-B96F-B97CC4549A7F}" destId="{3E3C96FA-A6A6-4B56-B8ED-70A971DAC43A}" srcOrd="0" destOrd="0" presId="urn:microsoft.com/office/officeart/2008/layout/PictureAccentList"/>
    <dgm:cxn modelId="{49713458-DDFF-4D39-92CB-6B610F50AADB}" type="presParOf" srcId="{E3E6F8F8-3C28-40C1-A46E-773792D5FE2A}" destId="{33F67BD4-06AC-4908-A097-2E22DEB468EF}" srcOrd="1" destOrd="0" presId="urn:microsoft.com/office/officeart/2008/layout/PictureAccentList"/>
    <dgm:cxn modelId="{DF56E9E0-156E-46C1-946E-1963D2AFC776}" type="presParOf" srcId="{33F67BD4-06AC-4908-A097-2E22DEB468EF}" destId="{AE06434C-8AF5-463B-AB54-00AC1FD79766}" srcOrd="0" destOrd="0" presId="urn:microsoft.com/office/officeart/2008/layout/PictureAccentList"/>
    <dgm:cxn modelId="{181F78D2-5BDC-4DFF-ACC2-07E46E07E267}" type="presParOf" srcId="{AE06434C-8AF5-463B-AB54-00AC1FD79766}" destId="{429A53B7-D1F5-4EC3-A968-126AAC3F1D48}" srcOrd="0" destOrd="0" presId="urn:microsoft.com/office/officeart/2008/layout/PictureAccentList"/>
    <dgm:cxn modelId="{2EB05D64-81D5-4AA2-AD0E-158389A0555C}" type="presParOf" srcId="{AE06434C-8AF5-463B-AB54-00AC1FD79766}" destId="{4BCFB7F0-1791-49E4-8F55-B15B1F743D3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0FAD7-4B01-46BA-A5AB-EB790E748A35}">
      <dsp:nvSpPr>
        <dsp:cNvPr id="0" name=""/>
        <dsp:cNvSpPr/>
      </dsp:nvSpPr>
      <dsp:spPr>
        <a:xfrm>
          <a:off x="0" y="434831"/>
          <a:ext cx="80782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9482F-36C8-4D95-9ED8-7F50625D100E}">
      <dsp:nvSpPr>
        <dsp:cNvPr id="0" name=""/>
        <dsp:cNvSpPr/>
      </dsp:nvSpPr>
      <dsp:spPr>
        <a:xfrm>
          <a:off x="403914" y="51071"/>
          <a:ext cx="7623005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38" tIns="0" rIns="2137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২.৩.১ অনূর্ধ্ব চার </a:t>
          </a:r>
          <a:r>
            <a:rPr lang="bn-BD" sz="2800" kern="1200" dirty="0" err="1"/>
            <a:t>অঙ্কবিশিষ্ট</a:t>
          </a:r>
          <a:r>
            <a:rPr lang="bn-BD" sz="2800" kern="1200" dirty="0"/>
            <a:t> সর্বোচ্চ তিনটি সংখ্যা উপর-নিচ ও পাশাপাশি যোগ করতে পারবে।</a:t>
          </a:r>
        </a:p>
      </dsp:txBody>
      <dsp:txXfrm>
        <a:off x="441381" y="88538"/>
        <a:ext cx="7548071" cy="692586"/>
      </dsp:txXfrm>
    </dsp:sp>
    <dsp:sp modelId="{4F447771-5B2A-4A28-9261-15F76D8AE26C}">
      <dsp:nvSpPr>
        <dsp:cNvPr id="0" name=""/>
        <dsp:cNvSpPr/>
      </dsp:nvSpPr>
      <dsp:spPr>
        <a:xfrm>
          <a:off x="0" y="1614191"/>
          <a:ext cx="80782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8169"/>
              <a:satOff val="13165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F31A2-4E11-475B-B4EC-8C824D4AB35D}">
      <dsp:nvSpPr>
        <dsp:cNvPr id="0" name=""/>
        <dsp:cNvSpPr/>
      </dsp:nvSpPr>
      <dsp:spPr>
        <a:xfrm>
          <a:off x="388925" y="1230431"/>
          <a:ext cx="7684622" cy="767520"/>
        </a:xfrm>
        <a:prstGeom prst="roundRect">
          <a:avLst/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38" tIns="0" rIns="2137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800" kern="1200" dirty="0"/>
        </a:p>
      </dsp:txBody>
      <dsp:txXfrm>
        <a:off x="426392" y="1267898"/>
        <a:ext cx="7609688" cy="692586"/>
      </dsp:txXfrm>
    </dsp:sp>
    <dsp:sp modelId="{C9C111EF-C7BF-493E-8A51-DAB5D3833A5B}">
      <dsp:nvSpPr>
        <dsp:cNvPr id="0" name=""/>
        <dsp:cNvSpPr/>
      </dsp:nvSpPr>
      <dsp:spPr>
        <a:xfrm>
          <a:off x="0" y="2793551"/>
          <a:ext cx="80782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76338"/>
              <a:satOff val="2633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F17CC-B98A-458E-B966-2323088E5915}">
      <dsp:nvSpPr>
        <dsp:cNvPr id="0" name=""/>
        <dsp:cNvSpPr/>
      </dsp:nvSpPr>
      <dsp:spPr>
        <a:xfrm>
          <a:off x="397602" y="2409791"/>
          <a:ext cx="7673059" cy="767520"/>
        </a:xfrm>
        <a:prstGeom prst="roundRect">
          <a:avLst/>
        </a:prstGeom>
        <a:solidFill>
          <a:schemeClr val="accent5">
            <a:hueOff val="276338"/>
            <a:satOff val="26330"/>
            <a:lumOff val="-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38" tIns="0" rIns="2137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800" kern="1200" dirty="0"/>
        </a:p>
      </dsp:txBody>
      <dsp:txXfrm>
        <a:off x="435069" y="2447258"/>
        <a:ext cx="7598125" cy="692586"/>
      </dsp:txXfrm>
    </dsp:sp>
    <dsp:sp modelId="{A75BF3AC-6156-4262-BF7B-31F0E0BDE7BF}">
      <dsp:nvSpPr>
        <dsp:cNvPr id="0" name=""/>
        <dsp:cNvSpPr/>
      </dsp:nvSpPr>
      <dsp:spPr>
        <a:xfrm>
          <a:off x="0" y="3972912"/>
          <a:ext cx="80782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96AF-9D8D-4778-984B-50CF41829C7A}">
      <dsp:nvSpPr>
        <dsp:cNvPr id="0" name=""/>
        <dsp:cNvSpPr/>
      </dsp:nvSpPr>
      <dsp:spPr>
        <a:xfrm>
          <a:off x="389713" y="3589152"/>
          <a:ext cx="7684605" cy="76752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38" tIns="0" rIns="21373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800" kern="1200" dirty="0"/>
        </a:p>
      </dsp:txBody>
      <dsp:txXfrm>
        <a:off x="427180" y="3626619"/>
        <a:ext cx="7609671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C96FA-A6A6-4B56-B8ED-70A971DAC43A}">
      <dsp:nvSpPr>
        <dsp:cNvPr id="0" name=""/>
        <dsp:cNvSpPr/>
      </dsp:nvSpPr>
      <dsp:spPr>
        <a:xfrm>
          <a:off x="467987" y="0"/>
          <a:ext cx="9768266" cy="128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বাস্তব</a:t>
          </a:r>
          <a:r>
            <a:rPr lang="en-US" sz="6500" kern="1200" dirty="0"/>
            <a:t> </a:t>
          </a:r>
          <a:r>
            <a:rPr lang="en-US" sz="6500" kern="1200"/>
            <a:t>পর্যায়</a:t>
          </a:r>
          <a:endParaRPr lang="bn-BD" sz="6500" kern="1200" dirty="0"/>
        </a:p>
      </dsp:txBody>
      <dsp:txXfrm>
        <a:off x="505721" y="37734"/>
        <a:ext cx="9692798" cy="1212867"/>
      </dsp:txXfrm>
    </dsp:sp>
    <dsp:sp modelId="{429A53B7-D1F5-4EC3-A968-126AAC3F1D48}">
      <dsp:nvSpPr>
        <dsp:cNvPr id="0" name=""/>
        <dsp:cNvSpPr/>
      </dsp:nvSpPr>
      <dsp:spPr>
        <a:xfrm>
          <a:off x="435540" y="1385561"/>
          <a:ext cx="6510424" cy="40581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FB7F0-1791-49E4-8F55-B15B1F743D34}">
      <dsp:nvSpPr>
        <dsp:cNvPr id="0" name=""/>
        <dsp:cNvSpPr/>
      </dsp:nvSpPr>
      <dsp:spPr>
        <a:xfrm>
          <a:off x="7415849" y="1727202"/>
          <a:ext cx="2719259" cy="35391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দশের</a:t>
          </a:r>
          <a:r>
            <a:rPr lang="en-US" sz="4000" kern="1200" dirty="0"/>
            <a:t> </a:t>
          </a:r>
          <a:r>
            <a:rPr lang="en-US" sz="4000" kern="1200" dirty="0" err="1"/>
            <a:t>যন্ত্রের</a:t>
          </a:r>
          <a:r>
            <a:rPr lang="en-US" sz="4000" kern="1200" dirty="0"/>
            <a:t> </a:t>
          </a:r>
          <a:r>
            <a:rPr lang="en-US" sz="4000" kern="1200" dirty="0" err="1"/>
            <a:t>মাধ্যমে</a:t>
          </a:r>
          <a:r>
            <a:rPr lang="en-US" sz="4000" kern="1200" dirty="0"/>
            <a:t> </a:t>
          </a:r>
          <a:r>
            <a:rPr lang="en-US" sz="4000" kern="1200" dirty="0" err="1"/>
            <a:t>কাঙ্খিত</a:t>
          </a:r>
          <a:r>
            <a:rPr lang="en-US" sz="4000" kern="1200" dirty="0"/>
            <a:t> </a:t>
          </a:r>
          <a:r>
            <a:rPr lang="en-US" sz="4000" kern="1200" dirty="0" err="1"/>
            <a:t>যোগ</a:t>
          </a:r>
          <a:r>
            <a:rPr lang="en-US" sz="4000" kern="1200" dirty="0"/>
            <a:t> </a:t>
          </a:r>
          <a:r>
            <a:rPr lang="en-US" sz="4000" kern="1200" dirty="0" err="1"/>
            <a:t>ব্যাখ্যা</a:t>
          </a:r>
          <a:r>
            <a:rPr lang="en-US" sz="4000" kern="1200" dirty="0"/>
            <a:t> </a:t>
          </a:r>
          <a:r>
            <a:rPr lang="en-US" sz="4000" kern="1200" dirty="0" err="1"/>
            <a:t>করুণ</a:t>
          </a:r>
          <a:endParaRPr lang="bn-BD" sz="4000" kern="1200" dirty="0"/>
        </a:p>
      </dsp:txBody>
      <dsp:txXfrm>
        <a:off x="7548616" y="1859969"/>
        <a:ext cx="2453725" cy="3273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B529D-8C83-4247-9285-2ECD90CF7824}" type="datetimeFigureOut">
              <a:rPr lang="bn-BD" smtClean="0"/>
              <a:t>18/12/1447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650C-92A9-43C1-BADB-472740617EB1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898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E650C-92A9-43C1-BADB-472740617EB1}" type="slidenum">
              <a:rPr lang="bn-BD" smtClean="0"/>
              <a:t>6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5205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text and numbers in a classroom&#10;&#10;AI-generated content may be incorrect.">
            <a:extLst>
              <a:ext uri="{FF2B5EF4-FFF2-40B4-BE49-F238E27FC236}">
                <a16:creationId xmlns:a16="http://schemas.microsoft.com/office/drawing/2014/main" id="{40F8FB43-CAC1-4A19-0663-B778957D7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398716"/>
            <a:ext cx="11411712" cy="60660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221419" y="387596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566955" y="962894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" y="461070"/>
            <a:ext cx="576045" cy="5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text with different objects around it&#10;&#10;AI-generated content may be incorrect.">
            <a:extLst>
              <a:ext uri="{FF2B5EF4-FFF2-40B4-BE49-F238E27FC236}">
                <a16:creationId xmlns:a16="http://schemas.microsoft.com/office/drawing/2014/main" id="{B9257552-FD2A-A0D8-B553-7C18F3C3C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>
            <a:fillRect/>
          </a:stretch>
        </p:blipFill>
        <p:spPr>
          <a:xfrm>
            <a:off x="384048" y="424053"/>
            <a:ext cx="11402568" cy="56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books and a white paper&#10;&#10;AI-generated content may be incorrect.">
            <a:extLst>
              <a:ext uri="{FF2B5EF4-FFF2-40B4-BE49-F238E27FC236}">
                <a16:creationId xmlns:a16="http://schemas.microsoft.com/office/drawing/2014/main" id="{B33CDA9D-0AE0-287D-B14C-5C7CA570A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5" y="365494"/>
            <a:ext cx="11376122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432442-401F-02DC-9752-2464E98B72A5}"/>
              </a:ext>
            </a:extLst>
          </p:cNvPr>
          <p:cNvSpPr txBox="1"/>
          <p:nvPr userDrawn="1"/>
        </p:nvSpPr>
        <p:spPr>
          <a:xfrm>
            <a:off x="1414143" y="273023"/>
            <a:ext cx="2024001" cy="819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BD" sz="44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726DE-AE4D-2B7E-62C0-6FC0029B691C}"/>
              </a:ext>
            </a:extLst>
          </p:cNvPr>
          <p:cNvSpPr/>
          <p:nvPr userDrawn="1"/>
        </p:nvSpPr>
        <p:spPr>
          <a:xfrm rot="10800000">
            <a:off x="771731" y="962845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3631B04-AB08-7F1B-44BD-57DC85869260}"/>
              </a:ext>
            </a:extLst>
          </p:cNvPr>
          <p:cNvSpPr/>
          <p:nvPr userDrawn="1"/>
        </p:nvSpPr>
        <p:spPr>
          <a:xfrm>
            <a:off x="771731" y="298379"/>
            <a:ext cx="747446" cy="664465"/>
          </a:xfrm>
          <a:custGeom>
            <a:avLst/>
            <a:gdLst/>
            <a:ahLst/>
            <a:cxnLst/>
            <a:rect l="l" t="t" r="r" b="b"/>
            <a:pathLst>
              <a:path w="2085971" h="1494077">
                <a:moveTo>
                  <a:pt x="0" y="0"/>
                </a:moveTo>
                <a:lnTo>
                  <a:pt x="2085971" y="0"/>
                </a:lnTo>
                <a:lnTo>
                  <a:pt x="2085971" y="1494077"/>
                </a:lnTo>
                <a:lnTo>
                  <a:pt x="0" y="149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78538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D28EEC-2889-495F-4B9A-76B50E200A5A}"/>
              </a:ext>
            </a:extLst>
          </p:cNvPr>
          <p:cNvSpPr txBox="1"/>
          <p:nvPr userDrawn="1"/>
        </p:nvSpPr>
        <p:spPr>
          <a:xfrm>
            <a:off x="1414143" y="273023"/>
            <a:ext cx="2252601" cy="819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BD" sz="4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04F92-12C6-50B4-81A3-CD85BACAF44C}"/>
              </a:ext>
            </a:extLst>
          </p:cNvPr>
          <p:cNvSpPr/>
          <p:nvPr userDrawn="1"/>
        </p:nvSpPr>
        <p:spPr>
          <a:xfrm rot="10800000">
            <a:off x="771731" y="962845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D2CF2ADD-9E1A-02FA-940A-9C59D2445B1E}"/>
              </a:ext>
            </a:extLst>
          </p:cNvPr>
          <p:cNvSpPr/>
          <p:nvPr userDrawn="1"/>
        </p:nvSpPr>
        <p:spPr>
          <a:xfrm>
            <a:off x="523355" y="381616"/>
            <a:ext cx="890788" cy="604088"/>
          </a:xfrm>
          <a:prstGeom prst="rect">
            <a:avLst/>
          </a:prstGeom>
          <a:blipFill>
            <a:blip r:embed="rId2"/>
            <a:stretch>
              <a:fillRect t="-8404" b="-8404"/>
            </a:stretch>
          </a:blipFill>
        </p:spPr>
        <p:txBody>
          <a:bodyPr/>
          <a:lstStyle/>
          <a:p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2014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33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14143" y="273023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962845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6232071" y="385729"/>
            <a:ext cx="786245" cy="565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8541884" y="389887"/>
            <a:ext cx="786245" cy="5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391577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133855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1042" y="518682"/>
            <a:ext cx="615173" cy="61517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3331" y="518682"/>
            <a:ext cx="615173" cy="6151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5621" y="518682"/>
            <a:ext cx="615173" cy="6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596159" y="308674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880595" y="1050952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616068" y="463509"/>
            <a:ext cx="588796" cy="5887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847156" y="385748"/>
            <a:ext cx="681977" cy="6819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322999" y="440306"/>
            <a:ext cx="588796" cy="5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219799" y="381877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539523" y="1016434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697" y="381877"/>
            <a:ext cx="680276" cy="6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peakpx.com/19235/water-droplet/1440x900-wallpaper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4">
              <a:alphaModFix amt="40000"/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652502-BDE4-BA65-26DC-BEC12F4AA654}"/>
              </a:ext>
            </a:extLst>
          </p:cNvPr>
          <p:cNvGrpSpPr/>
          <p:nvPr/>
        </p:nvGrpSpPr>
        <p:grpSpPr>
          <a:xfrm>
            <a:off x="8603492" y="6484469"/>
            <a:ext cx="1501392" cy="373531"/>
            <a:chOff x="8269280" y="6224725"/>
            <a:chExt cx="1842586" cy="5950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16A78A-EA18-E617-0A76-DA7172081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30957F-B3D2-4D4A-1714-C38C6CF4A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C80D3FD-A2E2-F0DB-A320-58291830F329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17114CF-B802-7A34-EF8F-1CEAA95A6ABC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8EF164A-EA98-57D6-95AF-1273357AB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79276C1-70E7-FBA9-C1EA-28166AD81C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6" y="6323254"/>
            <a:ext cx="579653" cy="2823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4F0DCE-721C-5AD6-A1D4-19115FEF6E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91" y="6517278"/>
            <a:ext cx="1969396" cy="4669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6813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63" r:id="rId6"/>
    <p:sldLayoutId id="2147483667" r:id="rId7"/>
    <p:sldLayoutId id="2147483668" r:id="rId8"/>
    <p:sldLayoutId id="2147483669" r:id="rId9"/>
    <p:sldLayoutId id="2147483665" r:id="rId10"/>
    <p:sldLayoutId id="2147483666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2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91121399-0824-0CDF-0E32-2DFAEBA8D167}"/>
              </a:ext>
            </a:extLst>
          </p:cNvPr>
          <p:cNvSpPr/>
          <p:nvPr/>
        </p:nvSpPr>
        <p:spPr>
          <a:xfrm>
            <a:off x="2137850" y="1313921"/>
            <a:ext cx="9518442" cy="85467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  <a:cs typeface="NikoshBAN" panose="02000000000000000000" pitchFamily="2" charset="0"/>
              </a:rPr>
              <a:t>১। </a:t>
            </a:r>
            <a:r>
              <a:rPr lang="bn-BD" sz="4800" dirty="0">
                <a:solidFill>
                  <a:schemeClr val="bg1"/>
                </a:solidFill>
                <a:latin typeface="+mj-lt"/>
              </a:rPr>
              <a:t>৪২০০ + ৩০০০ = কত</a:t>
            </a:r>
            <a:r>
              <a:rPr lang="en-US" sz="4800" dirty="0">
                <a:solidFill>
                  <a:schemeClr val="bg1"/>
                </a:solidFill>
                <a:latin typeface="+mj-lt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AEFDA7B-880C-F9BE-7839-F1D2FED6B7E0}"/>
              </a:ext>
            </a:extLst>
          </p:cNvPr>
          <p:cNvSpPr/>
          <p:nvPr/>
        </p:nvSpPr>
        <p:spPr>
          <a:xfrm>
            <a:off x="879810" y="2413804"/>
            <a:ext cx="900000" cy="900000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+mj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C78F7CB-368D-EC7C-D6EA-F51676C3CF30}"/>
              </a:ext>
            </a:extLst>
          </p:cNvPr>
          <p:cNvSpPr/>
          <p:nvPr/>
        </p:nvSpPr>
        <p:spPr>
          <a:xfrm>
            <a:off x="2183252" y="5452609"/>
            <a:ext cx="9000000" cy="900000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400" dirty="0">
                <a:solidFill>
                  <a:srgbClr val="0070C0"/>
                </a:solidFill>
                <a:cs typeface="+mj-cs"/>
              </a:rPr>
              <a:t> (</a:t>
            </a:r>
            <a:r>
              <a:rPr lang="en-US" sz="4400" dirty="0">
                <a:solidFill>
                  <a:srgbClr val="0070C0"/>
                </a:solidFill>
                <a:cs typeface="+mj-cs"/>
              </a:rPr>
              <a:t>iv) </a:t>
            </a:r>
            <a:r>
              <a:rPr lang="bn-BD" sz="4400" dirty="0">
                <a:solidFill>
                  <a:srgbClr val="0070C0"/>
                </a:solidFill>
                <a:cs typeface="+mj-cs"/>
              </a:rPr>
              <a:t>৭২০০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A001581F-08DB-5681-2478-8FFBCC677E8D}"/>
              </a:ext>
            </a:extLst>
          </p:cNvPr>
          <p:cNvSpPr/>
          <p:nvPr/>
        </p:nvSpPr>
        <p:spPr>
          <a:xfrm>
            <a:off x="911622" y="3409786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+mj-cs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5D3D791F-0429-DE33-C8F4-5D9D812BA9A3}"/>
              </a:ext>
            </a:extLst>
          </p:cNvPr>
          <p:cNvSpPr/>
          <p:nvPr/>
        </p:nvSpPr>
        <p:spPr>
          <a:xfrm>
            <a:off x="2137850" y="2413804"/>
            <a:ext cx="9000000" cy="900000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0070C0"/>
                </a:solidFill>
                <a:cs typeface="+mj-cs"/>
              </a:rPr>
              <a:t>(</a:t>
            </a:r>
            <a:r>
              <a:rPr lang="en-US" sz="4400" dirty="0" err="1">
                <a:solidFill>
                  <a:srgbClr val="0070C0"/>
                </a:solidFill>
                <a:cs typeface="+mj-cs"/>
              </a:rPr>
              <a:t>i</a:t>
            </a:r>
            <a:r>
              <a:rPr lang="en-US" sz="4400" dirty="0">
                <a:solidFill>
                  <a:srgbClr val="0070C0"/>
                </a:solidFill>
                <a:cs typeface="+mj-cs"/>
              </a:rPr>
              <a:t>) </a:t>
            </a:r>
            <a:r>
              <a:rPr lang="bn-BD" sz="4400" dirty="0">
                <a:solidFill>
                  <a:srgbClr val="0070C0"/>
                </a:solidFill>
                <a:cs typeface="+mj-cs"/>
              </a:rPr>
              <a:t>৬২০০	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764FBD-4B6F-3113-E7FD-27A0CEF423B5}"/>
              </a:ext>
            </a:extLst>
          </p:cNvPr>
          <p:cNvSpPr/>
          <p:nvPr/>
        </p:nvSpPr>
        <p:spPr>
          <a:xfrm>
            <a:off x="939330" y="4441965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+mj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5F54B609-65A5-E89F-3C6F-46EC62A7EE7B}"/>
              </a:ext>
            </a:extLst>
          </p:cNvPr>
          <p:cNvSpPr/>
          <p:nvPr/>
        </p:nvSpPr>
        <p:spPr>
          <a:xfrm>
            <a:off x="2137850" y="3409786"/>
            <a:ext cx="9000000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400" dirty="0">
                <a:solidFill>
                  <a:srgbClr val="0070C0"/>
                </a:solidFill>
                <a:cs typeface="+mj-cs"/>
              </a:rPr>
              <a:t> (</a:t>
            </a:r>
            <a:r>
              <a:rPr lang="en-US" sz="4400" dirty="0">
                <a:solidFill>
                  <a:srgbClr val="0070C0"/>
                </a:solidFill>
                <a:cs typeface="+mj-cs"/>
              </a:rPr>
              <a:t>ii) </a:t>
            </a:r>
            <a:r>
              <a:rPr lang="bn-BD" sz="4400" dirty="0">
                <a:solidFill>
                  <a:srgbClr val="0070C0"/>
                </a:solidFill>
                <a:cs typeface="+mj-cs"/>
              </a:rPr>
              <a:t>৭০০০	 	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7E2FB75B-0076-FE76-B4D2-E16D70BDFAAB}"/>
              </a:ext>
            </a:extLst>
          </p:cNvPr>
          <p:cNvSpPr/>
          <p:nvPr/>
        </p:nvSpPr>
        <p:spPr>
          <a:xfrm>
            <a:off x="946968" y="5452609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+mj-cs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597ED90-7100-4589-D603-3F7CF9DF9C3D}"/>
              </a:ext>
            </a:extLst>
          </p:cNvPr>
          <p:cNvSpPr/>
          <p:nvPr/>
        </p:nvSpPr>
        <p:spPr>
          <a:xfrm>
            <a:off x="2147906" y="4416662"/>
            <a:ext cx="9000000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400" dirty="0">
                <a:solidFill>
                  <a:srgbClr val="0070C0"/>
                </a:solidFill>
                <a:cs typeface="+mj-cs"/>
              </a:rPr>
              <a:t>(</a:t>
            </a:r>
            <a:r>
              <a:rPr lang="en-US" sz="4400" dirty="0">
                <a:solidFill>
                  <a:srgbClr val="0070C0"/>
                </a:solidFill>
                <a:cs typeface="+mj-cs"/>
              </a:rPr>
              <a:t>iii) </a:t>
            </a:r>
            <a:r>
              <a:rPr lang="bn-BD" sz="4400" dirty="0">
                <a:solidFill>
                  <a:srgbClr val="0070C0"/>
                </a:solidFill>
                <a:cs typeface="+mj-cs"/>
              </a:rPr>
              <a:t>৮২০০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F309A822-D3B7-A510-8983-74E131776227}"/>
              </a:ext>
            </a:extLst>
          </p:cNvPr>
          <p:cNvSpPr/>
          <p:nvPr/>
        </p:nvSpPr>
        <p:spPr>
          <a:xfrm rot="18884540">
            <a:off x="1026778" y="5355256"/>
            <a:ext cx="1041318" cy="630484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+mj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14B12641-F3D6-DAF3-9905-335BD24F5A8E}"/>
              </a:ext>
            </a:extLst>
          </p:cNvPr>
          <p:cNvSpPr/>
          <p:nvPr/>
        </p:nvSpPr>
        <p:spPr>
          <a:xfrm>
            <a:off x="754454" y="4395450"/>
            <a:ext cx="1267018" cy="1049356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+mj-cs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CF6B5D4F-BCEA-4F55-B70F-87AF7A657B89}"/>
              </a:ext>
            </a:extLst>
          </p:cNvPr>
          <p:cNvSpPr/>
          <p:nvPr/>
        </p:nvSpPr>
        <p:spPr>
          <a:xfrm>
            <a:off x="707718" y="2301970"/>
            <a:ext cx="1267018" cy="1069445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34B38A7B-2882-350E-C515-8AC4910B3319}"/>
              </a:ext>
            </a:extLst>
          </p:cNvPr>
          <p:cNvSpPr/>
          <p:nvPr/>
        </p:nvSpPr>
        <p:spPr>
          <a:xfrm>
            <a:off x="730293" y="3335061"/>
            <a:ext cx="1267018" cy="1136292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/>
              <a:ea typeface="+mn-ea"/>
              <a:cs typeface="+mj-cs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59DB8DA0-CA82-203F-E88B-2B8E7372B951}"/>
              </a:ext>
            </a:extLst>
          </p:cNvPr>
          <p:cNvGrpSpPr/>
          <p:nvPr/>
        </p:nvGrpSpPr>
        <p:grpSpPr>
          <a:xfrm>
            <a:off x="884299" y="1220815"/>
            <a:ext cx="972214" cy="1010575"/>
            <a:chOff x="0" y="0"/>
            <a:chExt cx="2565962" cy="294515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DD925C2-41EB-2F57-F86C-45D720CCCDD4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EC9393A-D3EC-75B1-8EB8-FA6144D6B250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</p:spTree>
    <p:extLst>
      <p:ext uri="{BB962C8B-B14F-4D97-AF65-F5344CB8AC3E}">
        <p14:creationId xmlns:p14="http://schemas.microsoft.com/office/powerpoint/2010/main" val="11232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5230-E962-9A80-C95F-135AD9A69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D7C1C51D-3F7A-EFF9-344F-901C1194A5A5}"/>
              </a:ext>
            </a:extLst>
          </p:cNvPr>
          <p:cNvSpPr/>
          <p:nvPr/>
        </p:nvSpPr>
        <p:spPr>
          <a:xfrm>
            <a:off x="640019" y="2252572"/>
            <a:ext cx="900000" cy="900000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133D611-0E87-B5BB-2F4A-972CBA70C64B}"/>
              </a:ext>
            </a:extLst>
          </p:cNvPr>
          <p:cNvSpPr/>
          <p:nvPr/>
        </p:nvSpPr>
        <p:spPr>
          <a:xfrm>
            <a:off x="2108186" y="3290726"/>
            <a:ext cx="9067588" cy="900000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400" dirty="0">
                <a:solidFill>
                  <a:srgbClr val="0070C0"/>
                </a:solidFill>
              </a:rPr>
              <a:t>(</a:t>
            </a:r>
            <a:r>
              <a:rPr lang="en-US" sz="4400" dirty="0">
                <a:solidFill>
                  <a:srgbClr val="0070C0"/>
                </a:solidFill>
              </a:rPr>
              <a:t>ii) </a:t>
            </a:r>
            <a:r>
              <a:rPr lang="bn-BD" sz="4400" dirty="0">
                <a:solidFill>
                  <a:srgbClr val="0070C0"/>
                </a:solidFill>
              </a:rPr>
              <a:t>ওই সংখ্যা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948D2FC-4573-A2E5-B05C-599AFAC97C1D}"/>
              </a:ext>
            </a:extLst>
          </p:cNvPr>
          <p:cNvSpPr/>
          <p:nvPr/>
        </p:nvSpPr>
        <p:spPr>
          <a:xfrm>
            <a:off x="686572" y="3274948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F90CDE0-DBBD-8FAB-307D-3AF15D7DFDD3}"/>
              </a:ext>
            </a:extLst>
          </p:cNvPr>
          <p:cNvSpPr/>
          <p:nvPr/>
        </p:nvSpPr>
        <p:spPr>
          <a:xfrm>
            <a:off x="2108185" y="2251805"/>
            <a:ext cx="9067588" cy="900000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(</a:t>
            </a:r>
            <a:r>
              <a:rPr lang="en-US" sz="4400" dirty="0" err="1">
                <a:solidFill>
                  <a:srgbClr val="0070C0"/>
                </a:solidFill>
              </a:rPr>
              <a:t>i</a:t>
            </a:r>
            <a:r>
              <a:rPr lang="en-US" sz="4400" dirty="0">
                <a:solidFill>
                  <a:srgbClr val="0070C0"/>
                </a:solidFill>
              </a:rPr>
              <a:t>) </a:t>
            </a:r>
            <a:r>
              <a:rPr lang="bn-BD" sz="4400" dirty="0">
                <a:solidFill>
                  <a:srgbClr val="0070C0"/>
                </a:solidFill>
              </a:rPr>
              <a:t>০ 		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FBFF49E-8EAE-F6AB-AA41-9FF8FE2EA9FE}"/>
              </a:ext>
            </a:extLst>
          </p:cNvPr>
          <p:cNvSpPr/>
          <p:nvPr/>
        </p:nvSpPr>
        <p:spPr>
          <a:xfrm>
            <a:off x="716100" y="4296770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FA2B6CB-805E-4A06-B5C9-8E03BB990DD4}"/>
              </a:ext>
            </a:extLst>
          </p:cNvPr>
          <p:cNvSpPr/>
          <p:nvPr/>
        </p:nvSpPr>
        <p:spPr>
          <a:xfrm>
            <a:off x="2108185" y="4351355"/>
            <a:ext cx="9165873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400" dirty="0">
                <a:solidFill>
                  <a:srgbClr val="0070C0"/>
                </a:solidFill>
              </a:rPr>
              <a:t>(</a:t>
            </a:r>
            <a:r>
              <a:rPr lang="en-US" sz="4400" dirty="0">
                <a:solidFill>
                  <a:srgbClr val="0070C0"/>
                </a:solidFill>
              </a:rPr>
              <a:t>iii) ১ </a:t>
            </a:r>
            <a:r>
              <a:rPr lang="bn-BD" sz="4400" dirty="0">
                <a:solidFill>
                  <a:srgbClr val="0070C0"/>
                </a:solidFill>
              </a:rPr>
              <a:t>	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01058AB-36D2-73EF-1C10-E04E0B2AB8D5}"/>
              </a:ext>
            </a:extLst>
          </p:cNvPr>
          <p:cNvSpPr/>
          <p:nvPr/>
        </p:nvSpPr>
        <p:spPr>
          <a:xfrm>
            <a:off x="716100" y="5332192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998302D2-DE11-B053-AB07-3537CFED00DF}"/>
              </a:ext>
            </a:extLst>
          </p:cNvPr>
          <p:cNvSpPr/>
          <p:nvPr/>
        </p:nvSpPr>
        <p:spPr>
          <a:xfrm>
            <a:off x="2108185" y="5386777"/>
            <a:ext cx="9165873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400" dirty="0">
                <a:solidFill>
                  <a:srgbClr val="0070C0"/>
                </a:solidFill>
              </a:rPr>
              <a:t>(</a:t>
            </a:r>
            <a:r>
              <a:rPr lang="en-US" sz="4400" dirty="0">
                <a:solidFill>
                  <a:srgbClr val="0070C0"/>
                </a:solidFill>
              </a:rPr>
              <a:t>iv) </a:t>
            </a:r>
            <a:r>
              <a:rPr lang="bn-BD" sz="4400" dirty="0">
                <a:solidFill>
                  <a:srgbClr val="0070C0"/>
                </a:solidFill>
              </a:rPr>
              <a:t>দ্বিগুণ হয়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78DA0490-FA53-7375-6C30-CF5F59551893}"/>
              </a:ext>
            </a:extLst>
          </p:cNvPr>
          <p:cNvSpPr/>
          <p:nvPr/>
        </p:nvSpPr>
        <p:spPr>
          <a:xfrm rot="8308266" flipH="1" flipV="1">
            <a:off x="729752" y="3303672"/>
            <a:ext cx="1025315" cy="607775"/>
          </a:xfrm>
          <a:prstGeom prst="corner">
            <a:avLst>
              <a:gd name="adj1" fmla="val 40047"/>
              <a:gd name="adj2" fmla="val 43252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B41A1369-0DFE-AE6D-882C-3511180DC5F1}"/>
              </a:ext>
            </a:extLst>
          </p:cNvPr>
          <p:cNvSpPr/>
          <p:nvPr/>
        </p:nvSpPr>
        <p:spPr>
          <a:xfrm>
            <a:off x="627963" y="2271490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F229230F-387A-58E3-DD84-A49D731A91AB}"/>
              </a:ext>
            </a:extLst>
          </p:cNvPr>
          <p:cNvSpPr/>
          <p:nvPr/>
        </p:nvSpPr>
        <p:spPr>
          <a:xfrm>
            <a:off x="703566" y="4305488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6D438E14-502C-837D-CCA5-0288ED60EA58}"/>
              </a:ext>
            </a:extLst>
          </p:cNvPr>
          <p:cNvSpPr/>
          <p:nvPr/>
        </p:nvSpPr>
        <p:spPr>
          <a:xfrm>
            <a:off x="716100" y="5340910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F854A95D-DA6F-3043-0C75-EF3E26A91A07}"/>
              </a:ext>
            </a:extLst>
          </p:cNvPr>
          <p:cNvSpPr/>
          <p:nvPr/>
        </p:nvSpPr>
        <p:spPr>
          <a:xfrm>
            <a:off x="2108185" y="1225974"/>
            <a:ext cx="9557343" cy="900000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>
              <a:defRPr/>
            </a:pPr>
            <a:r>
              <a:rPr lang="bn-BD" sz="3600" dirty="0">
                <a:solidFill>
                  <a:srgbClr val="0070C0"/>
                </a:solidFill>
              </a:rPr>
              <a:t>খ) কোনো সংখ্যাকে ০ (শূন্য) দিয়ে যোগ করলে যোগফল কত হয়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kumimoji="0" lang="en-US" sz="3600" b="1" i="0" u="none" strike="noStrike" kern="1200" cap="none" spc="50" normalizeH="0" baseline="0" noProof="0" dirty="0">
              <a:ln w="9525" cmpd="sng">
                <a:solidFill>
                  <a:srgbClr val="83992A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rgbClr val="83992A">
                    <a:alpha val="40000"/>
                  </a:srgb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4BE4C4EA-EC62-8BCE-A9D1-A406108F7093}"/>
              </a:ext>
            </a:extLst>
          </p:cNvPr>
          <p:cNvGrpSpPr/>
          <p:nvPr/>
        </p:nvGrpSpPr>
        <p:grpSpPr>
          <a:xfrm>
            <a:off x="652553" y="1149353"/>
            <a:ext cx="972214" cy="1010575"/>
            <a:chOff x="0" y="0"/>
            <a:chExt cx="2565962" cy="294515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F813FC5-D855-1D9F-0A5B-660617A6AF95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4CE5419-3F8B-68EA-5605-D8E2452EE854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</p:spTree>
    <p:extLst>
      <p:ext uri="{BB962C8B-B14F-4D97-AF65-F5344CB8AC3E}">
        <p14:creationId xmlns:p14="http://schemas.microsoft.com/office/powerpoint/2010/main" val="6480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2633F-7843-6AA4-C49A-3C8328C39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6B8636F8-0AC2-3C4F-2FBE-F8B723636687}"/>
              </a:ext>
            </a:extLst>
          </p:cNvPr>
          <p:cNvSpPr/>
          <p:nvPr/>
        </p:nvSpPr>
        <p:spPr>
          <a:xfrm>
            <a:off x="1807185" y="1144704"/>
            <a:ext cx="9884494" cy="900000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>
              <a:defRPr/>
            </a:pPr>
            <a:r>
              <a:rPr lang="bn-BD" sz="4000" dirty="0">
                <a:solidFill>
                  <a:schemeClr val="bg1"/>
                </a:solidFill>
              </a:rPr>
              <a:t>গ) ৩৫ + ৪৫ = ☐ + ৩৫</a:t>
            </a:r>
            <a:r>
              <a:rPr lang="en-US" sz="4000" dirty="0">
                <a:solidFill>
                  <a:schemeClr val="bg1"/>
                </a:solidFill>
              </a:rPr>
              <a:t>; </a:t>
            </a:r>
            <a:r>
              <a:rPr lang="bn-BD" sz="4000" dirty="0">
                <a:solidFill>
                  <a:schemeClr val="bg1"/>
                </a:solidFill>
              </a:rPr>
              <a:t>খালি ঘরে কোন সংখ্যাটি বসবে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27EC746-DF40-8741-D3D7-BA781D11235E}"/>
              </a:ext>
            </a:extLst>
          </p:cNvPr>
          <p:cNvSpPr/>
          <p:nvPr/>
        </p:nvSpPr>
        <p:spPr>
          <a:xfrm>
            <a:off x="696736" y="2241983"/>
            <a:ext cx="900000" cy="900000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C4EF1F3-B407-717C-5AC4-0669A9FBFEFC}"/>
              </a:ext>
            </a:extLst>
          </p:cNvPr>
          <p:cNvSpPr/>
          <p:nvPr/>
        </p:nvSpPr>
        <p:spPr>
          <a:xfrm>
            <a:off x="1782694" y="5405806"/>
            <a:ext cx="9391088" cy="900000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800" dirty="0">
                <a:solidFill>
                  <a:srgbClr val="002060"/>
                </a:solidFill>
              </a:rPr>
              <a:t>(</a:t>
            </a:r>
            <a:r>
              <a:rPr lang="en-US" sz="4800" dirty="0">
                <a:solidFill>
                  <a:srgbClr val="002060"/>
                </a:solidFill>
              </a:rPr>
              <a:t>iv) </a:t>
            </a:r>
            <a:r>
              <a:rPr lang="bn-BD" sz="4800" dirty="0">
                <a:solidFill>
                  <a:srgbClr val="002060"/>
                </a:solidFill>
              </a:rPr>
              <a:t>৪৫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1259FF7-1FC9-EA72-BC1B-F0A62DBA8DC9}"/>
              </a:ext>
            </a:extLst>
          </p:cNvPr>
          <p:cNvSpPr/>
          <p:nvPr/>
        </p:nvSpPr>
        <p:spPr>
          <a:xfrm>
            <a:off x="675861" y="3244293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C3EC858-D5CC-DDCA-F0C4-429EEBC9CBF0}"/>
              </a:ext>
            </a:extLst>
          </p:cNvPr>
          <p:cNvSpPr/>
          <p:nvPr/>
        </p:nvSpPr>
        <p:spPr>
          <a:xfrm>
            <a:off x="1816103" y="2241216"/>
            <a:ext cx="9391088" cy="900000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(</a:t>
            </a:r>
            <a:r>
              <a:rPr lang="en-US" sz="4800" dirty="0" err="1">
                <a:solidFill>
                  <a:srgbClr val="002060"/>
                </a:solidFill>
              </a:rPr>
              <a:t>i</a:t>
            </a:r>
            <a:r>
              <a:rPr lang="en-US" sz="4800" dirty="0">
                <a:solidFill>
                  <a:srgbClr val="002060"/>
                </a:solidFill>
              </a:rPr>
              <a:t>) </a:t>
            </a:r>
            <a:r>
              <a:rPr lang="bn-BD" sz="4800" dirty="0">
                <a:solidFill>
                  <a:srgbClr val="002060"/>
                </a:solidFill>
              </a:rPr>
              <a:t>৩৫ 	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4FD2181E-3CAD-235B-1985-7D29EC9D10F9}"/>
              </a:ext>
            </a:extLst>
          </p:cNvPr>
          <p:cNvSpPr/>
          <p:nvPr/>
        </p:nvSpPr>
        <p:spPr>
          <a:xfrm>
            <a:off x="687987" y="4294582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5E15BBFB-2089-2891-5B2E-56019A7D657E}"/>
              </a:ext>
            </a:extLst>
          </p:cNvPr>
          <p:cNvSpPr/>
          <p:nvPr/>
        </p:nvSpPr>
        <p:spPr>
          <a:xfrm>
            <a:off x="1726963" y="3275255"/>
            <a:ext cx="9492879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800" dirty="0">
                <a:solidFill>
                  <a:srgbClr val="002060"/>
                </a:solidFill>
              </a:rPr>
              <a:t>(</a:t>
            </a:r>
            <a:r>
              <a:rPr lang="en-US" sz="4800" dirty="0">
                <a:solidFill>
                  <a:srgbClr val="002060"/>
                </a:solidFill>
              </a:rPr>
              <a:t>ii) </a:t>
            </a:r>
            <a:r>
              <a:rPr lang="bn-BD" sz="4800" dirty="0">
                <a:solidFill>
                  <a:srgbClr val="002060"/>
                </a:solidFill>
              </a:rPr>
              <a:t>৪০ 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ED9259B-7DE8-14BB-7046-8B665FBBBE91}"/>
              </a:ext>
            </a:extLst>
          </p:cNvPr>
          <p:cNvSpPr/>
          <p:nvPr/>
        </p:nvSpPr>
        <p:spPr>
          <a:xfrm>
            <a:off x="675861" y="5351971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90BA3D54-3496-1057-7865-C6078B8BF666}"/>
              </a:ext>
            </a:extLst>
          </p:cNvPr>
          <p:cNvSpPr/>
          <p:nvPr/>
        </p:nvSpPr>
        <p:spPr>
          <a:xfrm>
            <a:off x="1731273" y="4348792"/>
            <a:ext cx="9492879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800" dirty="0">
                <a:solidFill>
                  <a:srgbClr val="002060"/>
                </a:solidFill>
              </a:rPr>
              <a:t>(</a:t>
            </a:r>
            <a:r>
              <a:rPr lang="en-US" sz="4800" dirty="0">
                <a:solidFill>
                  <a:srgbClr val="002060"/>
                </a:solidFill>
              </a:rPr>
              <a:t>iii) </a:t>
            </a:r>
            <a:r>
              <a:rPr lang="bn-BD" sz="4800" dirty="0">
                <a:solidFill>
                  <a:srgbClr val="002060"/>
                </a:solidFill>
              </a:rPr>
              <a:t>৮০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74119CD-64F6-EF9A-16E0-CDB7FE785539}"/>
              </a:ext>
            </a:extLst>
          </p:cNvPr>
          <p:cNvSpPr/>
          <p:nvPr/>
        </p:nvSpPr>
        <p:spPr>
          <a:xfrm rot="18884540">
            <a:off x="771104" y="5378961"/>
            <a:ext cx="907429" cy="646446"/>
          </a:xfrm>
          <a:prstGeom prst="corner">
            <a:avLst>
              <a:gd name="adj1" fmla="val 30328"/>
              <a:gd name="adj2" fmla="val 28790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56D39F55-23FD-CDA7-A46D-BC6626D2D60D}"/>
              </a:ext>
            </a:extLst>
          </p:cNvPr>
          <p:cNvSpPr/>
          <p:nvPr/>
        </p:nvSpPr>
        <p:spPr>
          <a:xfrm>
            <a:off x="675861" y="4322071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2F0993EC-A0F8-9A54-13EA-C917CC833BEA}"/>
              </a:ext>
            </a:extLst>
          </p:cNvPr>
          <p:cNvSpPr/>
          <p:nvPr/>
        </p:nvSpPr>
        <p:spPr>
          <a:xfrm>
            <a:off x="657080" y="2211757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D47B86E-3E4C-704D-248A-6A2312AE2704}"/>
              </a:ext>
            </a:extLst>
          </p:cNvPr>
          <p:cNvSpPr/>
          <p:nvPr/>
        </p:nvSpPr>
        <p:spPr>
          <a:xfrm>
            <a:off x="658492" y="3244293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374EA859-EA89-5968-74CA-B94FBDD9414A}"/>
              </a:ext>
            </a:extLst>
          </p:cNvPr>
          <p:cNvGrpSpPr/>
          <p:nvPr/>
        </p:nvGrpSpPr>
        <p:grpSpPr>
          <a:xfrm>
            <a:off x="637056" y="1101394"/>
            <a:ext cx="972214" cy="1010575"/>
            <a:chOff x="0" y="0"/>
            <a:chExt cx="2565962" cy="294515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73A14E2-6C4D-37A4-19EC-F02F9842C073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F167121-2E00-7B72-E6D8-2D796A2B4E76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</p:spTree>
    <p:extLst>
      <p:ext uri="{BB962C8B-B14F-4D97-AF65-F5344CB8AC3E}">
        <p14:creationId xmlns:p14="http://schemas.microsoft.com/office/powerpoint/2010/main" val="24650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1F279-F882-C7AE-9558-48C677437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0A12E56C-C653-AE0C-D877-8D2FD3100652}"/>
              </a:ext>
            </a:extLst>
          </p:cNvPr>
          <p:cNvSpPr/>
          <p:nvPr/>
        </p:nvSpPr>
        <p:spPr>
          <a:xfrm>
            <a:off x="1830544" y="1246691"/>
            <a:ext cx="9518442" cy="85467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>
              <a:defRPr/>
            </a:pPr>
            <a:r>
              <a:rPr lang="bn-BD" sz="3600" dirty="0"/>
              <a:t> ঘ) তিন অঙ্কের </a:t>
            </a:r>
            <a:r>
              <a:rPr lang="bn-BD" sz="3600" dirty="0" err="1"/>
              <a:t>বৃহত্তম</a:t>
            </a:r>
            <a:r>
              <a:rPr lang="bn-BD" sz="3600" dirty="0"/>
              <a:t> সংখ্যার সাথে ১ যোগ করলে কত হয়</a:t>
            </a:r>
            <a:r>
              <a:rPr lang="en-US" sz="3600" dirty="0"/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C7F6CB4D-CBD5-376F-3672-2261F913C4C8}"/>
              </a:ext>
            </a:extLst>
          </p:cNvPr>
          <p:cNvSpPr/>
          <p:nvPr/>
        </p:nvSpPr>
        <p:spPr>
          <a:xfrm>
            <a:off x="639663" y="2256777"/>
            <a:ext cx="928511" cy="862457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6350CAF-2B1D-C2B1-7703-3457E82037FE}"/>
              </a:ext>
            </a:extLst>
          </p:cNvPr>
          <p:cNvSpPr/>
          <p:nvPr/>
        </p:nvSpPr>
        <p:spPr>
          <a:xfrm>
            <a:off x="1935759" y="5318764"/>
            <a:ext cx="8993923" cy="841746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0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iv) </a:t>
            </a:r>
            <a:r>
              <a:rPr lang="bn-BD" sz="4000" dirty="0">
                <a:solidFill>
                  <a:srgbClr val="002060"/>
                </a:solidFill>
              </a:rPr>
              <a:t>১০০০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964117D-AA44-FAA6-D1AE-F45EC2C56229}"/>
              </a:ext>
            </a:extLst>
          </p:cNvPr>
          <p:cNvSpPr/>
          <p:nvPr/>
        </p:nvSpPr>
        <p:spPr>
          <a:xfrm>
            <a:off x="671475" y="3277526"/>
            <a:ext cx="928511" cy="916365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8BBCC05-34EC-604F-3ACE-ED644DA07BBC}"/>
              </a:ext>
            </a:extLst>
          </p:cNvPr>
          <p:cNvSpPr/>
          <p:nvPr/>
        </p:nvSpPr>
        <p:spPr>
          <a:xfrm>
            <a:off x="1897702" y="2283734"/>
            <a:ext cx="9012952" cy="908314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(</a:t>
            </a:r>
            <a:r>
              <a:rPr lang="en-US" sz="4000" dirty="0" err="1">
                <a:solidFill>
                  <a:srgbClr val="002060"/>
                </a:solidFill>
              </a:rPr>
              <a:t>i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bn-BD" sz="4000" dirty="0">
                <a:solidFill>
                  <a:srgbClr val="002060"/>
                </a:solidFill>
              </a:rPr>
              <a:t>৯৯৯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5A365978-AA8A-79BC-5C5E-36FFCC92DF6F}"/>
              </a:ext>
            </a:extLst>
          </p:cNvPr>
          <p:cNvSpPr/>
          <p:nvPr/>
        </p:nvSpPr>
        <p:spPr>
          <a:xfrm>
            <a:off x="671475" y="4352441"/>
            <a:ext cx="928511" cy="846255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6FF54422-0B89-C5D7-3232-E0BB6C234004}"/>
              </a:ext>
            </a:extLst>
          </p:cNvPr>
          <p:cNvSpPr/>
          <p:nvPr/>
        </p:nvSpPr>
        <p:spPr>
          <a:xfrm>
            <a:off x="1916731" y="3339345"/>
            <a:ext cx="8993923" cy="85467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0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ii) </a:t>
            </a:r>
            <a:r>
              <a:rPr lang="bn-BD" sz="4000" dirty="0">
                <a:solidFill>
                  <a:srgbClr val="002060"/>
                </a:solidFill>
              </a:rPr>
              <a:t>১০০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9F9AFBC8-DA15-DB81-70CD-1243FA7D22E9}"/>
              </a:ext>
            </a:extLst>
          </p:cNvPr>
          <p:cNvSpPr/>
          <p:nvPr/>
        </p:nvSpPr>
        <p:spPr>
          <a:xfrm>
            <a:off x="706821" y="5341661"/>
            <a:ext cx="866568" cy="818849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1186D1E-AF2C-BFF1-158C-D4F124B07B65}"/>
              </a:ext>
            </a:extLst>
          </p:cNvPr>
          <p:cNvSpPr/>
          <p:nvPr/>
        </p:nvSpPr>
        <p:spPr>
          <a:xfrm>
            <a:off x="1935759" y="4316792"/>
            <a:ext cx="8993924" cy="854675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0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iii) </a:t>
            </a:r>
            <a:r>
              <a:rPr lang="bn-BD" sz="4000" dirty="0">
                <a:solidFill>
                  <a:srgbClr val="002060"/>
                </a:solidFill>
              </a:rPr>
              <a:t>৯৯৮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C3979DB0-D956-E050-5689-6307EB8956BA}"/>
              </a:ext>
            </a:extLst>
          </p:cNvPr>
          <p:cNvSpPr/>
          <p:nvPr/>
        </p:nvSpPr>
        <p:spPr>
          <a:xfrm rot="18884540">
            <a:off x="738495" y="5311917"/>
            <a:ext cx="1041318" cy="630484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14C044FD-9E95-24E7-3313-5DFF54B0BDF9}"/>
              </a:ext>
            </a:extLst>
          </p:cNvPr>
          <p:cNvSpPr/>
          <p:nvPr/>
        </p:nvSpPr>
        <p:spPr>
          <a:xfrm>
            <a:off x="496354" y="4275552"/>
            <a:ext cx="1267018" cy="1049356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E2452E3-B95E-CFEE-EDB3-93C05D9170DB}"/>
              </a:ext>
            </a:extLst>
          </p:cNvPr>
          <p:cNvSpPr/>
          <p:nvPr/>
        </p:nvSpPr>
        <p:spPr>
          <a:xfrm>
            <a:off x="491519" y="2191328"/>
            <a:ext cx="1267018" cy="1069445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82DE9AAA-7821-8A5C-ACE7-B3351244E6DF}"/>
              </a:ext>
            </a:extLst>
          </p:cNvPr>
          <p:cNvSpPr/>
          <p:nvPr/>
        </p:nvSpPr>
        <p:spPr>
          <a:xfrm>
            <a:off x="491519" y="3225930"/>
            <a:ext cx="1267018" cy="1136292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78989CF9-9CDF-F693-CE67-5FD241353430}"/>
              </a:ext>
            </a:extLst>
          </p:cNvPr>
          <p:cNvGrpSpPr/>
          <p:nvPr/>
        </p:nvGrpSpPr>
        <p:grpSpPr>
          <a:xfrm>
            <a:off x="639663" y="1168740"/>
            <a:ext cx="972214" cy="1010575"/>
            <a:chOff x="0" y="0"/>
            <a:chExt cx="2565962" cy="294515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7DC8A73-2A4A-B9C8-C3E6-8D6F50F0F25D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4E2DAE1-D539-1D81-763A-0C785A9BB062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</p:spTree>
    <p:extLst>
      <p:ext uri="{BB962C8B-B14F-4D97-AF65-F5344CB8AC3E}">
        <p14:creationId xmlns:p14="http://schemas.microsoft.com/office/powerpoint/2010/main" val="32779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3FC3-DBA8-454A-70CC-E75F51E5A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5E088345-C085-D062-1DF5-16233D0CD3C6}"/>
              </a:ext>
            </a:extLst>
          </p:cNvPr>
          <p:cNvSpPr/>
          <p:nvPr/>
        </p:nvSpPr>
        <p:spPr>
          <a:xfrm>
            <a:off x="2089713" y="1190228"/>
            <a:ext cx="9566816" cy="900000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pPr lvl="0" algn="ctr">
              <a:defRPr/>
            </a:pPr>
            <a:r>
              <a:rPr lang="bn-BD" sz="2800" dirty="0"/>
              <a:t>ঙ) </a:t>
            </a:r>
            <a:r>
              <a:rPr lang="bn-BD" sz="2800" dirty="0" err="1"/>
              <a:t>লুসাই</a:t>
            </a:r>
            <a:r>
              <a:rPr lang="bn-BD" sz="2800" dirty="0"/>
              <a:t> চাকমা তাঁর বাগান থেকে </a:t>
            </a:r>
            <a:r>
              <a:rPr lang="bn-BD" sz="2800" dirty="0" err="1"/>
              <a:t>৪৩৬টি</a:t>
            </a:r>
            <a:r>
              <a:rPr lang="en-US" sz="2800" dirty="0"/>
              <a:t>, </a:t>
            </a:r>
            <a:r>
              <a:rPr lang="bn-BD" sz="2800" dirty="0" err="1"/>
              <a:t>রিপন</a:t>
            </a:r>
            <a:r>
              <a:rPr lang="bn-BD" sz="2800" dirty="0"/>
              <a:t> ত্রিপুরা </a:t>
            </a:r>
            <a:r>
              <a:rPr lang="bn-BD" sz="2800" dirty="0" err="1"/>
              <a:t>৩৬০টি</a:t>
            </a:r>
            <a:r>
              <a:rPr lang="bn-BD" sz="2800" dirty="0"/>
              <a:t> এবং শীতল </a:t>
            </a:r>
            <a:r>
              <a:rPr lang="bn-BD" sz="2800" dirty="0" err="1"/>
              <a:t>বড়ুয়া</a:t>
            </a:r>
            <a:r>
              <a:rPr lang="bn-BD" sz="2800" dirty="0"/>
              <a:t> </a:t>
            </a:r>
            <a:r>
              <a:rPr lang="bn-BD" sz="2800" dirty="0" err="1"/>
              <a:t>৩৭৫টি</a:t>
            </a:r>
            <a:r>
              <a:rPr lang="bn-BD" sz="2800" dirty="0"/>
              <a:t> আনারস </a:t>
            </a:r>
            <a:r>
              <a:rPr lang="bn-BD" sz="2800" dirty="0" err="1"/>
              <a:t>পেড়েছেন</a:t>
            </a:r>
            <a:r>
              <a:rPr lang="bn-BD" sz="2800" dirty="0"/>
              <a:t>। </a:t>
            </a:r>
            <a:r>
              <a:rPr lang="bn-BD" sz="2800" dirty="0" err="1"/>
              <a:t>তিনজনে</a:t>
            </a:r>
            <a:r>
              <a:rPr lang="bn-BD" sz="2800" dirty="0"/>
              <a:t> মোট কতগুলো আনারস </a:t>
            </a:r>
            <a:r>
              <a:rPr lang="bn-BD" sz="2800" dirty="0" err="1"/>
              <a:t>পেড়েছেন</a:t>
            </a:r>
            <a:r>
              <a:rPr lang="en-US" sz="2800" dirty="0"/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C6FAE317-CB72-5CF3-BE0E-DEEF8942092F}"/>
              </a:ext>
            </a:extLst>
          </p:cNvPr>
          <p:cNvSpPr/>
          <p:nvPr/>
        </p:nvSpPr>
        <p:spPr>
          <a:xfrm>
            <a:off x="621546" y="2255426"/>
            <a:ext cx="900000" cy="900000"/>
          </a:xfrm>
          <a:prstGeom prst="roundRect">
            <a:avLst>
              <a:gd name="adj" fmla="val 166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E8496E1-EB31-CE51-A003-F8BE08EF4F82}"/>
              </a:ext>
            </a:extLst>
          </p:cNvPr>
          <p:cNvSpPr/>
          <p:nvPr/>
        </p:nvSpPr>
        <p:spPr>
          <a:xfrm>
            <a:off x="2089712" y="5447509"/>
            <a:ext cx="9067588" cy="900000"/>
          </a:xfrm>
          <a:custGeom>
            <a:avLst/>
            <a:gdLst>
              <a:gd name="connsiteX0" fmla="*/ 0 w 9102325"/>
              <a:gd name="connsiteY0" fmla="*/ 196615 h 1179455"/>
              <a:gd name="connsiteX1" fmla="*/ 196615 w 9102325"/>
              <a:gd name="connsiteY1" fmla="*/ 0 h 1179455"/>
              <a:gd name="connsiteX2" fmla="*/ 8905710 w 9102325"/>
              <a:gd name="connsiteY2" fmla="*/ 0 h 1179455"/>
              <a:gd name="connsiteX3" fmla="*/ 9102325 w 9102325"/>
              <a:gd name="connsiteY3" fmla="*/ 196615 h 1179455"/>
              <a:gd name="connsiteX4" fmla="*/ 9102325 w 9102325"/>
              <a:gd name="connsiteY4" fmla="*/ 982840 h 1179455"/>
              <a:gd name="connsiteX5" fmla="*/ 8905710 w 9102325"/>
              <a:gd name="connsiteY5" fmla="*/ 1179455 h 1179455"/>
              <a:gd name="connsiteX6" fmla="*/ 196615 w 9102325"/>
              <a:gd name="connsiteY6" fmla="*/ 1179455 h 1179455"/>
              <a:gd name="connsiteX7" fmla="*/ 0 w 9102325"/>
              <a:gd name="connsiteY7" fmla="*/ 982840 h 1179455"/>
              <a:gd name="connsiteX8" fmla="*/ 0 w 9102325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2325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905710" y="0"/>
                </a:lnTo>
                <a:cubicBezTo>
                  <a:pt x="9014297" y="0"/>
                  <a:pt x="9102325" y="88028"/>
                  <a:pt x="9102325" y="196615"/>
                </a:cubicBezTo>
                <a:lnTo>
                  <a:pt x="9102325" y="982840"/>
                </a:lnTo>
                <a:cubicBezTo>
                  <a:pt x="9102325" y="1091427"/>
                  <a:pt x="9014297" y="1179455"/>
                  <a:pt x="8905710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0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iv) </a:t>
            </a:r>
            <a:r>
              <a:rPr lang="bn-BD" sz="4000" dirty="0">
                <a:solidFill>
                  <a:srgbClr val="002060"/>
                </a:solidFill>
              </a:rPr>
              <a:t>১১৭১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1CCA201-48D1-FD72-E686-E844F2C4BA59}"/>
              </a:ext>
            </a:extLst>
          </p:cNvPr>
          <p:cNvSpPr/>
          <p:nvPr/>
        </p:nvSpPr>
        <p:spPr>
          <a:xfrm>
            <a:off x="638915" y="3308711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393E8F39-5E77-B5A0-DF94-AF872EF7BF7A}"/>
              </a:ext>
            </a:extLst>
          </p:cNvPr>
          <p:cNvSpPr/>
          <p:nvPr/>
        </p:nvSpPr>
        <p:spPr>
          <a:xfrm>
            <a:off x="2089712" y="2254659"/>
            <a:ext cx="9067588" cy="900000"/>
          </a:xfrm>
          <a:custGeom>
            <a:avLst/>
            <a:gdLst>
              <a:gd name="connsiteX0" fmla="*/ 0 w 9067588"/>
              <a:gd name="connsiteY0" fmla="*/ 196615 h 1179455"/>
              <a:gd name="connsiteX1" fmla="*/ 196615 w 9067588"/>
              <a:gd name="connsiteY1" fmla="*/ 0 h 1179455"/>
              <a:gd name="connsiteX2" fmla="*/ 8870973 w 9067588"/>
              <a:gd name="connsiteY2" fmla="*/ 0 h 1179455"/>
              <a:gd name="connsiteX3" fmla="*/ 9067588 w 9067588"/>
              <a:gd name="connsiteY3" fmla="*/ 196615 h 1179455"/>
              <a:gd name="connsiteX4" fmla="*/ 9067588 w 9067588"/>
              <a:gd name="connsiteY4" fmla="*/ 982840 h 1179455"/>
              <a:gd name="connsiteX5" fmla="*/ 8870973 w 9067588"/>
              <a:gd name="connsiteY5" fmla="*/ 1179455 h 1179455"/>
              <a:gd name="connsiteX6" fmla="*/ 196615 w 9067588"/>
              <a:gd name="connsiteY6" fmla="*/ 1179455 h 1179455"/>
              <a:gd name="connsiteX7" fmla="*/ 0 w 9067588"/>
              <a:gd name="connsiteY7" fmla="*/ 982840 h 1179455"/>
              <a:gd name="connsiteX8" fmla="*/ 0 w 9067588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588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70973" y="0"/>
                </a:lnTo>
                <a:cubicBezTo>
                  <a:pt x="8979560" y="0"/>
                  <a:pt x="9067588" y="88028"/>
                  <a:pt x="9067588" y="196615"/>
                </a:cubicBezTo>
                <a:lnTo>
                  <a:pt x="9067588" y="982840"/>
                </a:lnTo>
                <a:cubicBezTo>
                  <a:pt x="9067588" y="1091427"/>
                  <a:pt x="8979560" y="1179455"/>
                  <a:pt x="8870973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(</a:t>
            </a:r>
            <a:r>
              <a:rPr lang="en-US" sz="4000" dirty="0" err="1">
                <a:solidFill>
                  <a:srgbClr val="002060"/>
                </a:solidFill>
              </a:rPr>
              <a:t>i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bn-BD" sz="4000" dirty="0">
                <a:solidFill>
                  <a:srgbClr val="002060"/>
                </a:solidFill>
              </a:rPr>
              <a:t>১১৭৪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022B624-62DD-B1A1-975C-DE0EC208A67D}"/>
              </a:ext>
            </a:extLst>
          </p:cNvPr>
          <p:cNvSpPr/>
          <p:nvPr/>
        </p:nvSpPr>
        <p:spPr>
          <a:xfrm>
            <a:off x="634080" y="4320933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4B72DE31-9857-E36E-2A73-B81E3DDB04B8}"/>
              </a:ext>
            </a:extLst>
          </p:cNvPr>
          <p:cNvSpPr/>
          <p:nvPr/>
        </p:nvSpPr>
        <p:spPr>
          <a:xfrm>
            <a:off x="2089712" y="3308318"/>
            <a:ext cx="9067588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0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ii) </a:t>
            </a:r>
            <a:r>
              <a:rPr lang="bn-BD" sz="4000" dirty="0">
                <a:solidFill>
                  <a:srgbClr val="002060"/>
                </a:solidFill>
              </a:rPr>
              <a:t>১১৭২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1C347620-7D79-283A-F778-C64659F9B4A0}"/>
              </a:ext>
            </a:extLst>
          </p:cNvPr>
          <p:cNvSpPr/>
          <p:nvPr/>
        </p:nvSpPr>
        <p:spPr>
          <a:xfrm>
            <a:off x="634080" y="5393674"/>
            <a:ext cx="900000" cy="900000"/>
          </a:xfrm>
          <a:prstGeom prst="roundRect">
            <a:avLst>
              <a:gd name="adj" fmla="val 166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668EC2DC-9DAF-2521-7C70-90DFBFF4A5F8}"/>
              </a:ext>
            </a:extLst>
          </p:cNvPr>
          <p:cNvSpPr/>
          <p:nvPr/>
        </p:nvSpPr>
        <p:spPr>
          <a:xfrm>
            <a:off x="2075384" y="4375143"/>
            <a:ext cx="9081862" cy="900000"/>
          </a:xfrm>
          <a:custGeom>
            <a:avLst/>
            <a:gdLst>
              <a:gd name="connsiteX0" fmla="*/ 0 w 9064876"/>
              <a:gd name="connsiteY0" fmla="*/ 196615 h 1179455"/>
              <a:gd name="connsiteX1" fmla="*/ 196615 w 9064876"/>
              <a:gd name="connsiteY1" fmla="*/ 0 h 1179455"/>
              <a:gd name="connsiteX2" fmla="*/ 8868261 w 9064876"/>
              <a:gd name="connsiteY2" fmla="*/ 0 h 1179455"/>
              <a:gd name="connsiteX3" fmla="*/ 9064876 w 9064876"/>
              <a:gd name="connsiteY3" fmla="*/ 196615 h 1179455"/>
              <a:gd name="connsiteX4" fmla="*/ 9064876 w 9064876"/>
              <a:gd name="connsiteY4" fmla="*/ 982840 h 1179455"/>
              <a:gd name="connsiteX5" fmla="*/ 8868261 w 9064876"/>
              <a:gd name="connsiteY5" fmla="*/ 1179455 h 1179455"/>
              <a:gd name="connsiteX6" fmla="*/ 196615 w 9064876"/>
              <a:gd name="connsiteY6" fmla="*/ 1179455 h 1179455"/>
              <a:gd name="connsiteX7" fmla="*/ 0 w 9064876"/>
              <a:gd name="connsiteY7" fmla="*/ 982840 h 1179455"/>
              <a:gd name="connsiteX8" fmla="*/ 0 w 9064876"/>
              <a:gd name="connsiteY8" fmla="*/ 196615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4876" h="1179455">
                <a:moveTo>
                  <a:pt x="0" y="196615"/>
                </a:moveTo>
                <a:cubicBezTo>
                  <a:pt x="0" y="88028"/>
                  <a:pt x="88028" y="0"/>
                  <a:pt x="196615" y="0"/>
                </a:cubicBezTo>
                <a:lnTo>
                  <a:pt x="8868261" y="0"/>
                </a:lnTo>
                <a:cubicBezTo>
                  <a:pt x="8976848" y="0"/>
                  <a:pt x="9064876" y="88028"/>
                  <a:pt x="9064876" y="196615"/>
                </a:cubicBezTo>
                <a:lnTo>
                  <a:pt x="9064876" y="982840"/>
                </a:lnTo>
                <a:cubicBezTo>
                  <a:pt x="9064876" y="1091427"/>
                  <a:pt x="8976848" y="1179455"/>
                  <a:pt x="8868261" y="1179455"/>
                </a:cubicBezTo>
                <a:lnTo>
                  <a:pt x="196615" y="1179455"/>
                </a:lnTo>
                <a:cubicBezTo>
                  <a:pt x="88028" y="1179455"/>
                  <a:pt x="0" y="1091427"/>
                  <a:pt x="0" y="982840"/>
                </a:cubicBezTo>
                <a:lnTo>
                  <a:pt x="0" y="1966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547" tIns="626547" rIns="626547" bIns="626547" numCol="1" spcCol="1270" anchor="ctr" anchorCtr="0">
            <a:noAutofit/>
          </a:bodyPr>
          <a:lstStyle/>
          <a:p>
            <a:pPr lvl="0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bn-BD" sz="40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iii) </a:t>
            </a:r>
            <a:r>
              <a:rPr lang="bn-BD" sz="4000" dirty="0">
                <a:solidFill>
                  <a:srgbClr val="002060"/>
                </a:solidFill>
              </a:rPr>
              <a:t>১১৭৩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2A9F4628-5FDB-53D2-C287-398BA146C062}"/>
              </a:ext>
            </a:extLst>
          </p:cNvPr>
          <p:cNvSpPr/>
          <p:nvPr/>
        </p:nvSpPr>
        <p:spPr>
          <a:xfrm rot="18884540">
            <a:off x="727348" y="5404430"/>
            <a:ext cx="999058" cy="679081"/>
          </a:xfrm>
          <a:prstGeom prst="corner">
            <a:avLst>
              <a:gd name="adj1" fmla="val 30328"/>
              <a:gd name="adj2" fmla="val 31967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99BF4EF0-5000-C96A-C582-0B078C44FA7C}"/>
              </a:ext>
            </a:extLst>
          </p:cNvPr>
          <p:cNvSpPr/>
          <p:nvPr/>
        </p:nvSpPr>
        <p:spPr>
          <a:xfrm>
            <a:off x="621546" y="4344188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95CD3FDD-A732-E59D-0787-8E20C8FC0C37}"/>
              </a:ext>
            </a:extLst>
          </p:cNvPr>
          <p:cNvSpPr/>
          <p:nvPr/>
        </p:nvSpPr>
        <p:spPr>
          <a:xfrm>
            <a:off x="621546" y="2267585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B295D749-8A6F-FBC4-E023-822ED28FD785}"/>
              </a:ext>
            </a:extLst>
          </p:cNvPr>
          <p:cNvSpPr/>
          <p:nvPr/>
        </p:nvSpPr>
        <p:spPr>
          <a:xfrm>
            <a:off x="621546" y="3285456"/>
            <a:ext cx="900000" cy="900000"/>
          </a:xfrm>
          <a:prstGeom prst="mathMultiply">
            <a:avLst>
              <a:gd name="adj1" fmla="val 139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67CD975F-F23B-B912-D87B-EB18D6986E86}"/>
              </a:ext>
            </a:extLst>
          </p:cNvPr>
          <p:cNvGrpSpPr/>
          <p:nvPr/>
        </p:nvGrpSpPr>
        <p:grpSpPr>
          <a:xfrm>
            <a:off x="597973" y="1190228"/>
            <a:ext cx="972214" cy="1010575"/>
            <a:chOff x="0" y="0"/>
            <a:chExt cx="2565962" cy="294515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C805E42-50F7-F81D-2262-9E625244C33E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5E9E6C-425A-CA7D-32B3-E1A201B4998C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</p:spTree>
    <p:extLst>
      <p:ext uri="{BB962C8B-B14F-4D97-AF65-F5344CB8AC3E}">
        <p14:creationId xmlns:p14="http://schemas.microsoft.com/office/powerpoint/2010/main" val="8574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36AC29-534B-86EF-B5AA-A33A47D8A9E2}"/>
              </a:ext>
            </a:extLst>
          </p:cNvPr>
          <p:cNvSpPr txBox="1"/>
          <p:nvPr/>
        </p:nvSpPr>
        <p:spPr>
          <a:xfrm>
            <a:off x="1237672" y="1048112"/>
            <a:ext cx="10123055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bn-BD" sz="2800" b="1" i="0" dirty="0">
                <a:solidFill>
                  <a:srgbClr val="1A1C1E"/>
                </a:solidFill>
                <a:effectLst/>
                <a:latin typeface="Inter"/>
              </a:rPr>
              <a:t>৮. কথার অঙ্ক (</a:t>
            </a:r>
            <a:r>
              <a:rPr lang="en-GB" sz="2800" b="1" i="0" dirty="0">
                <a:solidFill>
                  <a:srgbClr val="1A1C1E"/>
                </a:solidFill>
                <a:effectLst/>
                <a:latin typeface="Inter"/>
              </a:rPr>
              <a:t>Word Problem)</a:t>
            </a:r>
          </a:p>
          <a:p>
            <a:pPr algn="l">
              <a:spcAft>
                <a:spcPts val="1350"/>
              </a:spcAft>
              <a:buNone/>
            </a:pPr>
            <a:r>
              <a:rPr lang="bn-BD" sz="2800" b="1" i="0" dirty="0">
                <a:solidFill>
                  <a:srgbClr val="1A1C1E"/>
                </a:solidFill>
                <a:effectLst/>
                <a:latin typeface="Inter"/>
              </a:rPr>
              <a:t>প্রশ্ন: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 একটি চিড়িয়াখানায় গতকাল ২৭৫৪ জন </a:t>
            </a:r>
            <a:r>
              <a:rPr lang="bn-BD" sz="2800" b="0" i="0" dirty="0" err="1">
                <a:solidFill>
                  <a:srgbClr val="1A1C1E"/>
                </a:solidFill>
                <a:effectLst/>
                <a:latin typeface="Inter"/>
              </a:rPr>
              <a:t>দর্শনার্থী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 এসেছিল। আজকে ৩৬৫৬ জন </a:t>
            </a:r>
            <a:r>
              <a:rPr lang="bn-BD" sz="2800" b="0" i="0" dirty="0" err="1">
                <a:solidFill>
                  <a:srgbClr val="1A1C1E"/>
                </a:solidFill>
                <a:effectLst/>
                <a:latin typeface="Inter"/>
              </a:rPr>
              <a:t>দর্শনার্থী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 এসেছে। দুই দিনে চিড়িয়াখানায় মোট </a:t>
            </a:r>
            <a:r>
              <a:rPr lang="bn-BD" sz="2800" b="0" i="0" dirty="0" err="1">
                <a:solidFill>
                  <a:srgbClr val="1A1C1E"/>
                </a:solidFill>
                <a:effectLst/>
                <a:latin typeface="Inter"/>
              </a:rPr>
              <a:t>কতজন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 </a:t>
            </a:r>
            <a:r>
              <a:rPr lang="bn-BD" sz="2800" b="0" i="0" dirty="0" err="1">
                <a:solidFill>
                  <a:srgbClr val="1A1C1E"/>
                </a:solidFill>
                <a:effectLst/>
                <a:latin typeface="Inter"/>
              </a:rPr>
              <a:t>দর্শনার্থী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 এসেছে?</a:t>
            </a:r>
          </a:p>
          <a:p>
            <a:pPr algn="l">
              <a:buNone/>
            </a:pPr>
            <a:r>
              <a:rPr lang="bn-BD" sz="2800" b="1" i="0" dirty="0">
                <a:solidFill>
                  <a:srgbClr val="1A1C1E"/>
                </a:solidFill>
                <a:effectLst/>
                <a:latin typeface="Inter"/>
              </a:rPr>
              <a:t>সমাধান:</a:t>
            </a:r>
            <a:br>
              <a:rPr lang="bn-BD" sz="2800" b="1" i="0" dirty="0">
                <a:solidFill>
                  <a:srgbClr val="1A1C1E"/>
                </a:solidFill>
                <a:effectLst/>
                <a:latin typeface="Inter"/>
              </a:rPr>
            </a:br>
            <a: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  <a:t>গতকাল </a:t>
            </a:r>
            <a:r>
              <a:rPr lang="bn-BD" sz="2800" b="1" i="0" dirty="0" err="1">
                <a:solidFill>
                  <a:schemeClr val="bg1"/>
                </a:solidFill>
                <a:effectLst/>
                <a:latin typeface="Inter"/>
              </a:rPr>
              <a:t>দর্শনার্থী</a:t>
            </a:r>
            <a: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  <a:t> এসেছিল = ২৭৫৪ জন</a:t>
            </a:r>
            <a:b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</a:br>
            <a: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  <a:t>আজকে </a:t>
            </a:r>
            <a:r>
              <a:rPr lang="bn-BD" sz="2800" b="1" i="0" dirty="0" err="1">
                <a:solidFill>
                  <a:schemeClr val="bg1"/>
                </a:solidFill>
                <a:effectLst/>
                <a:latin typeface="Inter"/>
              </a:rPr>
              <a:t>দর্শনার্থী</a:t>
            </a:r>
            <a: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  <a:t> এসেছে = ৩৬৫৬ জন</a:t>
            </a:r>
          </a:p>
          <a:p>
            <a:pPr algn="l">
              <a:spcAft>
                <a:spcPts val="1350"/>
              </a:spcAft>
              <a:buNone/>
            </a:pPr>
            <a: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  <a:t>মোট </a:t>
            </a:r>
            <a:r>
              <a:rPr lang="bn-BD" sz="2800" b="1" i="0" dirty="0" err="1">
                <a:solidFill>
                  <a:schemeClr val="bg1"/>
                </a:solidFill>
                <a:effectLst/>
                <a:latin typeface="Inter"/>
              </a:rPr>
              <a:t>দর্শনার্থী</a:t>
            </a:r>
            <a: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  <a:t> এসেছে = (২৭৫৪ + ৩৬৫৬) = ৬৪১০ জন</a:t>
            </a:r>
            <a:endParaRPr lang="bn-BD" sz="2800" b="0" i="0" dirty="0">
              <a:solidFill>
                <a:schemeClr val="bg1"/>
              </a:solidFill>
              <a:effectLst/>
              <a:latin typeface="Inter"/>
            </a:endParaRPr>
          </a:p>
          <a:p>
            <a:pPr algn="l">
              <a:spcAft>
                <a:spcPts val="1350"/>
              </a:spcAft>
              <a:buNone/>
            </a:pPr>
            <a:r>
              <a:rPr lang="bn-BD" sz="2800" b="1" i="0" dirty="0">
                <a:solidFill>
                  <a:schemeClr val="bg1"/>
                </a:solidFill>
                <a:effectLst/>
                <a:latin typeface="Inter"/>
              </a:rPr>
              <a:t>উত্তর:</a:t>
            </a:r>
            <a:r>
              <a:rPr lang="bn-BD" sz="2800" b="0" i="0" dirty="0">
                <a:solidFill>
                  <a:schemeClr val="bg1"/>
                </a:solidFill>
                <a:effectLst/>
                <a:latin typeface="Inter"/>
              </a:rPr>
              <a:t> দুই দিনে চিড়িয়াখানায় মোট ৬৪১০ জন </a:t>
            </a:r>
            <a:r>
              <a:rPr lang="bn-BD" sz="2800" b="0" i="0" dirty="0" err="1">
                <a:solidFill>
                  <a:schemeClr val="bg1"/>
                </a:solidFill>
                <a:effectLst/>
                <a:latin typeface="Inter"/>
              </a:rPr>
              <a:t>দর্শনার্থী</a:t>
            </a:r>
            <a:r>
              <a:rPr lang="bn-BD" sz="2800" b="0" i="0" dirty="0">
                <a:solidFill>
                  <a:schemeClr val="bg1"/>
                </a:solidFill>
                <a:effectLst/>
                <a:latin typeface="Inter"/>
              </a:rPr>
              <a:t> এসেছে।</a:t>
            </a:r>
          </a:p>
        </p:txBody>
      </p:sp>
    </p:spTree>
    <p:extLst>
      <p:ext uri="{BB962C8B-B14F-4D97-AF65-F5344CB8AC3E}">
        <p14:creationId xmlns:p14="http://schemas.microsoft.com/office/powerpoint/2010/main" val="373878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1591F2-783A-65B3-3C19-4E0AF39AE5C6}"/>
              </a:ext>
            </a:extLst>
          </p:cNvPr>
          <p:cNvSpPr txBox="1"/>
          <p:nvPr/>
        </p:nvSpPr>
        <p:spPr>
          <a:xfrm>
            <a:off x="7654637" y="2017055"/>
            <a:ext cx="33828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br>
              <a:rPr lang="bn-BD" b="0" i="0" dirty="0">
                <a:solidFill>
                  <a:srgbClr val="1A1C1E"/>
                </a:solidFill>
                <a:effectLst/>
                <a:latin typeface="Inter"/>
              </a:rPr>
            </a:br>
            <a:r>
              <a:rPr lang="bn-BD" b="0" i="0" dirty="0">
                <a:solidFill>
                  <a:srgbClr val="1A1C1E"/>
                </a:solidFill>
                <a:effectLst/>
                <a:latin typeface="Inter"/>
              </a:rPr>
              <a:t>(২) ১৫২১ + ৪৮৩১ + ২৮১৭ = </a:t>
            </a:r>
            <a:r>
              <a:rPr lang="bn-BD" b="1" i="0" dirty="0">
                <a:solidFill>
                  <a:srgbClr val="1A1C1E"/>
                </a:solidFill>
                <a:effectLst/>
                <a:latin typeface="Inter"/>
              </a:rPr>
              <a:t>৯১৬৯</a:t>
            </a:r>
            <a:br>
              <a:rPr lang="bn-BD" b="0" i="0" dirty="0">
                <a:solidFill>
                  <a:srgbClr val="1A1C1E"/>
                </a:solidFill>
                <a:effectLst/>
                <a:latin typeface="Inter"/>
              </a:rPr>
            </a:br>
            <a:br>
              <a:rPr lang="bn-BD" b="0" i="0" dirty="0">
                <a:solidFill>
                  <a:srgbClr val="1A1C1E"/>
                </a:solidFill>
                <a:effectLst/>
                <a:latin typeface="Inter"/>
              </a:rPr>
            </a:br>
            <a:r>
              <a:rPr lang="bn-BD" b="0" i="0" dirty="0">
                <a:solidFill>
                  <a:srgbClr val="1A1C1E"/>
                </a:solidFill>
                <a:effectLst/>
                <a:latin typeface="Inter"/>
              </a:rPr>
              <a:t>(৪) ৭২৮ + ৪২১ + ৫১৪ = </a:t>
            </a:r>
            <a:r>
              <a:rPr lang="bn-BD" b="1" i="0" dirty="0">
                <a:solidFill>
                  <a:srgbClr val="1A1C1E"/>
                </a:solidFill>
                <a:effectLst/>
                <a:latin typeface="Inter"/>
              </a:rPr>
              <a:t>১৬৬৩</a:t>
            </a:r>
            <a:br>
              <a:rPr lang="bn-BD" b="0" i="0" dirty="0">
                <a:solidFill>
                  <a:srgbClr val="1A1C1E"/>
                </a:solidFill>
                <a:effectLst/>
                <a:latin typeface="Inter"/>
              </a:rPr>
            </a:br>
            <a:r>
              <a:rPr lang="bn-BD" b="0" i="0" dirty="0">
                <a:solidFill>
                  <a:srgbClr val="1A1C1E"/>
                </a:solidFill>
                <a:effectLst/>
                <a:latin typeface="Inter"/>
              </a:rPr>
              <a:t>(৫) ১৬৮ + ১৬১৫ + ২৪৫০ = </a:t>
            </a:r>
            <a:r>
              <a:rPr lang="bn-BD" b="1" i="0" dirty="0">
                <a:solidFill>
                  <a:srgbClr val="1A1C1E"/>
                </a:solidFill>
                <a:effectLst/>
                <a:latin typeface="Inter"/>
              </a:rPr>
              <a:t>৪২৩৩</a:t>
            </a:r>
            <a:br>
              <a:rPr lang="bn-BD" b="0" i="0" dirty="0">
                <a:solidFill>
                  <a:srgbClr val="1A1C1E"/>
                </a:solidFill>
                <a:effectLst/>
                <a:latin typeface="Inter"/>
              </a:rPr>
            </a:br>
            <a:r>
              <a:rPr lang="bn-BD" b="0" i="0" dirty="0">
                <a:solidFill>
                  <a:srgbClr val="1A1C1E"/>
                </a:solidFill>
                <a:effectLst/>
                <a:latin typeface="Inter"/>
              </a:rPr>
              <a:t>(৬) ১৪৪৫ + ৩২৭ + ৪৫ = </a:t>
            </a:r>
            <a:r>
              <a:rPr lang="bn-BD" b="1" i="0" dirty="0">
                <a:solidFill>
                  <a:srgbClr val="1A1C1E"/>
                </a:solidFill>
                <a:effectLst/>
                <a:latin typeface="Inter"/>
              </a:rPr>
              <a:t>১৮১৭</a:t>
            </a:r>
            <a:endParaRPr lang="bn-BD" b="0" i="0" dirty="0">
              <a:solidFill>
                <a:srgbClr val="1A1C1E"/>
              </a:solidFill>
              <a:effectLst/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E4F4C-6EB6-9F71-DE1B-FC9F2BD9E4A5}"/>
              </a:ext>
            </a:extLst>
          </p:cNvPr>
          <p:cNvSpPr txBox="1"/>
          <p:nvPr/>
        </p:nvSpPr>
        <p:spPr>
          <a:xfrm>
            <a:off x="4421910" y="5300946"/>
            <a:ext cx="7770090" cy="498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Aft>
                <a:spcPts val="1350"/>
              </a:spcAft>
              <a:buNone/>
            </a:pPr>
            <a:r>
              <a:rPr lang="bn-BD" b="0" i="0" dirty="0">
                <a:solidFill>
                  <a:srgbClr val="1A1C1E"/>
                </a:solidFill>
                <a:effectLst/>
                <a:latin typeface="Inter"/>
              </a:rPr>
              <a:t>(৩) ২১৫০ + ৩৫১৮ + ১০১০ + ১৪১০ = </a:t>
            </a:r>
            <a:r>
              <a:rPr lang="bn-BD" b="1" i="0" dirty="0">
                <a:solidFill>
                  <a:srgbClr val="1A1C1E"/>
                </a:solidFill>
                <a:effectLst/>
                <a:latin typeface="Inter"/>
              </a:rPr>
              <a:t>৮১০০</a:t>
            </a:r>
            <a:br>
              <a:rPr lang="bn-BD" b="0" i="0" dirty="0">
                <a:solidFill>
                  <a:srgbClr val="1A1C1E"/>
                </a:solidFill>
                <a:effectLst/>
                <a:latin typeface="Inter"/>
              </a:rPr>
            </a:br>
            <a:r>
              <a:rPr lang="bn-BD" b="0" i="0" dirty="0">
                <a:solidFill>
                  <a:srgbClr val="1A1C1E"/>
                </a:solidFill>
                <a:effectLst/>
                <a:latin typeface="Inter"/>
              </a:rPr>
              <a:t>(৪) ২৪৬১ + ৩৮৯ + ৩৯০৮ + ৮৮ = </a:t>
            </a:r>
            <a:r>
              <a:rPr lang="bn-BD" b="1" i="0" dirty="0">
                <a:solidFill>
                  <a:srgbClr val="1A1C1E"/>
                </a:solidFill>
                <a:effectLst/>
                <a:latin typeface="Inter"/>
              </a:rPr>
              <a:t>৬৮৪৬</a:t>
            </a:r>
            <a:endParaRPr lang="bn-BD" b="0" i="0" dirty="0">
              <a:solidFill>
                <a:srgbClr val="1A1C1E"/>
              </a:solidFill>
              <a:effectLst/>
              <a:latin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B2104-C449-F995-2E23-C2DE7C1D2657}"/>
              </a:ext>
            </a:extLst>
          </p:cNvPr>
          <p:cNvSpPr txBox="1"/>
          <p:nvPr/>
        </p:nvSpPr>
        <p:spPr>
          <a:xfrm>
            <a:off x="1154545" y="1172252"/>
            <a:ext cx="1616364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b="1" i="0" dirty="0">
                <a:solidFill>
                  <a:srgbClr val="1A1C1E"/>
                </a:solidFill>
                <a:effectLst/>
              </a:rPr>
              <a:t>৭. যোগ করি</a:t>
            </a:r>
          </a:p>
          <a:p>
            <a:pPr algn="r">
              <a:buNone/>
            </a:pPr>
            <a:r>
              <a:rPr lang="bn-BD" b="0" i="0" dirty="0">
                <a:solidFill>
                  <a:srgbClr val="1A1C1E"/>
                </a:solidFill>
                <a:effectLst/>
              </a:rPr>
              <a:t>(১)</a:t>
            </a:r>
          </a:p>
          <a:p>
            <a:pPr algn="r">
              <a:buNone/>
            </a:pPr>
            <a:r>
              <a:rPr lang="bn-BD" b="0" dirty="0">
                <a:solidFill>
                  <a:srgbClr val="0F0F10"/>
                </a:solidFill>
                <a:effectLst/>
              </a:rPr>
              <a:t>৩০৪১</a:t>
            </a:r>
          </a:p>
          <a:p>
            <a:pPr algn="r">
              <a:buNone/>
            </a:pPr>
            <a:r>
              <a:rPr lang="bn-BD" b="0" dirty="0">
                <a:solidFill>
                  <a:srgbClr val="0F0F10"/>
                </a:solidFill>
                <a:effectLst/>
              </a:rPr>
              <a:t>   ৪১০৩</a:t>
            </a:r>
          </a:p>
          <a:p>
            <a:pPr algn="r">
              <a:buNone/>
            </a:pPr>
            <a:r>
              <a:rPr lang="bn-BD" b="0" dirty="0">
                <a:solidFill>
                  <a:srgbClr val="0F0F10"/>
                </a:solidFill>
                <a:effectLst/>
              </a:rPr>
              <a:t>   ১২৩৫</a:t>
            </a:r>
          </a:p>
          <a:p>
            <a:pPr algn="r">
              <a:buNone/>
            </a:pPr>
            <a:r>
              <a:rPr lang="bn-BD" b="0" dirty="0">
                <a:solidFill>
                  <a:srgbClr val="005CC5"/>
                </a:solidFill>
                <a:effectLst/>
              </a:rPr>
              <a:t>+</a:t>
            </a:r>
            <a:r>
              <a:rPr lang="bn-BD" b="0" dirty="0">
                <a:solidFill>
                  <a:srgbClr val="0F0F10"/>
                </a:solidFill>
                <a:effectLst/>
              </a:rPr>
              <a:t>  ১৩১০</a:t>
            </a:r>
          </a:p>
          <a:p>
            <a:pPr algn="r">
              <a:buNone/>
            </a:pPr>
            <a:r>
              <a:rPr lang="bn-BD" b="0" dirty="0">
                <a:solidFill>
                  <a:srgbClr val="6A737D"/>
                </a:solidFill>
                <a:effectLst/>
              </a:rPr>
              <a:t>---------</a:t>
            </a:r>
            <a:endParaRPr lang="bn-BD" b="0" dirty="0">
              <a:solidFill>
                <a:srgbClr val="0F0F1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D4057-DD65-BF7C-E882-027B27C5CE70}"/>
              </a:ext>
            </a:extLst>
          </p:cNvPr>
          <p:cNvSpPr txBox="1"/>
          <p:nvPr/>
        </p:nvSpPr>
        <p:spPr>
          <a:xfrm>
            <a:off x="3978564" y="1329987"/>
            <a:ext cx="1831109" cy="278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bn-BD" b="0" i="0" dirty="0">
                <a:solidFill>
                  <a:srgbClr val="1A1C1E"/>
                </a:solidFill>
                <a:effectLst/>
                <a:latin typeface="Inter"/>
              </a:rPr>
              <a:t>(২)</a:t>
            </a: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bn-BD" b="0">
                <a:solidFill>
                  <a:srgbClr val="0F0F10"/>
                </a:solidFill>
                <a:effectLst/>
                <a:latin typeface="Courier New" panose="02070309020205020404" pitchFamily="49" charset="0"/>
              </a:rPr>
              <a:t>২৫৩০</a:t>
            </a:r>
            <a:endParaRPr lang="bn-BD" b="0" dirty="0">
              <a:solidFill>
                <a:srgbClr val="0F0F10"/>
              </a:solidFill>
              <a:effectLst/>
              <a:latin typeface="Courier New" panose="02070309020205020404" pitchFamily="49" charset="0"/>
            </a:endParaRP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bn-BD" b="0" dirty="0">
                <a:solidFill>
                  <a:srgbClr val="0F0F10"/>
                </a:solidFill>
                <a:effectLst/>
                <a:latin typeface="Courier New" panose="02070309020205020404" pitchFamily="49" charset="0"/>
              </a:rPr>
              <a:t>   ৬১৫৫</a:t>
            </a: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bn-BD" b="0" dirty="0">
                <a:solidFill>
                  <a:srgbClr val="0F0F10"/>
                </a:solidFill>
                <a:effectLst/>
                <a:latin typeface="Courier New" panose="02070309020205020404" pitchFamily="49" charset="0"/>
              </a:rPr>
              <a:t>   ৮১০১</a:t>
            </a: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bn-BD" b="0" dirty="0">
                <a:solidFill>
                  <a:srgbClr val="005CC5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bn-BD" b="0" dirty="0">
                <a:solidFill>
                  <a:srgbClr val="0F0F10"/>
                </a:solidFill>
                <a:effectLst/>
                <a:latin typeface="Courier New" panose="02070309020205020404" pitchFamily="49" charset="0"/>
              </a:rPr>
              <a:t>  ১১২০</a:t>
            </a: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bn-BD" b="0" dirty="0">
                <a:solidFill>
                  <a:srgbClr val="6A737D"/>
                </a:solidFill>
                <a:effectLst/>
                <a:latin typeface="Courier New" panose="02070309020205020404" pitchFamily="49" charset="0"/>
              </a:rPr>
              <a:t>----------</a:t>
            </a:r>
            <a:endParaRPr lang="bn-BD" b="0" dirty="0">
              <a:solidFill>
                <a:srgbClr val="0F0F10"/>
              </a:solidFill>
              <a:effectLst/>
              <a:latin typeface="Courier New" panose="02070309020205020404" pitchFamily="49" charset="0"/>
            </a:endParaRPr>
          </a:p>
          <a:p>
            <a:pPr>
              <a:lnSpc>
                <a:spcPts val="165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bn-BD" b="0" dirty="0">
                <a:solidFill>
                  <a:srgbClr val="0F0F10"/>
                </a:solidFill>
                <a:effectLst/>
                <a:latin typeface="Courier New" panose="02070309020205020404" pitchFamily="49" charset="0"/>
              </a:rPr>
              <a:t>  ১৮৯১৬</a:t>
            </a:r>
          </a:p>
        </p:txBody>
      </p:sp>
    </p:spTree>
    <p:extLst>
      <p:ext uri="{BB962C8B-B14F-4D97-AF65-F5344CB8AC3E}">
        <p14:creationId xmlns:p14="http://schemas.microsoft.com/office/powerpoint/2010/main" val="277466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12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3493C-41E0-0B0B-B73B-A8B51CF59A4F}"/>
              </a:ext>
            </a:extLst>
          </p:cNvPr>
          <p:cNvSpPr txBox="1"/>
          <p:nvPr/>
        </p:nvSpPr>
        <p:spPr>
          <a:xfrm>
            <a:off x="6724072" y="3500690"/>
            <a:ext cx="43410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শ্রেণি: তৃতীয়, </a:t>
            </a:r>
          </a:p>
          <a:p>
            <a:pPr lvl="0" algn="ctr"/>
            <a:r>
              <a:rPr lang="bn-BD" sz="28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 প্রাথমিক গণিত, </a:t>
            </a:r>
          </a:p>
          <a:p>
            <a:pPr lvl="0" algn="ctr"/>
            <a:r>
              <a:rPr lang="bn-BD" sz="28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 ২: যোগ, </a:t>
            </a:r>
          </a:p>
          <a:p>
            <a:pPr lvl="0" algn="ctr"/>
            <a:r>
              <a:rPr lang="bn-BD" sz="28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শিরোনাম: </a:t>
            </a:r>
          </a:p>
          <a:p>
            <a:pPr lvl="0" algn="ctr"/>
            <a:r>
              <a:rPr lang="bn-BD" sz="28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 করি (অনূর্ধ্ব চার অঙ্কের সংখ্যা সর্বোচ্চ চারটি)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4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98705C-4DF8-BD8E-26AB-953BD4BBE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727225"/>
              </p:ext>
            </p:extLst>
          </p:nvPr>
        </p:nvGraphicFramePr>
        <p:xfrm>
          <a:off x="2056859" y="1410510"/>
          <a:ext cx="8078281" cy="467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85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ECB032-A963-DCDF-B82F-AF90C2A6416E}"/>
              </a:ext>
            </a:extLst>
          </p:cNvPr>
          <p:cNvGraphicFramePr/>
          <p:nvPr/>
        </p:nvGraphicFramePr>
        <p:xfrm>
          <a:off x="849745" y="554182"/>
          <a:ext cx="10584873" cy="558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63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ABB3BC-40A5-1569-677F-B02C604DB89D}"/>
              </a:ext>
            </a:extLst>
          </p:cNvPr>
          <p:cNvGrpSpPr/>
          <p:nvPr/>
        </p:nvGrpSpPr>
        <p:grpSpPr>
          <a:xfrm>
            <a:off x="700391" y="1517515"/>
            <a:ext cx="10379413" cy="4494179"/>
            <a:chOff x="700391" y="1517515"/>
            <a:chExt cx="10379413" cy="449417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468FFDA-4582-FE69-5C7E-FD4F2978BEC2}"/>
                </a:ext>
              </a:extLst>
            </p:cNvPr>
            <p:cNvSpPr/>
            <p:nvPr/>
          </p:nvSpPr>
          <p:spPr>
            <a:xfrm>
              <a:off x="3871608" y="1517515"/>
              <a:ext cx="7208196" cy="44941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শিরোনাম: </a:t>
              </a:r>
            </a:p>
            <a:p>
              <a:pPr algn="ctr"/>
              <a:r>
                <a:rPr lang="bn-BD" sz="4400" b="1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হিসাব করি (অনূর্ধ্ব চার অঙ্কের সংখ্যা সর্বোচ্চ চারটি)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NikoshBAN" panose="02000000000000000000" pitchFamily="2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C6DEF9-7AAC-2DCC-C78C-692BDEE18C4A}"/>
                </a:ext>
              </a:extLst>
            </p:cNvPr>
            <p:cNvSpPr/>
            <p:nvPr/>
          </p:nvSpPr>
          <p:spPr>
            <a:xfrm>
              <a:off x="700391" y="1532106"/>
              <a:ext cx="3142035" cy="4479588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05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9854A-4661-2851-52DE-0E0005B7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F84173B6-F868-6A3D-80F3-B24E0CC72564}"/>
              </a:ext>
            </a:extLst>
          </p:cNvPr>
          <p:cNvSpPr/>
          <p:nvPr/>
        </p:nvSpPr>
        <p:spPr>
          <a:xfrm>
            <a:off x="1869996" y="648903"/>
            <a:ext cx="9518442" cy="85467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r>
              <a:rPr lang="bn-BD" sz="3600" b="1" dirty="0">
                <a:solidFill>
                  <a:schemeClr val="tx1"/>
                </a:solidFill>
              </a:rPr>
              <a:t>৫. হিসাব করি: ৪৮৩৭ + ২৫৭২ + ১৮৯৬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EFFF7319-8C70-F9C4-D9BB-EB69E4F241E6}"/>
              </a:ext>
            </a:extLst>
          </p:cNvPr>
          <p:cNvGrpSpPr/>
          <p:nvPr/>
        </p:nvGrpSpPr>
        <p:grpSpPr>
          <a:xfrm>
            <a:off x="616445" y="555797"/>
            <a:ext cx="972214" cy="1010575"/>
            <a:chOff x="0" y="0"/>
            <a:chExt cx="2565962" cy="2945150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42DE81BF-0AB8-5D54-8DBB-F61DC68859EB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7BF6523-BCFD-C139-8BB1-B1513B2D05CC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399A99-B089-773D-A2AE-EC32A374451E}"/>
              </a:ext>
            </a:extLst>
          </p:cNvPr>
          <p:cNvSpPr txBox="1"/>
          <p:nvPr/>
        </p:nvSpPr>
        <p:spPr>
          <a:xfrm>
            <a:off x="4906388" y="1547090"/>
            <a:ext cx="2958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/>
              <a:t>উপর নিচ যোগ করি-,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B02703-5E1C-1B21-6BE1-3ABAA62D9E12}"/>
              </a:ext>
            </a:extLst>
          </p:cNvPr>
          <p:cNvSpPr/>
          <p:nvPr/>
        </p:nvSpPr>
        <p:spPr>
          <a:xfrm>
            <a:off x="8792123" y="2788424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6A42B3-A905-E670-7C17-E0D48C8A8DF7}"/>
              </a:ext>
            </a:extLst>
          </p:cNvPr>
          <p:cNvSpPr/>
          <p:nvPr/>
        </p:nvSpPr>
        <p:spPr>
          <a:xfrm>
            <a:off x="9349632" y="2788424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FE8C5E-87DB-70C3-0ACC-CA176D580A7E}"/>
              </a:ext>
            </a:extLst>
          </p:cNvPr>
          <p:cNvSpPr/>
          <p:nvPr/>
        </p:nvSpPr>
        <p:spPr>
          <a:xfrm>
            <a:off x="9907141" y="2788424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9B2956-2601-48E0-ECAD-8D4597A20D86}"/>
              </a:ext>
            </a:extLst>
          </p:cNvPr>
          <p:cNvSpPr/>
          <p:nvPr/>
        </p:nvSpPr>
        <p:spPr>
          <a:xfrm>
            <a:off x="8804050" y="3436328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৮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6E83A0-5B1D-7E32-DD5B-1FCDD93CE44B}"/>
              </a:ext>
            </a:extLst>
          </p:cNvPr>
          <p:cNvSpPr/>
          <p:nvPr/>
        </p:nvSpPr>
        <p:spPr>
          <a:xfrm>
            <a:off x="9361559" y="3436328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55D035-2489-0EB5-8CA3-5077A0F5874E}"/>
              </a:ext>
            </a:extLst>
          </p:cNvPr>
          <p:cNvSpPr/>
          <p:nvPr/>
        </p:nvSpPr>
        <p:spPr>
          <a:xfrm>
            <a:off x="9919068" y="3436328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E4AF0F-12EA-E7AD-4735-3D73A49FD14C}"/>
              </a:ext>
            </a:extLst>
          </p:cNvPr>
          <p:cNvSpPr/>
          <p:nvPr/>
        </p:nvSpPr>
        <p:spPr>
          <a:xfrm>
            <a:off x="8794623" y="3985320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510BFB-A370-4073-BC36-5024988601D4}"/>
              </a:ext>
            </a:extLst>
          </p:cNvPr>
          <p:cNvSpPr/>
          <p:nvPr/>
        </p:nvSpPr>
        <p:spPr>
          <a:xfrm>
            <a:off x="9352132" y="3985320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D3519E-98CB-F354-AEE3-9F86295BE632}"/>
              </a:ext>
            </a:extLst>
          </p:cNvPr>
          <p:cNvSpPr/>
          <p:nvPr/>
        </p:nvSpPr>
        <p:spPr>
          <a:xfrm>
            <a:off x="9909641" y="3985320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6D4D29-EFEF-365A-1DD8-DE54F8E273B4}"/>
              </a:ext>
            </a:extLst>
          </p:cNvPr>
          <p:cNvSpPr/>
          <p:nvPr/>
        </p:nvSpPr>
        <p:spPr>
          <a:xfrm>
            <a:off x="8795068" y="2258057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11CC2C-646D-4065-91C0-CD6A3C34CED2}"/>
              </a:ext>
            </a:extLst>
          </p:cNvPr>
          <p:cNvSpPr/>
          <p:nvPr/>
        </p:nvSpPr>
        <p:spPr>
          <a:xfrm>
            <a:off x="9346033" y="2261635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1B807B-7EB6-421A-878C-B8E47CDD5B33}"/>
              </a:ext>
            </a:extLst>
          </p:cNvPr>
          <p:cNvSpPr/>
          <p:nvPr/>
        </p:nvSpPr>
        <p:spPr>
          <a:xfrm>
            <a:off x="9919524" y="2250999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D35D1B1-EFE7-F3B0-A7AE-5D2979D77E11}"/>
              </a:ext>
            </a:extLst>
          </p:cNvPr>
          <p:cNvSpPr/>
          <p:nvPr/>
        </p:nvSpPr>
        <p:spPr>
          <a:xfrm>
            <a:off x="8822527" y="5194089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8B4C83-D5DF-FF5D-1A59-AE749CA1C641}"/>
              </a:ext>
            </a:extLst>
          </p:cNvPr>
          <p:cNvSpPr/>
          <p:nvPr/>
        </p:nvSpPr>
        <p:spPr>
          <a:xfrm>
            <a:off x="9380036" y="5194089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311562-E061-6686-5C90-BA69F7115FF5}"/>
              </a:ext>
            </a:extLst>
          </p:cNvPr>
          <p:cNvSpPr/>
          <p:nvPr/>
        </p:nvSpPr>
        <p:spPr>
          <a:xfrm>
            <a:off x="9937545" y="5194089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BEC66B-ABB5-A2AA-A5A7-9568CB2099A8}"/>
              </a:ext>
            </a:extLst>
          </p:cNvPr>
          <p:cNvSpPr txBox="1"/>
          <p:nvPr/>
        </p:nvSpPr>
        <p:spPr>
          <a:xfrm>
            <a:off x="472934" y="5799995"/>
            <a:ext cx="6325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err="1"/>
              <a:t>নির্নেয়</a:t>
            </a:r>
            <a:r>
              <a:rPr lang="bn-BD" sz="3200" dirty="0"/>
              <a:t> </a:t>
            </a:r>
            <a:r>
              <a:rPr lang="bn-BD" sz="3200" b="1" dirty="0"/>
              <a:t>যোগফল</a:t>
            </a:r>
            <a:r>
              <a:rPr lang="bn-BD" sz="3200" dirty="0"/>
              <a:t>= </a:t>
            </a:r>
            <a:r>
              <a:rPr lang="bn-BD" sz="3200" b="1" dirty="0"/>
              <a:t>৯৩০৫</a:t>
            </a:r>
            <a:endParaRPr lang="bn-BD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0A3C9E-774F-FA6F-04A4-6C29727C40C4}"/>
              </a:ext>
            </a:extLst>
          </p:cNvPr>
          <p:cNvCxnSpPr/>
          <p:nvPr/>
        </p:nvCxnSpPr>
        <p:spPr>
          <a:xfrm>
            <a:off x="7437279" y="3389025"/>
            <a:ext cx="43133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94CA08-AD55-84F2-C37F-FC391C92EDFD}"/>
              </a:ext>
            </a:extLst>
          </p:cNvPr>
          <p:cNvCxnSpPr/>
          <p:nvPr/>
        </p:nvCxnSpPr>
        <p:spPr>
          <a:xfrm>
            <a:off x="7437279" y="5111437"/>
            <a:ext cx="431338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1A3BD5-A58D-0AC2-36B6-CA818E3EDE2C}"/>
              </a:ext>
            </a:extLst>
          </p:cNvPr>
          <p:cNvSpPr/>
          <p:nvPr/>
        </p:nvSpPr>
        <p:spPr>
          <a:xfrm>
            <a:off x="8237496" y="2785847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B3333A-5EDC-BABC-FCEF-9560D9DBA2F5}"/>
              </a:ext>
            </a:extLst>
          </p:cNvPr>
          <p:cNvSpPr/>
          <p:nvPr/>
        </p:nvSpPr>
        <p:spPr>
          <a:xfrm>
            <a:off x="8249423" y="3433751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39A002A-F7FB-A0FF-8080-578EA6C16986}"/>
              </a:ext>
            </a:extLst>
          </p:cNvPr>
          <p:cNvSpPr/>
          <p:nvPr/>
        </p:nvSpPr>
        <p:spPr>
          <a:xfrm>
            <a:off x="8239996" y="3982743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788E1E-DBAA-2A92-3FB2-C006D339A590}"/>
              </a:ext>
            </a:extLst>
          </p:cNvPr>
          <p:cNvSpPr/>
          <p:nvPr/>
        </p:nvSpPr>
        <p:spPr>
          <a:xfrm>
            <a:off x="8267900" y="5191512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CAE85D5-490D-488D-8C85-32E622EA62ED}"/>
              </a:ext>
            </a:extLst>
          </p:cNvPr>
          <p:cNvSpPr/>
          <p:nvPr/>
        </p:nvSpPr>
        <p:spPr>
          <a:xfrm>
            <a:off x="8230951" y="2267484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19F37E-26C4-1F85-7BBA-0F92379BD944}"/>
              </a:ext>
            </a:extLst>
          </p:cNvPr>
          <p:cNvSpPr txBox="1"/>
          <p:nvPr/>
        </p:nvSpPr>
        <p:spPr>
          <a:xfrm>
            <a:off x="418126" y="3336553"/>
            <a:ext cx="69055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b="1" dirty="0"/>
              <a:t>এককের ঘরের যোগ:</a:t>
            </a:r>
            <a:r>
              <a:rPr lang="bn-BD" dirty="0"/>
              <a:t> ৭ + ২ + ৬ = ১৫ (১৫ এর ৫ বসবে এবং হাতে থাকবে ১)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9800BF-F7E4-A483-A951-DAAF73848F87}"/>
              </a:ext>
            </a:extLst>
          </p:cNvPr>
          <p:cNvSpPr txBox="1"/>
          <p:nvPr/>
        </p:nvSpPr>
        <p:spPr>
          <a:xfrm>
            <a:off x="418126" y="3961957"/>
            <a:ext cx="690555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b="1" dirty="0"/>
              <a:t>দশকের ঘরের যোগ:</a:t>
            </a:r>
            <a:r>
              <a:rPr lang="bn-BD" dirty="0"/>
              <a:t> ১ (হাতের) + ৩ + ৭ + ৯ = ২০ (২০ এর ০ বসবে এবং হাতে থাকবে ২)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DE7B1A-23F0-25C3-065C-6B6F7FC8CA15}"/>
              </a:ext>
            </a:extLst>
          </p:cNvPr>
          <p:cNvSpPr txBox="1"/>
          <p:nvPr/>
        </p:nvSpPr>
        <p:spPr>
          <a:xfrm>
            <a:off x="418126" y="4587361"/>
            <a:ext cx="690555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b="1" dirty="0"/>
              <a:t>শতকের ঘরের যোগ:</a:t>
            </a:r>
            <a:r>
              <a:rPr lang="bn-BD" dirty="0"/>
              <a:t> ২ (হাতের) + ৮ + ৫ + ৮ = ২৩ (২৩ এর ৩ বসবে এবং হাতে থাকবে ২)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96B845-343C-8225-4D20-F0479CDFE77E}"/>
              </a:ext>
            </a:extLst>
          </p:cNvPr>
          <p:cNvSpPr txBox="1"/>
          <p:nvPr/>
        </p:nvSpPr>
        <p:spPr>
          <a:xfrm>
            <a:off x="418126" y="5191512"/>
            <a:ext cx="690555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b="1" dirty="0"/>
              <a:t>হাজারের ঘরের যোগ:</a:t>
            </a:r>
            <a:r>
              <a:rPr lang="bn-BD" dirty="0"/>
              <a:t> ২ (হাতের) + ৪ + ২ + ১ = ৯ (৯ বসবে)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62A5BF6-B409-550F-DE47-99F6ADA53663}"/>
              </a:ext>
            </a:extLst>
          </p:cNvPr>
          <p:cNvSpPr/>
          <p:nvPr/>
        </p:nvSpPr>
        <p:spPr>
          <a:xfrm>
            <a:off x="8804506" y="4525608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৮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0B91434-2CBE-6149-65C9-7083360A9D8C}"/>
              </a:ext>
            </a:extLst>
          </p:cNvPr>
          <p:cNvSpPr/>
          <p:nvPr/>
        </p:nvSpPr>
        <p:spPr>
          <a:xfrm>
            <a:off x="9362015" y="4525608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2AD14E9-F4A3-EEE7-C546-D4C61902E32F}"/>
              </a:ext>
            </a:extLst>
          </p:cNvPr>
          <p:cNvSpPr/>
          <p:nvPr/>
        </p:nvSpPr>
        <p:spPr>
          <a:xfrm>
            <a:off x="9919524" y="4525608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FDC9411-5454-A2D8-A41D-C95A5E11A6DA}"/>
              </a:ext>
            </a:extLst>
          </p:cNvPr>
          <p:cNvSpPr/>
          <p:nvPr/>
        </p:nvSpPr>
        <p:spPr>
          <a:xfrm>
            <a:off x="8249879" y="4523031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3A1265-30C3-9DA4-143E-8A0D4A5D3A88}"/>
              </a:ext>
            </a:extLst>
          </p:cNvPr>
          <p:cNvSpPr/>
          <p:nvPr/>
        </p:nvSpPr>
        <p:spPr>
          <a:xfrm>
            <a:off x="8795068" y="2249563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FE21D70-3EE1-CFF4-7DAB-C6C88839E06C}"/>
              </a:ext>
            </a:extLst>
          </p:cNvPr>
          <p:cNvSpPr/>
          <p:nvPr/>
        </p:nvSpPr>
        <p:spPr>
          <a:xfrm>
            <a:off x="9346033" y="2253141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E55766E-0992-088D-07AA-E56E84CBAF45}"/>
              </a:ext>
            </a:extLst>
          </p:cNvPr>
          <p:cNvSpPr/>
          <p:nvPr/>
        </p:nvSpPr>
        <p:spPr>
          <a:xfrm>
            <a:off x="8230951" y="1721660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</a:t>
            </a:r>
          </a:p>
        </p:txBody>
      </p:sp>
    </p:spTree>
    <p:extLst>
      <p:ext uri="{BB962C8B-B14F-4D97-AF65-F5344CB8AC3E}">
        <p14:creationId xmlns:p14="http://schemas.microsoft.com/office/powerpoint/2010/main" val="34970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2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mph" presetSubtype="0" repeatCount="indefinite" fill="remove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2" grpId="3" animBg="1"/>
      <p:bldP spid="35" grpId="0" animBg="1"/>
      <p:bldP spid="36" grpId="0" animBg="1"/>
      <p:bldP spid="63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5E4B4-BC20-9195-A7E5-80AB3366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95E4777A-2825-340D-282C-1A3F229A2ADF}"/>
              </a:ext>
            </a:extLst>
          </p:cNvPr>
          <p:cNvSpPr/>
          <p:nvPr/>
        </p:nvSpPr>
        <p:spPr>
          <a:xfrm>
            <a:off x="1869996" y="648903"/>
            <a:ext cx="9518442" cy="854675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r>
              <a:rPr lang="bn-BD" sz="3600" b="1" dirty="0">
                <a:solidFill>
                  <a:srgbClr val="1A1C1E"/>
                </a:solidFill>
                <a:latin typeface="Inter"/>
              </a:rPr>
              <a:t>৬. যোগ করি </a:t>
            </a:r>
            <a:r>
              <a:rPr lang="bn-BD" sz="3600" dirty="0">
                <a:solidFill>
                  <a:srgbClr val="1A1C1E"/>
                </a:solidFill>
                <a:latin typeface="Inter"/>
              </a:rPr>
              <a:t>(৩) ৩৪১৮ + ১৬৭০ + ৩১২৮ = </a:t>
            </a:r>
            <a:endParaRPr lang="bn-BD" sz="3600" b="1" dirty="0">
              <a:solidFill>
                <a:schemeClr val="tx1"/>
              </a:solidFill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F6B103DA-D822-6274-18C4-43ED077A578C}"/>
              </a:ext>
            </a:extLst>
          </p:cNvPr>
          <p:cNvGrpSpPr/>
          <p:nvPr/>
        </p:nvGrpSpPr>
        <p:grpSpPr>
          <a:xfrm>
            <a:off x="616445" y="555797"/>
            <a:ext cx="972214" cy="1010575"/>
            <a:chOff x="0" y="0"/>
            <a:chExt cx="2565962" cy="2945150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4A5276A2-C665-4100-429F-5B32CF76EB66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C063630-4FE5-0CA3-BE17-BC84082267CB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EF0B1C-9E22-644D-E122-5BD3E382F7BE}"/>
              </a:ext>
            </a:extLst>
          </p:cNvPr>
          <p:cNvSpPr txBox="1"/>
          <p:nvPr/>
        </p:nvSpPr>
        <p:spPr>
          <a:xfrm>
            <a:off x="4906388" y="1547090"/>
            <a:ext cx="2958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/>
              <a:t>উপর নিচ যোগ করি-,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8F686A-C0FF-D15B-FEAE-C405BC57DBA2}"/>
              </a:ext>
            </a:extLst>
          </p:cNvPr>
          <p:cNvSpPr/>
          <p:nvPr/>
        </p:nvSpPr>
        <p:spPr>
          <a:xfrm>
            <a:off x="8792123" y="2788424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FC1F2D-BE79-9FD0-45A1-87F267706D4E}"/>
              </a:ext>
            </a:extLst>
          </p:cNvPr>
          <p:cNvSpPr/>
          <p:nvPr/>
        </p:nvSpPr>
        <p:spPr>
          <a:xfrm>
            <a:off x="9349632" y="2788424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D1EC4D-ECA0-13BA-F682-4E409414AF37}"/>
              </a:ext>
            </a:extLst>
          </p:cNvPr>
          <p:cNvSpPr/>
          <p:nvPr/>
        </p:nvSpPr>
        <p:spPr>
          <a:xfrm>
            <a:off x="9907141" y="2788424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460C61-C451-C417-1511-44356651BEA8}"/>
              </a:ext>
            </a:extLst>
          </p:cNvPr>
          <p:cNvSpPr/>
          <p:nvPr/>
        </p:nvSpPr>
        <p:spPr>
          <a:xfrm>
            <a:off x="8813286" y="3436328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AC6A73-7DA8-11FB-E116-96716111CE00}"/>
              </a:ext>
            </a:extLst>
          </p:cNvPr>
          <p:cNvSpPr/>
          <p:nvPr/>
        </p:nvSpPr>
        <p:spPr>
          <a:xfrm>
            <a:off x="9370795" y="3436328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1DFBE2-A521-1816-545E-1BDF50DE482A}"/>
              </a:ext>
            </a:extLst>
          </p:cNvPr>
          <p:cNvSpPr/>
          <p:nvPr/>
        </p:nvSpPr>
        <p:spPr>
          <a:xfrm>
            <a:off x="9928304" y="3436328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৮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9CE085-DDDC-720F-D33B-929321467CBB}"/>
              </a:ext>
            </a:extLst>
          </p:cNvPr>
          <p:cNvSpPr/>
          <p:nvPr/>
        </p:nvSpPr>
        <p:spPr>
          <a:xfrm>
            <a:off x="8803859" y="3985320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7B8084-180C-BD3D-EB39-ECCA11AF0D73}"/>
              </a:ext>
            </a:extLst>
          </p:cNvPr>
          <p:cNvSpPr/>
          <p:nvPr/>
        </p:nvSpPr>
        <p:spPr>
          <a:xfrm>
            <a:off x="9361368" y="3985320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0060AC-B50A-2F9A-E1DB-F66BE1E4045C}"/>
              </a:ext>
            </a:extLst>
          </p:cNvPr>
          <p:cNvSpPr/>
          <p:nvPr/>
        </p:nvSpPr>
        <p:spPr>
          <a:xfrm>
            <a:off x="9918877" y="3985320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B10C58-B29D-A458-F45B-D38CAFEC98E6}"/>
              </a:ext>
            </a:extLst>
          </p:cNvPr>
          <p:cNvSpPr/>
          <p:nvPr/>
        </p:nvSpPr>
        <p:spPr>
          <a:xfrm>
            <a:off x="8795068" y="2258057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FD0A2D-2FEB-8297-6678-718CDC532483}"/>
              </a:ext>
            </a:extLst>
          </p:cNvPr>
          <p:cNvSpPr/>
          <p:nvPr/>
        </p:nvSpPr>
        <p:spPr>
          <a:xfrm>
            <a:off x="9346033" y="2261635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2140C1-51BD-CFC4-CCEB-13E2F64C0E2A}"/>
              </a:ext>
            </a:extLst>
          </p:cNvPr>
          <p:cNvSpPr/>
          <p:nvPr/>
        </p:nvSpPr>
        <p:spPr>
          <a:xfrm>
            <a:off x="9919524" y="2250999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0FD4989-5D8E-758D-473C-FC119FAFB073}"/>
              </a:ext>
            </a:extLst>
          </p:cNvPr>
          <p:cNvSpPr/>
          <p:nvPr/>
        </p:nvSpPr>
        <p:spPr>
          <a:xfrm>
            <a:off x="8822527" y="5194089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F8B64F-922F-A06C-815C-4995A9791855}"/>
              </a:ext>
            </a:extLst>
          </p:cNvPr>
          <p:cNvSpPr/>
          <p:nvPr/>
        </p:nvSpPr>
        <p:spPr>
          <a:xfrm>
            <a:off x="9380036" y="5194089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2401517-8685-9D6D-DA34-B3A8DEE2F063}"/>
              </a:ext>
            </a:extLst>
          </p:cNvPr>
          <p:cNvSpPr/>
          <p:nvPr/>
        </p:nvSpPr>
        <p:spPr>
          <a:xfrm>
            <a:off x="9937545" y="5194089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616E32-35BE-D74B-DEB3-085EAC01E4EC}"/>
              </a:ext>
            </a:extLst>
          </p:cNvPr>
          <p:cNvSpPr txBox="1"/>
          <p:nvPr/>
        </p:nvSpPr>
        <p:spPr>
          <a:xfrm>
            <a:off x="472934" y="5799995"/>
            <a:ext cx="6325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err="1"/>
              <a:t>নির্নেয়</a:t>
            </a:r>
            <a:r>
              <a:rPr lang="bn-BD" sz="3200" dirty="0"/>
              <a:t> </a:t>
            </a:r>
            <a:r>
              <a:rPr lang="bn-BD" sz="3200" b="1" dirty="0"/>
              <a:t>যোগফল</a:t>
            </a:r>
            <a:r>
              <a:rPr lang="bn-BD" sz="3200" dirty="0"/>
              <a:t>= </a:t>
            </a:r>
            <a:r>
              <a:rPr lang="bn-BD" sz="3200" b="1" dirty="0">
                <a:solidFill>
                  <a:srgbClr val="1A1C1E"/>
                </a:solidFill>
                <a:latin typeface="Inter"/>
              </a:rPr>
              <a:t>৮২১৬</a:t>
            </a:r>
            <a:endParaRPr lang="bn-BD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976F70-3E4C-57C9-D703-6C5B1CC7918E}"/>
              </a:ext>
            </a:extLst>
          </p:cNvPr>
          <p:cNvCxnSpPr/>
          <p:nvPr/>
        </p:nvCxnSpPr>
        <p:spPr>
          <a:xfrm>
            <a:off x="7437279" y="3389025"/>
            <a:ext cx="43133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AE11EC-0A1A-0B50-025C-EE7978819CB9}"/>
              </a:ext>
            </a:extLst>
          </p:cNvPr>
          <p:cNvCxnSpPr/>
          <p:nvPr/>
        </p:nvCxnSpPr>
        <p:spPr>
          <a:xfrm>
            <a:off x="7437279" y="5111437"/>
            <a:ext cx="431338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DAACA4-5A1E-D293-007E-DD34CA1475DA}"/>
              </a:ext>
            </a:extLst>
          </p:cNvPr>
          <p:cNvSpPr/>
          <p:nvPr/>
        </p:nvSpPr>
        <p:spPr>
          <a:xfrm>
            <a:off x="8237496" y="2785847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9DA2BA-A06E-DBBE-C38A-FFDD2C69A28E}"/>
              </a:ext>
            </a:extLst>
          </p:cNvPr>
          <p:cNvSpPr/>
          <p:nvPr/>
        </p:nvSpPr>
        <p:spPr>
          <a:xfrm>
            <a:off x="8258659" y="3433751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296F372-C4A3-8EE0-4C95-9AA8860C529E}"/>
              </a:ext>
            </a:extLst>
          </p:cNvPr>
          <p:cNvSpPr/>
          <p:nvPr/>
        </p:nvSpPr>
        <p:spPr>
          <a:xfrm>
            <a:off x="8249232" y="3982743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6CCE47-80A4-1E08-412E-C2E54F8C249F}"/>
              </a:ext>
            </a:extLst>
          </p:cNvPr>
          <p:cNvSpPr/>
          <p:nvPr/>
        </p:nvSpPr>
        <p:spPr>
          <a:xfrm>
            <a:off x="8267900" y="5191512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৮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203E959-BEAF-7EB5-EDF0-CA61F2C1A969}"/>
              </a:ext>
            </a:extLst>
          </p:cNvPr>
          <p:cNvSpPr/>
          <p:nvPr/>
        </p:nvSpPr>
        <p:spPr>
          <a:xfrm>
            <a:off x="8230951" y="2267484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F00A16-655D-B57D-AED2-84090CD9CAF9}"/>
              </a:ext>
            </a:extLst>
          </p:cNvPr>
          <p:cNvSpPr txBox="1"/>
          <p:nvPr/>
        </p:nvSpPr>
        <p:spPr>
          <a:xfrm>
            <a:off x="418126" y="3336553"/>
            <a:ext cx="69055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b="1" dirty="0"/>
              <a:t>এককের ঘরের যোগ:</a:t>
            </a:r>
            <a:r>
              <a:rPr lang="bn-BD" dirty="0"/>
              <a:t> ৮ + ০ + ৮ = ১৬ (১৬ এর ৬ বসবে এবং হাতে থাকবে ১)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FEC2BE-8907-C2CB-5BD3-B94417C9E95A}"/>
              </a:ext>
            </a:extLst>
          </p:cNvPr>
          <p:cNvSpPr txBox="1"/>
          <p:nvPr/>
        </p:nvSpPr>
        <p:spPr>
          <a:xfrm>
            <a:off x="418126" y="3961957"/>
            <a:ext cx="690555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b="1" dirty="0"/>
              <a:t>দশকের ঘরের যোগ:</a:t>
            </a:r>
            <a:r>
              <a:rPr lang="bn-BD" dirty="0"/>
              <a:t> ১ (হাতের) + ১ + ৭ + ২ = ১১ (১১ এর ১ বসবে এবং হাতে থাকবে ১)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022018-1913-A10F-0B31-D38AA0BB1BB9}"/>
              </a:ext>
            </a:extLst>
          </p:cNvPr>
          <p:cNvSpPr txBox="1"/>
          <p:nvPr/>
        </p:nvSpPr>
        <p:spPr>
          <a:xfrm>
            <a:off x="418126" y="4587361"/>
            <a:ext cx="690555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b="1" dirty="0"/>
              <a:t>শতকের ঘরের যোগ:</a:t>
            </a:r>
            <a:r>
              <a:rPr lang="bn-BD" dirty="0"/>
              <a:t> ১ (হাতের) + ৪ + ৬ + ১ = ১২ (১২ এর ২ বসবে এবং হাতে থাকবে ১)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C1B7CB-8068-14A3-336C-F30D46F71D52}"/>
              </a:ext>
            </a:extLst>
          </p:cNvPr>
          <p:cNvSpPr txBox="1"/>
          <p:nvPr/>
        </p:nvSpPr>
        <p:spPr>
          <a:xfrm>
            <a:off x="418126" y="5191512"/>
            <a:ext cx="690555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b="1" dirty="0"/>
              <a:t>হাজারের ঘরের যোগ:</a:t>
            </a:r>
            <a:r>
              <a:rPr lang="bn-BD" dirty="0"/>
              <a:t> ১ (হাতের) + ৩ + ১ + ৩ = ৮ (৮ বসবে)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320D05B-89D9-5409-7507-0773CDA949EE}"/>
              </a:ext>
            </a:extLst>
          </p:cNvPr>
          <p:cNvSpPr/>
          <p:nvPr/>
        </p:nvSpPr>
        <p:spPr>
          <a:xfrm>
            <a:off x="8804506" y="4525608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B927290-9DCA-0028-50BA-99C1797EA6BD}"/>
              </a:ext>
            </a:extLst>
          </p:cNvPr>
          <p:cNvSpPr/>
          <p:nvPr/>
        </p:nvSpPr>
        <p:spPr>
          <a:xfrm>
            <a:off x="9362015" y="4525608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43AD5C3-913F-C173-D813-A2A03C1EEEDC}"/>
              </a:ext>
            </a:extLst>
          </p:cNvPr>
          <p:cNvSpPr/>
          <p:nvPr/>
        </p:nvSpPr>
        <p:spPr>
          <a:xfrm>
            <a:off x="9919524" y="4525608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৮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44EC56D-01AF-6DC1-DBAA-5EF842954F21}"/>
              </a:ext>
            </a:extLst>
          </p:cNvPr>
          <p:cNvSpPr/>
          <p:nvPr/>
        </p:nvSpPr>
        <p:spPr>
          <a:xfrm>
            <a:off x="8249879" y="4523031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140E774-4C51-3FD8-6965-1F3870E0583B}"/>
              </a:ext>
            </a:extLst>
          </p:cNvPr>
          <p:cNvSpPr/>
          <p:nvPr/>
        </p:nvSpPr>
        <p:spPr>
          <a:xfrm>
            <a:off x="8792123" y="2258009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B24A78A-FB44-4703-5120-F4BF6DB8D239}"/>
              </a:ext>
            </a:extLst>
          </p:cNvPr>
          <p:cNvSpPr/>
          <p:nvPr/>
        </p:nvSpPr>
        <p:spPr>
          <a:xfrm>
            <a:off x="9346033" y="2263978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58FA6FD-E9A1-1C99-A2AD-70BBD9697111}"/>
              </a:ext>
            </a:extLst>
          </p:cNvPr>
          <p:cNvSpPr/>
          <p:nvPr/>
        </p:nvSpPr>
        <p:spPr>
          <a:xfrm>
            <a:off x="8230951" y="1721660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</a:t>
            </a:r>
          </a:p>
        </p:txBody>
      </p:sp>
    </p:spTree>
    <p:extLst>
      <p:ext uri="{BB962C8B-B14F-4D97-AF65-F5344CB8AC3E}">
        <p14:creationId xmlns:p14="http://schemas.microsoft.com/office/powerpoint/2010/main" val="15632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2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3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7" presetClass="emph" presetSubtype="0" repeatCount="indefinite" fill="remove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7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2" grpId="3" animBg="1"/>
      <p:bldP spid="35" grpId="0" animBg="1"/>
      <p:bldP spid="36" grpId="0" animBg="1"/>
      <p:bldP spid="63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46B1D0-A04D-3487-379E-A7AC9406C969}"/>
              </a:ext>
            </a:extLst>
          </p:cNvPr>
          <p:cNvSpPr/>
          <p:nvPr/>
        </p:nvSpPr>
        <p:spPr>
          <a:xfrm>
            <a:off x="5960333" y="4802893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301AE9-DDFB-864A-99EB-101B2C392304}"/>
              </a:ext>
            </a:extLst>
          </p:cNvPr>
          <p:cNvSpPr/>
          <p:nvPr/>
        </p:nvSpPr>
        <p:spPr>
          <a:xfrm>
            <a:off x="6339042" y="4802893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83732A-2A93-DFCD-27B3-3692591B3F50}"/>
              </a:ext>
            </a:extLst>
          </p:cNvPr>
          <p:cNvSpPr/>
          <p:nvPr/>
        </p:nvSpPr>
        <p:spPr>
          <a:xfrm>
            <a:off x="6717747" y="4802893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61157-6F9A-77DD-839D-56BF325A60C3}"/>
              </a:ext>
            </a:extLst>
          </p:cNvPr>
          <p:cNvSpPr txBox="1"/>
          <p:nvPr/>
        </p:nvSpPr>
        <p:spPr>
          <a:xfrm>
            <a:off x="534261" y="5591404"/>
            <a:ext cx="9712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 err="1"/>
              <a:t>নির্নেয়</a:t>
            </a:r>
            <a:r>
              <a:rPr lang="bn-BD" sz="4000" dirty="0"/>
              <a:t> যোগফল, </a:t>
            </a:r>
            <a:r>
              <a:rPr lang="bn-BD" sz="4000" dirty="0">
                <a:solidFill>
                  <a:srgbClr val="1A1C1E"/>
                </a:solidFill>
                <a:latin typeface="Inter"/>
              </a:rPr>
              <a:t>(৫) ১৬৮ + ১৬১৫ + ২৪৫০ = </a:t>
            </a:r>
            <a:r>
              <a:rPr lang="bn-BD" sz="4000" b="1" dirty="0">
                <a:solidFill>
                  <a:srgbClr val="1A1C1E"/>
                </a:solidFill>
                <a:latin typeface="Inter"/>
              </a:rPr>
              <a:t>৪২৩৩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BEE350-2F7A-1E72-65A9-4ACC3A7829C5}"/>
              </a:ext>
            </a:extLst>
          </p:cNvPr>
          <p:cNvSpPr/>
          <p:nvPr/>
        </p:nvSpPr>
        <p:spPr>
          <a:xfrm>
            <a:off x="7126035" y="4796821"/>
            <a:ext cx="360000" cy="504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BDCDE8-9483-82BE-E5AF-CFBA982764CC}"/>
              </a:ext>
            </a:extLst>
          </p:cNvPr>
          <p:cNvSpPr/>
          <p:nvPr/>
        </p:nvSpPr>
        <p:spPr>
          <a:xfrm>
            <a:off x="5960334" y="4278965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C1EBBA-4954-F1BF-38D9-D985FB741D0F}"/>
              </a:ext>
            </a:extLst>
          </p:cNvPr>
          <p:cNvSpPr/>
          <p:nvPr/>
        </p:nvSpPr>
        <p:spPr>
          <a:xfrm>
            <a:off x="6339043" y="4278965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92885D-858D-80CE-399A-DD240F043BFB}"/>
              </a:ext>
            </a:extLst>
          </p:cNvPr>
          <p:cNvSpPr/>
          <p:nvPr/>
        </p:nvSpPr>
        <p:spPr>
          <a:xfrm>
            <a:off x="6717746" y="4278965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47F352-8239-8086-ED24-0E79B4411DF0}"/>
              </a:ext>
            </a:extLst>
          </p:cNvPr>
          <p:cNvSpPr/>
          <p:nvPr/>
        </p:nvSpPr>
        <p:spPr>
          <a:xfrm>
            <a:off x="5574699" y="4271911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B92719-D1E5-B519-8106-1426EACFCE15}"/>
              </a:ext>
            </a:extLst>
          </p:cNvPr>
          <p:cNvSpPr/>
          <p:nvPr/>
        </p:nvSpPr>
        <p:spPr>
          <a:xfrm>
            <a:off x="5576969" y="4796821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0DCE71-7018-CBDB-79E2-A9F1AA4802E9}"/>
              </a:ext>
            </a:extLst>
          </p:cNvPr>
          <p:cNvSpPr/>
          <p:nvPr/>
        </p:nvSpPr>
        <p:spPr>
          <a:xfrm>
            <a:off x="7894174" y="4815855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12F16A-ACEA-ABCC-60D3-F6E1715FCFF6}"/>
              </a:ext>
            </a:extLst>
          </p:cNvPr>
          <p:cNvSpPr/>
          <p:nvPr/>
        </p:nvSpPr>
        <p:spPr>
          <a:xfrm>
            <a:off x="8272883" y="4815855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5489BD-D7F7-4EED-7422-68629CD5BD86}"/>
              </a:ext>
            </a:extLst>
          </p:cNvPr>
          <p:cNvSpPr/>
          <p:nvPr/>
        </p:nvSpPr>
        <p:spPr>
          <a:xfrm>
            <a:off x="8651588" y="4815855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F835C1-0C88-D616-973C-01C962D5892B}"/>
              </a:ext>
            </a:extLst>
          </p:cNvPr>
          <p:cNvSpPr/>
          <p:nvPr/>
        </p:nvSpPr>
        <p:spPr>
          <a:xfrm>
            <a:off x="9059876" y="4809783"/>
            <a:ext cx="360000" cy="504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21CB9-A509-F25D-1CE5-771BD628C622}"/>
              </a:ext>
            </a:extLst>
          </p:cNvPr>
          <p:cNvSpPr/>
          <p:nvPr/>
        </p:nvSpPr>
        <p:spPr>
          <a:xfrm>
            <a:off x="7894175" y="4291927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0E59B0-9492-135B-D246-F90F1885177B}"/>
              </a:ext>
            </a:extLst>
          </p:cNvPr>
          <p:cNvSpPr/>
          <p:nvPr/>
        </p:nvSpPr>
        <p:spPr>
          <a:xfrm>
            <a:off x="8272884" y="4291927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A27075-DE29-CFB9-E815-685B3BFCE2D9}"/>
              </a:ext>
            </a:extLst>
          </p:cNvPr>
          <p:cNvSpPr/>
          <p:nvPr/>
        </p:nvSpPr>
        <p:spPr>
          <a:xfrm>
            <a:off x="8651587" y="4291927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CF47BF9-74C1-8A85-B634-3892DD250276}"/>
              </a:ext>
            </a:extLst>
          </p:cNvPr>
          <p:cNvSpPr/>
          <p:nvPr/>
        </p:nvSpPr>
        <p:spPr>
          <a:xfrm>
            <a:off x="7508540" y="4284873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9FD3C6-3048-E0CA-AA4B-935CC218200A}"/>
              </a:ext>
            </a:extLst>
          </p:cNvPr>
          <p:cNvSpPr/>
          <p:nvPr/>
        </p:nvSpPr>
        <p:spPr>
          <a:xfrm>
            <a:off x="7510810" y="4809783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823536-6452-2E33-E8F9-44E077F0AFE0}"/>
              </a:ext>
            </a:extLst>
          </p:cNvPr>
          <p:cNvSpPr/>
          <p:nvPr/>
        </p:nvSpPr>
        <p:spPr>
          <a:xfrm>
            <a:off x="9846869" y="4828817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E8282A-66A5-E631-CC18-E7F251808093}"/>
              </a:ext>
            </a:extLst>
          </p:cNvPr>
          <p:cNvSpPr/>
          <p:nvPr/>
        </p:nvSpPr>
        <p:spPr>
          <a:xfrm>
            <a:off x="10225578" y="4828817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03A6EA-791E-0E74-545C-F33B21BEA000}"/>
              </a:ext>
            </a:extLst>
          </p:cNvPr>
          <p:cNvSpPr/>
          <p:nvPr/>
        </p:nvSpPr>
        <p:spPr>
          <a:xfrm>
            <a:off x="10604283" y="4828817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98E850-47C3-53D5-3F39-1CB0C1FC3225}"/>
              </a:ext>
            </a:extLst>
          </p:cNvPr>
          <p:cNvSpPr/>
          <p:nvPr/>
        </p:nvSpPr>
        <p:spPr>
          <a:xfrm>
            <a:off x="9846870" y="4304889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11F5B59-B921-2B57-2C10-B9EDDB1E3A6B}"/>
              </a:ext>
            </a:extLst>
          </p:cNvPr>
          <p:cNvSpPr/>
          <p:nvPr/>
        </p:nvSpPr>
        <p:spPr>
          <a:xfrm>
            <a:off x="10225579" y="4304889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E245088-F348-516D-2530-916E4C309C29}"/>
              </a:ext>
            </a:extLst>
          </p:cNvPr>
          <p:cNvSpPr/>
          <p:nvPr/>
        </p:nvSpPr>
        <p:spPr>
          <a:xfrm>
            <a:off x="10604282" y="4304889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8098FCE-42D3-6AE1-E524-B02B33EDE7CD}"/>
              </a:ext>
            </a:extLst>
          </p:cNvPr>
          <p:cNvSpPr/>
          <p:nvPr/>
        </p:nvSpPr>
        <p:spPr>
          <a:xfrm>
            <a:off x="9461235" y="4297835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7A71FAA-1736-F4CB-1900-F9C12516A228}"/>
              </a:ext>
            </a:extLst>
          </p:cNvPr>
          <p:cNvSpPr/>
          <p:nvPr/>
        </p:nvSpPr>
        <p:spPr>
          <a:xfrm>
            <a:off x="9463505" y="4822745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012545F-E350-888D-9524-CC97F5A0D8F8}"/>
              </a:ext>
            </a:extLst>
          </p:cNvPr>
          <p:cNvSpPr/>
          <p:nvPr/>
        </p:nvSpPr>
        <p:spPr>
          <a:xfrm>
            <a:off x="10206869" y="3787927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49D804-AE84-6A99-AB77-C66473016594}"/>
              </a:ext>
            </a:extLst>
          </p:cNvPr>
          <p:cNvSpPr/>
          <p:nvPr/>
        </p:nvSpPr>
        <p:spPr>
          <a:xfrm>
            <a:off x="10585574" y="3787927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45AC4D7-F7E4-FB62-8C64-38FAC2A41F1C}"/>
              </a:ext>
            </a:extLst>
          </p:cNvPr>
          <p:cNvSpPr/>
          <p:nvPr/>
        </p:nvSpPr>
        <p:spPr>
          <a:xfrm>
            <a:off x="10196421" y="3269891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4C9D325-E893-FEBD-A101-BB22FF65BC8E}"/>
              </a:ext>
            </a:extLst>
          </p:cNvPr>
          <p:cNvSpPr/>
          <p:nvPr/>
        </p:nvSpPr>
        <p:spPr>
          <a:xfrm>
            <a:off x="9828160" y="3799934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53DEDD-D3B4-F461-CDCF-B192162907A5}"/>
              </a:ext>
            </a:extLst>
          </p:cNvPr>
          <p:cNvSpPr/>
          <p:nvPr/>
        </p:nvSpPr>
        <p:spPr>
          <a:xfrm>
            <a:off x="9456921" y="3784201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5C3D62-F70B-FBE6-3D5D-E34E5D0BA90E}"/>
              </a:ext>
            </a:extLst>
          </p:cNvPr>
          <p:cNvSpPr txBox="1"/>
          <p:nvPr/>
        </p:nvSpPr>
        <p:spPr>
          <a:xfrm>
            <a:off x="448602" y="1275924"/>
            <a:ext cx="645155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একক স্থানের সংখ্যা যোগ করলে হয়: ৮ + ৫ + ০ = ১৩</a:t>
            </a:r>
            <a:endParaRPr lang="bn-BD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1561C-012B-E4BC-F244-B7937B8C6B28}"/>
              </a:ext>
            </a:extLst>
          </p:cNvPr>
          <p:cNvSpPr txBox="1"/>
          <p:nvPr/>
        </p:nvSpPr>
        <p:spPr>
          <a:xfrm>
            <a:off x="448602" y="1901328"/>
            <a:ext cx="645155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দশক স্থানের সংখ্যা যোগ করলে হয়: ৬</a:t>
            </a:r>
            <a:r>
              <a:rPr lang="bn-BD" sz="2800" dirty="0">
                <a:solidFill>
                  <a:srgbClr val="1A1C1E"/>
                </a:solidFill>
                <a:latin typeface="Inter"/>
              </a:rPr>
              <a:t> + ১ + ৫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 = ১</a:t>
            </a:r>
            <a:r>
              <a:rPr lang="bn-BD" sz="2800" dirty="0">
                <a:solidFill>
                  <a:srgbClr val="1A1C1E"/>
                </a:solidFill>
                <a:latin typeface="Inter"/>
              </a:rPr>
              <a:t>২</a:t>
            </a:r>
            <a:endParaRPr lang="bn-BD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C66267-15CB-7BBD-FAE2-79F0E5D28328}"/>
              </a:ext>
            </a:extLst>
          </p:cNvPr>
          <p:cNvSpPr txBox="1"/>
          <p:nvPr/>
        </p:nvSpPr>
        <p:spPr>
          <a:xfrm>
            <a:off x="448602" y="2526732"/>
            <a:ext cx="645155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শতক স্থানের সংখ্যা যোগ করলে হয়: ১ + ৬ + ৪ = </a:t>
            </a:r>
            <a:r>
              <a:rPr lang="bn-BD" sz="2800" dirty="0">
                <a:solidFill>
                  <a:srgbClr val="1A1C1E"/>
                </a:solidFill>
                <a:latin typeface="Inter"/>
              </a:rPr>
              <a:t>১১</a:t>
            </a:r>
            <a:endParaRPr lang="bn-BD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62CD6B-F339-CCDA-13CE-859EB5B32F38}"/>
              </a:ext>
            </a:extLst>
          </p:cNvPr>
          <p:cNvSpPr txBox="1"/>
          <p:nvPr/>
        </p:nvSpPr>
        <p:spPr>
          <a:xfrm>
            <a:off x="448602" y="3124999"/>
            <a:ext cx="6451551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1A1C1E"/>
                </a:solidFill>
                <a:latin typeface="Inter"/>
              </a:rPr>
              <a:t>হাজার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 স্থানের সংখ্যা যোগ করলে হয়: ১ + </a:t>
            </a:r>
            <a:r>
              <a:rPr lang="bn-BD" sz="2800" dirty="0">
                <a:solidFill>
                  <a:srgbClr val="1A1C1E"/>
                </a:solidFill>
                <a:latin typeface="Inter"/>
              </a:rPr>
              <a:t>২</a:t>
            </a:r>
            <a:r>
              <a:rPr lang="bn-BD" sz="2800" b="0" i="0" dirty="0">
                <a:solidFill>
                  <a:srgbClr val="1A1C1E"/>
                </a:solidFill>
                <a:effectLst/>
                <a:latin typeface="Inter"/>
              </a:rPr>
              <a:t> = ৩</a:t>
            </a:r>
            <a:endParaRPr lang="bn-BD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051C6C-6510-7FC5-EA12-24BCDFD7227C}"/>
              </a:ext>
            </a:extLst>
          </p:cNvPr>
          <p:cNvSpPr txBox="1"/>
          <p:nvPr/>
        </p:nvSpPr>
        <p:spPr>
          <a:xfrm>
            <a:off x="933708" y="434113"/>
            <a:ext cx="8913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/>
              <a:t>৫. হিসাব করি: </a:t>
            </a:r>
            <a:r>
              <a:rPr lang="bn-BD" sz="4000" dirty="0">
                <a:solidFill>
                  <a:srgbClr val="1A1C1E"/>
                </a:solidFill>
                <a:latin typeface="Inter"/>
              </a:rPr>
              <a:t>(৫) ১৬৮ + ১৬১৫ + ২৪৫০ =</a:t>
            </a:r>
            <a:endParaRPr lang="bn-BD" sz="4000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C6FE7B7-9505-307C-2EF3-84C64B1169B0}"/>
              </a:ext>
            </a:extLst>
          </p:cNvPr>
          <p:cNvSpPr/>
          <p:nvPr/>
        </p:nvSpPr>
        <p:spPr>
          <a:xfrm>
            <a:off x="9456921" y="3249657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F00627-44A7-9445-C635-5C4F4CCE8A25}"/>
              </a:ext>
            </a:extLst>
          </p:cNvPr>
          <p:cNvSpPr/>
          <p:nvPr/>
        </p:nvSpPr>
        <p:spPr>
          <a:xfrm>
            <a:off x="4025632" y="4809783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73DE4F-3443-90C6-64C0-31DB50790D8B}"/>
              </a:ext>
            </a:extLst>
          </p:cNvPr>
          <p:cNvSpPr/>
          <p:nvPr/>
        </p:nvSpPr>
        <p:spPr>
          <a:xfrm>
            <a:off x="4404341" y="4809783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AAA7FF-C209-0A80-435B-50566E63DD1F}"/>
              </a:ext>
            </a:extLst>
          </p:cNvPr>
          <p:cNvSpPr/>
          <p:nvPr/>
        </p:nvSpPr>
        <p:spPr>
          <a:xfrm>
            <a:off x="4783046" y="4809783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৮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329B8D-6456-86CF-6D96-B97CFEEA18AA}"/>
              </a:ext>
            </a:extLst>
          </p:cNvPr>
          <p:cNvSpPr/>
          <p:nvPr/>
        </p:nvSpPr>
        <p:spPr>
          <a:xfrm>
            <a:off x="5191334" y="4803711"/>
            <a:ext cx="360000" cy="504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3BB463-C0A9-A825-CDAC-5C763FF2299E}"/>
              </a:ext>
            </a:extLst>
          </p:cNvPr>
          <p:cNvSpPr/>
          <p:nvPr/>
        </p:nvSpPr>
        <p:spPr>
          <a:xfrm>
            <a:off x="4025633" y="4285855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799947F-73ED-0687-9AA2-2DA78CA2EDE5}"/>
              </a:ext>
            </a:extLst>
          </p:cNvPr>
          <p:cNvSpPr/>
          <p:nvPr/>
        </p:nvSpPr>
        <p:spPr>
          <a:xfrm>
            <a:off x="4404342" y="4285855"/>
            <a:ext cx="360000" cy="50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31E8216-2555-0309-08F2-ABB1D4016E3A}"/>
              </a:ext>
            </a:extLst>
          </p:cNvPr>
          <p:cNvSpPr/>
          <p:nvPr/>
        </p:nvSpPr>
        <p:spPr>
          <a:xfrm>
            <a:off x="4783045" y="4285855"/>
            <a:ext cx="360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F96DF2-A453-D6A1-9C77-DD5337FB17EC}"/>
              </a:ext>
            </a:extLst>
          </p:cNvPr>
          <p:cNvSpPr/>
          <p:nvPr/>
        </p:nvSpPr>
        <p:spPr>
          <a:xfrm>
            <a:off x="3639998" y="4278801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5C7F85F-7E80-BAA3-BBED-AE30F743D9D9}"/>
              </a:ext>
            </a:extLst>
          </p:cNvPr>
          <p:cNvSpPr/>
          <p:nvPr/>
        </p:nvSpPr>
        <p:spPr>
          <a:xfrm>
            <a:off x="3642268" y="4803711"/>
            <a:ext cx="36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C26B5DA-2591-BD05-E8C7-514367D82989}"/>
              </a:ext>
            </a:extLst>
          </p:cNvPr>
          <p:cNvSpPr/>
          <p:nvPr/>
        </p:nvSpPr>
        <p:spPr>
          <a:xfrm>
            <a:off x="9816921" y="3269746"/>
            <a:ext cx="360000" cy="50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18037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0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1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4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5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65" grpId="0" animBg="1"/>
      <p:bldP spid="65" grpId="1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8" grpId="0" animBg="1"/>
      <p:bldP spid="8" grpId="1" animBg="1"/>
      <p:bldP spid="8" grpId="2" animBg="1"/>
      <p:bldP spid="30" grpId="0" animBg="1"/>
      <p:bldP spid="36" grpId="0" animBg="1"/>
      <p:bldP spid="37" grpId="0" animBg="1"/>
      <p:bldP spid="38" grpId="0" animBg="1"/>
      <p:bldP spid="40" grpId="0" animBg="1"/>
      <p:bldP spid="40" grpId="1" animBg="1"/>
      <p:bldP spid="40" grpId="2" animBg="1"/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9" grpId="0" animBg="1"/>
      <p:bldP spid="11" grpId="0" animBg="1"/>
      <p:bldP spid="11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18115-DC1B-0E51-761E-C16A1082E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60B5FE85-B64A-1163-9CAB-1821FB958184}"/>
              </a:ext>
            </a:extLst>
          </p:cNvPr>
          <p:cNvSpPr/>
          <p:nvPr/>
        </p:nvSpPr>
        <p:spPr>
          <a:xfrm>
            <a:off x="1869996" y="473231"/>
            <a:ext cx="9518442" cy="1030348"/>
          </a:xfrm>
          <a:custGeom>
            <a:avLst/>
            <a:gdLst>
              <a:gd name="connsiteX0" fmla="*/ 0 w 11614255"/>
              <a:gd name="connsiteY0" fmla="*/ 117946 h 1179455"/>
              <a:gd name="connsiteX1" fmla="*/ 117946 w 11614255"/>
              <a:gd name="connsiteY1" fmla="*/ 0 h 1179455"/>
              <a:gd name="connsiteX2" fmla="*/ 11496310 w 11614255"/>
              <a:gd name="connsiteY2" fmla="*/ 0 h 1179455"/>
              <a:gd name="connsiteX3" fmla="*/ 11614256 w 11614255"/>
              <a:gd name="connsiteY3" fmla="*/ 117946 h 1179455"/>
              <a:gd name="connsiteX4" fmla="*/ 11614255 w 11614255"/>
              <a:gd name="connsiteY4" fmla="*/ 1061510 h 1179455"/>
              <a:gd name="connsiteX5" fmla="*/ 11496309 w 11614255"/>
              <a:gd name="connsiteY5" fmla="*/ 1179456 h 1179455"/>
              <a:gd name="connsiteX6" fmla="*/ 117946 w 11614255"/>
              <a:gd name="connsiteY6" fmla="*/ 1179455 h 1179455"/>
              <a:gd name="connsiteX7" fmla="*/ 0 w 11614255"/>
              <a:gd name="connsiteY7" fmla="*/ 1061509 h 1179455"/>
              <a:gd name="connsiteX8" fmla="*/ 0 w 11614255"/>
              <a:gd name="connsiteY8" fmla="*/ 117946 h 117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4255" h="1179455">
                <a:moveTo>
                  <a:pt x="0" y="117946"/>
                </a:moveTo>
                <a:cubicBezTo>
                  <a:pt x="0" y="52806"/>
                  <a:pt x="52806" y="0"/>
                  <a:pt x="117946" y="0"/>
                </a:cubicBezTo>
                <a:lnTo>
                  <a:pt x="11496310" y="0"/>
                </a:lnTo>
                <a:cubicBezTo>
                  <a:pt x="11561450" y="0"/>
                  <a:pt x="11614256" y="52806"/>
                  <a:pt x="11614256" y="117946"/>
                </a:cubicBezTo>
                <a:cubicBezTo>
                  <a:pt x="11614256" y="432467"/>
                  <a:pt x="11614255" y="746989"/>
                  <a:pt x="11614255" y="1061510"/>
                </a:cubicBezTo>
                <a:cubicBezTo>
                  <a:pt x="11614255" y="1126650"/>
                  <a:pt x="11561449" y="1179456"/>
                  <a:pt x="11496309" y="1179456"/>
                </a:cubicBezTo>
                <a:lnTo>
                  <a:pt x="117946" y="1179455"/>
                </a:lnTo>
                <a:cubicBezTo>
                  <a:pt x="52806" y="1179455"/>
                  <a:pt x="0" y="1126649"/>
                  <a:pt x="0" y="1061509"/>
                </a:cubicBezTo>
                <a:lnTo>
                  <a:pt x="0" y="11794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05" tIns="125985" rIns="171705" bIns="125985" numCol="1" spcCol="1270" anchor="ctr" anchorCtr="0">
            <a:noAutofit/>
          </a:bodyPr>
          <a:lstStyle/>
          <a:p>
            <a:r>
              <a:rPr lang="bn-BD" sz="3600" b="1" dirty="0">
                <a:solidFill>
                  <a:srgbClr val="1A1C1E"/>
                </a:solidFill>
                <a:latin typeface="Inter"/>
              </a:rPr>
              <a:t>প্রশ্ন:</a:t>
            </a:r>
            <a:r>
              <a:rPr lang="bn-BD" sz="3600" dirty="0">
                <a:solidFill>
                  <a:srgbClr val="1A1C1E"/>
                </a:solidFill>
                <a:latin typeface="Inter"/>
              </a:rPr>
              <a:t> একটি পাইকারি দোকানে ৪৪১৬ বস্তা চাল, ৩২৪১ বস্তা গম এবং ১৬৩৭ বস্তা চিনি আছে। ঐ দোকানে কতগুলো বস্তা আছে?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A69CA798-2325-BD2A-9BB0-9E006820179D}"/>
              </a:ext>
            </a:extLst>
          </p:cNvPr>
          <p:cNvGrpSpPr/>
          <p:nvPr/>
        </p:nvGrpSpPr>
        <p:grpSpPr>
          <a:xfrm>
            <a:off x="616445" y="555797"/>
            <a:ext cx="972214" cy="1010575"/>
            <a:chOff x="0" y="0"/>
            <a:chExt cx="2565962" cy="2945150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4947FB54-2408-15F2-D75C-FC0130460488}"/>
                </a:ext>
              </a:extLst>
            </p:cNvPr>
            <p:cNvSpPr/>
            <p:nvPr/>
          </p:nvSpPr>
          <p:spPr>
            <a:xfrm>
              <a:off x="0" y="0"/>
              <a:ext cx="2565962" cy="2945150"/>
            </a:xfrm>
            <a:custGeom>
              <a:avLst/>
              <a:gdLst/>
              <a:ahLst/>
              <a:cxnLst/>
              <a:rect l="l" t="t" r="r" b="b"/>
              <a:pathLst>
                <a:path w="2565962" h="2945150">
                  <a:moveTo>
                    <a:pt x="0" y="0"/>
                  </a:moveTo>
                  <a:lnTo>
                    <a:pt x="2565962" y="0"/>
                  </a:lnTo>
                  <a:lnTo>
                    <a:pt x="2565962" y="2945150"/>
                  </a:lnTo>
                  <a:lnTo>
                    <a:pt x="0" y="294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2365192-A8EC-3479-1BF0-266C5952987E}"/>
                </a:ext>
              </a:extLst>
            </p:cNvPr>
            <p:cNvSpPr/>
            <p:nvPr/>
          </p:nvSpPr>
          <p:spPr>
            <a:xfrm>
              <a:off x="336285" y="140188"/>
              <a:ext cx="1893392" cy="2348393"/>
            </a:xfrm>
            <a:custGeom>
              <a:avLst/>
              <a:gdLst/>
              <a:ahLst/>
              <a:cxnLst/>
              <a:rect l="l" t="t" r="r" b="b"/>
              <a:pathLst>
                <a:path w="1893392" h="2348393">
                  <a:moveTo>
                    <a:pt x="0" y="0"/>
                  </a:moveTo>
                  <a:lnTo>
                    <a:pt x="1893392" y="0"/>
                  </a:lnTo>
                  <a:lnTo>
                    <a:pt x="1893392" y="2348393"/>
                  </a:lnTo>
                  <a:lnTo>
                    <a:pt x="0" y="2348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bn-B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92CC62-A524-3032-7EBD-0BE074BCACAE}"/>
              </a:ext>
            </a:extLst>
          </p:cNvPr>
          <p:cNvSpPr txBox="1"/>
          <p:nvPr/>
        </p:nvSpPr>
        <p:spPr>
          <a:xfrm>
            <a:off x="4906388" y="1547090"/>
            <a:ext cx="2958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/>
              <a:t>উপর নিচ যোগ করি-,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36D2B8-2296-BF3A-F9D4-E99BEE142823}"/>
              </a:ext>
            </a:extLst>
          </p:cNvPr>
          <p:cNvSpPr/>
          <p:nvPr/>
        </p:nvSpPr>
        <p:spPr>
          <a:xfrm>
            <a:off x="8792123" y="2788424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14856E-9348-8371-B9E3-3DACA8651B22}"/>
              </a:ext>
            </a:extLst>
          </p:cNvPr>
          <p:cNvSpPr/>
          <p:nvPr/>
        </p:nvSpPr>
        <p:spPr>
          <a:xfrm>
            <a:off x="9349632" y="2788424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3C0196-7ED3-402F-9559-070162719856}"/>
              </a:ext>
            </a:extLst>
          </p:cNvPr>
          <p:cNvSpPr/>
          <p:nvPr/>
        </p:nvSpPr>
        <p:spPr>
          <a:xfrm>
            <a:off x="9907141" y="2788424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0619C2-FE2C-F1CE-78D0-5898334ADB85}"/>
              </a:ext>
            </a:extLst>
          </p:cNvPr>
          <p:cNvSpPr/>
          <p:nvPr/>
        </p:nvSpPr>
        <p:spPr>
          <a:xfrm>
            <a:off x="8813286" y="3436328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00AFF6-CE96-5629-8FD7-7221C314AB1B}"/>
              </a:ext>
            </a:extLst>
          </p:cNvPr>
          <p:cNvSpPr/>
          <p:nvPr/>
        </p:nvSpPr>
        <p:spPr>
          <a:xfrm>
            <a:off x="9370795" y="3436328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0AD64C-15DB-2440-54B5-E4235F345E82}"/>
              </a:ext>
            </a:extLst>
          </p:cNvPr>
          <p:cNvSpPr/>
          <p:nvPr/>
        </p:nvSpPr>
        <p:spPr>
          <a:xfrm>
            <a:off x="9928304" y="3436328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55A04A-97FD-8126-83B5-BF355CBC4942}"/>
              </a:ext>
            </a:extLst>
          </p:cNvPr>
          <p:cNvSpPr/>
          <p:nvPr/>
        </p:nvSpPr>
        <p:spPr>
          <a:xfrm>
            <a:off x="8803859" y="3985320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B08372-8105-66EF-801B-EEFE40C77CF6}"/>
              </a:ext>
            </a:extLst>
          </p:cNvPr>
          <p:cNvSpPr/>
          <p:nvPr/>
        </p:nvSpPr>
        <p:spPr>
          <a:xfrm>
            <a:off x="9361368" y="3985320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656E57-5310-CB61-5B06-C4D98A9EF38B}"/>
              </a:ext>
            </a:extLst>
          </p:cNvPr>
          <p:cNvSpPr/>
          <p:nvPr/>
        </p:nvSpPr>
        <p:spPr>
          <a:xfrm>
            <a:off x="9918877" y="3985320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F4D9202-DCBB-2573-8E99-F871953DACEB}"/>
              </a:ext>
            </a:extLst>
          </p:cNvPr>
          <p:cNvSpPr/>
          <p:nvPr/>
        </p:nvSpPr>
        <p:spPr>
          <a:xfrm>
            <a:off x="8795068" y="2258057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AC6DB9-76A7-EB10-6A6A-7B4C021590FB}"/>
              </a:ext>
            </a:extLst>
          </p:cNvPr>
          <p:cNvSpPr/>
          <p:nvPr/>
        </p:nvSpPr>
        <p:spPr>
          <a:xfrm>
            <a:off x="9346033" y="2261635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B88399-A27F-45CC-EA85-E19E27AD0178}"/>
              </a:ext>
            </a:extLst>
          </p:cNvPr>
          <p:cNvSpPr/>
          <p:nvPr/>
        </p:nvSpPr>
        <p:spPr>
          <a:xfrm>
            <a:off x="9919524" y="2250999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767217-2A45-AEF6-4DE4-0CFC0AB156C2}"/>
              </a:ext>
            </a:extLst>
          </p:cNvPr>
          <p:cNvSpPr/>
          <p:nvPr/>
        </p:nvSpPr>
        <p:spPr>
          <a:xfrm>
            <a:off x="8822527" y="5194089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DE4053-1FBB-3DBC-C304-10427657D205}"/>
              </a:ext>
            </a:extLst>
          </p:cNvPr>
          <p:cNvSpPr/>
          <p:nvPr/>
        </p:nvSpPr>
        <p:spPr>
          <a:xfrm>
            <a:off x="9380036" y="5194089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C19AE2-3871-9B4E-E194-4A0BD19F8735}"/>
              </a:ext>
            </a:extLst>
          </p:cNvPr>
          <p:cNvSpPr/>
          <p:nvPr/>
        </p:nvSpPr>
        <p:spPr>
          <a:xfrm>
            <a:off x="9937545" y="5194089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7B238-619E-B440-BF30-F46D36D58E9F}"/>
              </a:ext>
            </a:extLst>
          </p:cNvPr>
          <p:cNvSpPr txBox="1"/>
          <p:nvPr/>
        </p:nvSpPr>
        <p:spPr>
          <a:xfrm>
            <a:off x="472934" y="5799995"/>
            <a:ext cx="696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err="1"/>
              <a:t>নির্নেয়</a:t>
            </a:r>
            <a:r>
              <a:rPr lang="bn-BD" sz="3200" dirty="0"/>
              <a:t> </a:t>
            </a:r>
            <a:r>
              <a:rPr lang="bn-BD" sz="3200" b="1" dirty="0">
                <a:solidFill>
                  <a:srgbClr val="1A1C1E"/>
                </a:solidFill>
                <a:latin typeface="Inter"/>
              </a:rPr>
              <a:t>উত্তর:</a:t>
            </a:r>
            <a:r>
              <a:rPr lang="bn-BD" sz="3200" dirty="0">
                <a:solidFill>
                  <a:srgbClr val="1A1C1E"/>
                </a:solidFill>
                <a:latin typeface="Inter"/>
              </a:rPr>
              <a:t> ঐ দোকানে মোট ৯২৯৪ টি বস্তা আছে।</a:t>
            </a:r>
            <a:endParaRPr lang="bn-BD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28D1DE-F9E9-73E9-E9A0-B2403838829C}"/>
              </a:ext>
            </a:extLst>
          </p:cNvPr>
          <p:cNvCxnSpPr/>
          <p:nvPr/>
        </p:nvCxnSpPr>
        <p:spPr>
          <a:xfrm>
            <a:off x="7437279" y="3389025"/>
            <a:ext cx="43133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9540EE-9398-DD1A-C841-BD0EA3B64977}"/>
              </a:ext>
            </a:extLst>
          </p:cNvPr>
          <p:cNvCxnSpPr/>
          <p:nvPr/>
        </p:nvCxnSpPr>
        <p:spPr>
          <a:xfrm>
            <a:off x="7437279" y="5111437"/>
            <a:ext cx="431338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5A26E8-9FEF-1386-1632-7DB9E32BE02B}"/>
              </a:ext>
            </a:extLst>
          </p:cNvPr>
          <p:cNvSpPr/>
          <p:nvPr/>
        </p:nvSpPr>
        <p:spPr>
          <a:xfrm>
            <a:off x="8237496" y="2785847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2E53AFB-1E95-0BA3-567B-20F76E7A4CCE}"/>
              </a:ext>
            </a:extLst>
          </p:cNvPr>
          <p:cNvSpPr/>
          <p:nvPr/>
        </p:nvSpPr>
        <p:spPr>
          <a:xfrm>
            <a:off x="8258659" y="3433751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9C74EB5-C7CA-6A1C-5D2A-D276554024D5}"/>
              </a:ext>
            </a:extLst>
          </p:cNvPr>
          <p:cNvSpPr/>
          <p:nvPr/>
        </p:nvSpPr>
        <p:spPr>
          <a:xfrm>
            <a:off x="8249232" y="3982743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D1494F-BDCB-99FB-E6D8-9257D2DDDE1E}"/>
              </a:ext>
            </a:extLst>
          </p:cNvPr>
          <p:cNvSpPr/>
          <p:nvPr/>
        </p:nvSpPr>
        <p:spPr>
          <a:xfrm>
            <a:off x="8267900" y="5191512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B574A65-9EAD-05A1-6E47-E5BDEBB90745}"/>
              </a:ext>
            </a:extLst>
          </p:cNvPr>
          <p:cNvSpPr/>
          <p:nvPr/>
        </p:nvSpPr>
        <p:spPr>
          <a:xfrm>
            <a:off x="8230951" y="2267484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0FE2D5-1142-6945-7069-B767C41E02F1}"/>
              </a:ext>
            </a:extLst>
          </p:cNvPr>
          <p:cNvSpPr txBox="1"/>
          <p:nvPr/>
        </p:nvSpPr>
        <p:spPr>
          <a:xfrm>
            <a:off x="4754722" y="3399365"/>
            <a:ext cx="29584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1A1C1E"/>
                </a:solidFill>
                <a:latin typeface="Inter"/>
              </a:rPr>
              <a:t>চালের বস্তা আছে = ৪৪১৬ টি</a:t>
            </a:r>
            <a:endParaRPr lang="bn-BD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4F43C2-18C4-488A-B113-EB74DEA6AEC4}"/>
              </a:ext>
            </a:extLst>
          </p:cNvPr>
          <p:cNvSpPr txBox="1"/>
          <p:nvPr/>
        </p:nvSpPr>
        <p:spPr>
          <a:xfrm>
            <a:off x="4754722" y="4024769"/>
            <a:ext cx="29584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1A1C1E"/>
                </a:solidFill>
                <a:latin typeface="Inter"/>
              </a:rPr>
              <a:t>গমের বস্তা আছে = ৩২৪১ টি</a:t>
            </a:r>
            <a:endParaRPr lang="bn-BD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394CA2-3C06-09B2-E296-66AB9CF2120D}"/>
              </a:ext>
            </a:extLst>
          </p:cNvPr>
          <p:cNvSpPr txBox="1"/>
          <p:nvPr/>
        </p:nvSpPr>
        <p:spPr>
          <a:xfrm>
            <a:off x="4754722" y="4650173"/>
            <a:ext cx="29584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1A1C1E"/>
                </a:solidFill>
                <a:latin typeface="Inter"/>
              </a:rPr>
              <a:t>চিনির বস্তা আছে = ১৬৩৭ টি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4B0BC4-16B6-E2B1-A395-6F94F4F02FE3}"/>
              </a:ext>
            </a:extLst>
          </p:cNvPr>
          <p:cNvSpPr txBox="1"/>
          <p:nvPr/>
        </p:nvSpPr>
        <p:spPr>
          <a:xfrm>
            <a:off x="387591" y="2163061"/>
            <a:ext cx="690555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1A1C1E"/>
                </a:solidFill>
                <a:latin typeface="Inter"/>
              </a:rPr>
              <a:t>দোকানে মোট বস্তা আছে = (৪৪১৬ + ৩২৪১ + ১৬৩৭) =</a:t>
            </a:r>
            <a:endParaRPr lang="bn-BD" sz="2400" dirty="0">
              <a:solidFill>
                <a:srgbClr val="1A1C1E"/>
              </a:solidFill>
              <a:latin typeface="Inter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10B316C-DAE8-CCC5-D05E-67A283CE2995}"/>
              </a:ext>
            </a:extLst>
          </p:cNvPr>
          <p:cNvSpPr/>
          <p:nvPr/>
        </p:nvSpPr>
        <p:spPr>
          <a:xfrm>
            <a:off x="8804506" y="4525608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312EF3A-94DF-795B-B024-9C99E44BC3FA}"/>
              </a:ext>
            </a:extLst>
          </p:cNvPr>
          <p:cNvSpPr/>
          <p:nvPr/>
        </p:nvSpPr>
        <p:spPr>
          <a:xfrm>
            <a:off x="9362015" y="4525608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CC6F10-32D1-DF96-66C3-DD423DC532D2}"/>
              </a:ext>
            </a:extLst>
          </p:cNvPr>
          <p:cNvSpPr/>
          <p:nvPr/>
        </p:nvSpPr>
        <p:spPr>
          <a:xfrm>
            <a:off x="9919524" y="4525608"/>
            <a:ext cx="535709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৭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7E2B7A8-2A13-81FB-E6FB-1A4F5A27D715}"/>
              </a:ext>
            </a:extLst>
          </p:cNvPr>
          <p:cNvSpPr/>
          <p:nvPr/>
        </p:nvSpPr>
        <p:spPr>
          <a:xfrm>
            <a:off x="8249879" y="4523031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1D7F12D-F304-35A0-1C89-4B4680315121}"/>
              </a:ext>
            </a:extLst>
          </p:cNvPr>
          <p:cNvSpPr/>
          <p:nvPr/>
        </p:nvSpPr>
        <p:spPr>
          <a:xfrm>
            <a:off x="8792123" y="2248773"/>
            <a:ext cx="535709" cy="50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F93F43F-BD82-4CDF-30B8-5A55042B0838}"/>
              </a:ext>
            </a:extLst>
          </p:cNvPr>
          <p:cNvSpPr/>
          <p:nvPr/>
        </p:nvSpPr>
        <p:spPr>
          <a:xfrm>
            <a:off x="9346033" y="2254742"/>
            <a:ext cx="535709" cy="50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1D37031-4D3D-AA45-4F04-ADEDA77D0A8B}"/>
              </a:ext>
            </a:extLst>
          </p:cNvPr>
          <p:cNvSpPr/>
          <p:nvPr/>
        </p:nvSpPr>
        <p:spPr>
          <a:xfrm>
            <a:off x="8230951" y="1721660"/>
            <a:ext cx="535709" cy="50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৮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F60082-C17B-7EE3-3141-F3D3B9FED609}"/>
              </a:ext>
            </a:extLst>
          </p:cNvPr>
          <p:cNvSpPr txBox="1"/>
          <p:nvPr/>
        </p:nvSpPr>
        <p:spPr>
          <a:xfrm>
            <a:off x="616445" y="1699112"/>
            <a:ext cx="2874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bn-BD" sz="2400" b="1" i="0" dirty="0">
                <a:solidFill>
                  <a:srgbClr val="1A1C1E"/>
                </a:solidFill>
                <a:effectLst/>
                <a:latin typeface="Inter"/>
              </a:rPr>
              <a:t>সমাধান:</a:t>
            </a:r>
            <a:endParaRPr lang="bn-BD" sz="2400" b="0" i="0" dirty="0">
              <a:solidFill>
                <a:srgbClr val="1A1C1E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4763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7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3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5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6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7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7" presetClass="emph" presetSubtype="0" repeatCount="indefinite" fill="remove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2" grpId="3" animBg="1"/>
      <p:bldP spid="35" grpId="0" animBg="1"/>
      <p:bldP spid="36" grpId="0" animBg="1"/>
      <p:bldP spid="63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</p:bldLst>
  </p:timing>
</p:sld>
</file>

<file path=ppt/theme/theme1.xml><?xml version="1.0" encoding="utf-8"?>
<a:theme xmlns:a="http://schemas.openxmlformats.org/drawingml/2006/main" name="TUtul-Sir-Mat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ul-Sir-Math" id="{C0B2DFF4-4DF1-4ABC-A55C-7622D408E497}" vid="{6B784B3F-D2CB-4CCD-ADFE-E7B604B9E4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TUtul-Sir-Math</Template>
  <TotalTime>187</TotalTime>
  <Words>906</Words>
  <Application>Microsoft Office PowerPoint</Application>
  <PresentationFormat>Widescreen</PresentationFormat>
  <Paragraphs>207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Courier New</vt:lpstr>
      <vt:lpstr>Garamond</vt:lpstr>
      <vt:lpstr>Inter</vt:lpstr>
      <vt:lpstr>NikoshBAN</vt:lpstr>
      <vt:lpstr>TUtul-Sir-Math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Pedp4 WPBX5105GRF032212798</dc:creator>
  <cp:lastModifiedBy>Pedp4 WPBX5105GRF032212798</cp:lastModifiedBy>
  <cp:revision>24</cp:revision>
  <dcterms:created xsi:type="dcterms:W3CDTF">2026-01-03T05:07:24Z</dcterms:created>
  <dcterms:modified xsi:type="dcterms:W3CDTF">2026-06-03T01:36:37Z</dcterms:modified>
</cp:coreProperties>
</file>