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3" r:id="rId2"/>
    <p:sldMasterId id="2147483829" r:id="rId3"/>
    <p:sldMasterId id="2147483841" r:id="rId4"/>
    <p:sldMasterId id="2147483853" r:id="rId5"/>
    <p:sldMasterId id="2147483865" r:id="rId6"/>
    <p:sldMasterId id="2147483877" r:id="rId7"/>
    <p:sldMasterId id="2147483889" r:id="rId8"/>
    <p:sldMasterId id="2147483901" r:id="rId9"/>
    <p:sldMasterId id="2147483913" r:id="rId10"/>
    <p:sldMasterId id="2147483925" r:id="rId11"/>
    <p:sldMasterId id="2147483937" r:id="rId12"/>
    <p:sldMasterId id="2147483949" r:id="rId13"/>
    <p:sldMasterId id="2147483961" r:id="rId14"/>
  </p:sldMasterIdLst>
  <p:sldIdLst>
    <p:sldId id="344" r:id="rId15"/>
    <p:sldId id="309" r:id="rId16"/>
    <p:sldId id="291" r:id="rId17"/>
    <p:sldId id="292" r:id="rId18"/>
    <p:sldId id="290" r:id="rId19"/>
    <p:sldId id="293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42" r:id="rId35"/>
    <p:sldId id="286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96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E3F5C-7113-846A-A76C-EAA7D587E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3974EF-2038-7CED-F781-178CF7A2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67EBCF-125D-D55E-D746-2BF546C0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72FF5-713C-8770-6141-80AA0E7F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0338D1-9747-EA57-0867-60242D25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7717F-D7E3-7F82-C741-63481989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D8351B-3599-530E-D07C-097D36362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B55379-6818-0637-5F0B-30A152A2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67B67-B3E4-8625-952A-6DB581B8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F5AB6-E514-9451-777A-B942CC3F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042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4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3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3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6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2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3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144E7-02E2-E7BD-431B-978ADA603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3AC079-7E34-8E76-DF99-ACDFC89B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172898-93FE-CBDC-ED39-011E8A42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B9616-2980-A930-FF6B-2ACA17ED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4F1DD9-8308-F5DC-3C01-61FD2724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362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5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3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6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3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3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8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0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6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9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8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2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2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6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6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6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6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7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2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1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6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3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9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7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8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2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3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9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5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3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5743-E2E5-7FD4-5584-70166C40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12D10F-53F0-9530-C891-B4B6B9B2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7E991C-F0C1-544A-E3D0-A5D16958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BA94C-67DC-5CE2-F4F3-76F64D57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6C7AEA-B187-E68C-FBCD-16D3B5D8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85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E0698-3CE3-1310-17A4-ECBAC7F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4BD5D9-D3CA-45D9-94CA-375389918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92FFBC-9B04-42D7-EB2F-236A4CF9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5A6B77-DE8F-9EBA-26B9-DE5EA415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32A064-301F-19BD-6564-774A837A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4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9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7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1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2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2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F62B3-3A1F-5B53-E221-BF34244F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CAA84-A995-5E1A-E5AD-A17BDDC96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A1A3FF-425C-D048-5A4C-878CC13F5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1C6C54-3341-0D4B-EA95-63C970FE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A5CA4-E1C5-196F-97B1-327CE76A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2B4E41-8EB1-19BF-36E6-0626C873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64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3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9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5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1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2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4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D6002-19DD-C859-00D2-7EC80FA5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FD039D-4AD0-1C02-1B69-043EAF4D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FE8C1C-CD71-54DA-DBD7-6AAC903F2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21BF4A-C811-CD56-DA50-FBF7AEF84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AC58D25-EF13-E73D-BE74-902B69EE2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CBBFAB-F290-942C-DF4D-66124851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622FEC-3991-64A6-6CD3-BD930B09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6AD522-3F29-47BC-E695-3947A5FD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65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2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1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5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8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1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5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4EBEE-EB62-F9B9-5C59-FEF7F80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5717B6-3A70-6EA3-7282-B9FD4AB5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73B6F9-B84E-5736-BC7F-9F1D95E1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D4B12B-2C9E-4C92-B6D6-48C8B196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59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8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1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3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3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8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E8AF9D-7015-7A69-D669-4AA79FE6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2BE6B0-B181-A2FB-C5AC-F1C1BB75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6C8CD1-2252-17E2-C96A-0AB2C046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4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0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1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67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71EE5-1D88-166C-3D40-4B0407CB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F41700-2498-E97F-A57C-0064F589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227A37-FF87-941C-FC4D-663F95EC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827AF3-E2EB-463A-B366-C43434B9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C10392-0AC7-A296-7C7E-F8F4BDEE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B8F88F-06A1-FB8B-B892-A136E328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8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9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975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6" y="185977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19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148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676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00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3"/>
            <a:ext cx="812800" cy="365125"/>
          </a:xfrm>
        </p:spPr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22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58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803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9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46E5E-BF07-9498-4AFC-0C53EEC0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C11CA3-F023-A5BB-61DD-9F290678C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326C80-658C-7CD3-243E-DD372EF67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3D422F-53FB-1DD8-2F9A-05095E54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163E2E-1CA4-81B3-51BB-C5757C0A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C7B1CC-B3EC-81A3-E6EA-E47EFCB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581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1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1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7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5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150C1-3F2F-1A8B-49DA-EEEFD7A2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BDB2DE-7420-1AE7-629B-E36D1CC7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79F72C-1505-F017-43A9-63156A6C2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B7F56-3C30-80CE-EC48-C49B89371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A4E55-4558-45D4-E3EB-E585758B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6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0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8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099C2F-8806-48EF-9452-E0B12644CB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FD1DE-F8C5-497D-B8CB-02E887F50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2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5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9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3CF33D-97EA-43ED-8F00-7E1B361D3D76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4BD17-7EF5-4E30-86A5-8E60DE2CD38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11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E6C8-727E-4082-92FC-A016D82FEA7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6/3/2026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620B5-EA70-462E-BA91-5FD4CF5FF57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E84E708-9698-6FB7-3EA7-78A8D33EECC4}"/>
              </a:ext>
            </a:extLst>
          </p:cNvPr>
          <p:cNvGrpSpPr/>
          <p:nvPr/>
        </p:nvGrpSpPr>
        <p:grpSpPr>
          <a:xfrm>
            <a:off x="-1" y="-78755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7E322F0-CAAE-655B-C3CC-4967EFB4E6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56331CD-C5F1-0A5D-7D80-9086830BCE0B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xmlns="" id="{08BB75CF-BB6F-93C0-2A4D-64C5727D09D4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3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847AC4-5E9C-225D-2015-4ED610179342}"/>
              </a:ext>
            </a:extLst>
          </p:cNvPr>
          <p:cNvSpPr/>
          <p:nvPr/>
        </p:nvSpPr>
        <p:spPr>
          <a:xfrm>
            <a:off x="1158239" y="1655378"/>
            <a:ext cx="9875520" cy="228600"/>
          </a:xfrm>
          <a:prstGeom prst="rect">
            <a:avLst/>
          </a:prstGeom>
          <a:gradFill>
            <a:gsLst>
              <a:gs pos="13000">
                <a:srgbClr val="32EE3B"/>
              </a:gs>
              <a:gs pos="33000">
                <a:srgbClr val="FF0000"/>
              </a:gs>
              <a:gs pos="49000">
                <a:srgbClr val="FFA200"/>
              </a:gs>
              <a:gs pos="70000">
                <a:srgbClr val="FFFF00"/>
              </a:gs>
              <a:gs pos="90000">
                <a:srgbClr val="32EE3B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A purple butterfly with black background&#10;&#10;Description automatically generated">
            <a:extLst>
              <a:ext uri="{FF2B5EF4-FFF2-40B4-BE49-F238E27FC236}">
                <a16:creationId xmlns:a16="http://schemas.microsoft.com/office/drawing/2014/main" xmlns="" id="{AA72EBD6-4D17-EE3D-67EF-6F7E8A365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427">
            <a:off x="9378649" y="372529"/>
            <a:ext cx="2381251" cy="2324100"/>
          </a:xfrm>
          <a:prstGeom prst="rect">
            <a:avLst/>
          </a:prstGeom>
        </p:spPr>
      </p:pic>
      <p:pic>
        <p:nvPicPr>
          <p:cNvPr id="39" name="Picture 38" descr="A purple butterfly with black background&#10;&#10;Description automatically generated">
            <a:extLst>
              <a:ext uri="{FF2B5EF4-FFF2-40B4-BE49-F238E27FC236}">
                <a16:creationId xmlns:a16="http://schemas.microsoft.com/office/drawing/2014/main" xmlns="" id="{435618F9-C466-FFFA-D402-CE04BCD2D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2739">
            <a:off x="341726" y="430724"/>
            <a:ext cx="2381250" cy="2324100"/>
          </a:xfrm>
          <a:prstGeom prst="rect">
            <a:avLst/>
          </a:prstGeom>
        </p:spPr>
      </p:pic>
      <p:pic>
        <p:nvPicPr>
          <p:cNvPr id="96" name="Picture 95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20AEA2B3-A73F-B4C5-246B-8EC3EE592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10066543" y="4582430"/>
            <a:ext cx="1237847" cy="2143125"/>
          </a:xfrm>
          <a:prstGeom prst="rect">
            <a:avLst/>
          </a:prstGeom>
        </p:spPr>
      </p:pic>
      <p:pic>
        <p:nvPicPr>
          <p:cNvPr id="97" name="Picture 96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B8A08F0A-AB72-B6E1-ED23-A95C13C658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5184227" y="4596108"/>
            <a:ext cx="1237847" cy="2143125"/>
          </a:xfrm>
          <a:prstGeom prst="rect">
            <a:avLst/>
          </a:prstGeom>
        </p:spPr>
      </p:pic>
      <p:pic>
        <p:nvPicPr>
          <p:cNvPr id="129" name="Picture 128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2232405F-D053-4D1B-E221-DD12660D1E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996918" y="4510282"/>
            <a:ext cx="1237847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2098" y="6493676"/>
            <a:ext cx="647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84700" y="2052913"/>
            <a:ext cx="3345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endParaRPr lang="en-US" sz="5400" b="1" cap="none" spc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98862" y="2888580"/>
            <a:ext cx="2663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endParaRPr lang="en-US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46362" y="3721319"/>
            <a:ext cx="3400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5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20131" y="4644649"/>
            <a:ext cx="2637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5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8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17196"/>
              </p:ext>
            </p:extLst>
          </p:nvPr>
        </p:nvGraphicFramePr>
        <p:xfrm>
          <a:off x="1910660" y="1495149"/>
          <a:ext cx="8270612" cy="386503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17158"/>
                <a:gridCol w="805218"/>
                <a:gridCol w="873457"/>
                <a:gridCol w="736979"/>
                <a:gridCol w="818866"/>
                <a:gridCol w="818934"/>
              </a:tblGrid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8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03349" y="1496026"/>
            <a:ext cx="764275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একক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819" y="1511093"/>
            <a:ext cx="791568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দশক</a:t>
            </a:r>
            <a:endParaRPr lang="en-US" sz="11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0210" y="1516313"/>
            <a:ext cx="750698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শতক</a:t>
            </a:r>
            <a:endParaRPr lang="en-US" sz="11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5534" y="1489602"/>
            <a:ext cx="939613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হাজার</a:t>
            </a:r>
            <a:endParaRPr lang="en-US" sz="11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5190" y="2989957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1544" y="2473884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8838" y="1986337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5819" y="1964898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0873" y="1956818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3349" y="2495114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9465" y="2495114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0873" y="2487035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3349" y="3014666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45819" y="2989957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0873" y="3004100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3348" y="3537886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5819" y="3529807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7270" y="3529806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9272" y="4054951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9465" y="4060023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0873" y="4060023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1033" y="4747319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45819" y="4739284"/>
            <a:ext cx="791568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3106" y="4747319"/>
            <a:ext cx="764274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1544" y="3578895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5190" y="4110361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20210" y="4747319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6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8832" y="4097546"/>
            <a:ext cx="764274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1064" y="4717423"/>
            <a:ext cx="85980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83365" y="4813218"/>
            <a:ext cx="82842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83365" y="2550443"/>
            <a:ext cx="423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as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as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লিচু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পাড়া হলো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3364" y="3083146"/>
            <a:ext cx="423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 থেকে লিচু পাড়া হলো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3365" y="3600211"/>
            <a:ext cx="423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 থেকে লিচু পাড়া হলো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3365" y="4120945"/>
            <a:ext cx="423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 থেকে লিচু পাড়া হলো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83366" y="4841304"/>
            <a:ext cx="423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 smtClean="0">
                <a:solidFill>
                  <a:prstClr val="black"/>
                </a:solidFill>
                <a:latin typeface="Microsoft YaHei"/>
                <a:ea typeface="Microsoft YaHei"/>
                <a:cs typeface="NikoshBAN" pitchFamily="2" charset="0"/>
              </a:rPr>
              <a:t>∴</a:t>
            </a:r>
            <a:r>
              <a:rPr lang="en-US" sz="2800" b="1" dirty="0" smtClean="0">
                <a:solidFill>
                  <a:prstClr val="black"/>
                </a:solidFill>
                <a:latin typeface="Microsoft YaHei"/>
                <a:ea typeface="Microsoft YaHei"/>
                <a:cs typeface="NikoshBAN" pitchFamily="2" charset="0"/>
              </a:rPr>
              <a:t> </a:t>
            </a:r>
            <a:r>
              <a:rPr lang="as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লিচু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পাড়া হলো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07895" y="6488668"/>
            <a:ext cx="532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9698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4" grpId="0"/>
      <p:bldP spid="30" grpId="0"/>
      <p:bldP spid="31" grpId="0"/>
      <p:bldP spid="3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3965" y="626557"/>
            <a:ext cx="488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433" y="1792761"/>
            <a:ext cx="20561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9075" y="6488669"/>
            <a:ext cx="521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 err="1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DBF5F9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2" y="3013022"/>
            <a:ext cx="4971262" cy="2681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19" y="3013021"/>
            <a:ext cx="4895086" cy="26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22926"/>
              </p:ext>
            </p:extLst>
          </p:nvPr>
        </p:nvGraphicFramePr>
        <p:xfrm>
          <a:off x="1888760" y="1633923"/>
          <a:ext cx="3270135" cy="36276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39449"/>
                <a:gridCol w="779488"/>
                <a:gridCol w="839450"/>
                <a:gridCol w="811748"/>
              </a:tblGrid>
              <a:tr h="556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3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66654" y="1622406"/>
            <a:ext cx="764275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একক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552" y="1622406"/>
            <a:ext cx="791568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দশক</a:t>
            </a:r>
            <a:endParaRPr lang="en-US" sz="11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54" y="1636254"/>
            <a:ext cx="750698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শতক</a:t>
            </a:r>
            <a:endParaRPr lang="en-US" sz="11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1048" y="1668516"/>
            <a:ext cx="940805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হাজার</a:t>
            </a:r>
            <a:endParaRPr lang="en-US" sz="11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7413" y="3348870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3767" y="2759495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2359" y="2179720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9493" y="2171642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6654" y="2715393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2552" y="2759495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৬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6654" y="3310961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2552" y="3303246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2123" y="3882656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555" y="3844832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2123" y="4502085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6298" y="4455131"/>
            <a:ext cx="791568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9978" y="4462429"/>
            <a:ext cx="764274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3767" y="3844832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27412" y="4462429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৬</a:t>
            </a:r>
            <a:endParaRPr lang="en-US" sz="16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28085" y="3848922"/>
            <a:ext cx="764274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31049" y="4462429"/>
            <a:ext cx="3430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11913"/>
              </p:ext>
            </p:extLst>
          </p:nvPr>
        </p:nvGraphicFramePr>
        <p:xfrm>
          <a:off x="7332688" y="1668516"/>
          <a:ext cx="3270135" cy="30707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39449"/>
                <a:gridCol w="779488"/>
                <a:gridCol w="839450"/>
                <a:gridCol w="811748"/>
              </a:tblGrid>
              <a:tr h="556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3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810582" y="1656999"/>
            <a:ext cx="764275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একক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6480" y="1656999"/>
            <a:ext cx="791568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দশক</a:t>
            </a:r>
            <a:endParaRPr lang="en-US" sz="11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15782" y="1670847"/>
            <a:ext cx="750698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শতক</a:t>
            </a:r>
            <a:endParaRPr lang="en-US" sz="11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47889" y="1615480"/>
            <a:ext cx="888398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হাজার</a:t>
            </a:r>
            <a:endParaRPr lang="en-US" sz="11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71341" y="3383463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7695" y="2794088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36287" y="2214313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10582" y="2749986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66480" y="2794088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10582" y="3345554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66480" y="3337839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72013" y="2778652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72013" y="3324979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10581" y="4011659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980126" y="4011659"/>
            <a:ext cx="791568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72014" y="4011659"/>
            <a:ext cx="764274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84988" y="3996272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6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79632" y="3329244"/>
            <a:ext cx="764274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7247889" y="3971316"/>
            <a:ext cx="3430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360693" y="2225649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5832" y="128848"/>
            <a:ext cx="488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0555" y="6488668"/>
            <a:ext cx="477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2830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5" grpId="0"/>
      <p:bldP spid="26" grpId="0"/>
      <p:bldP spid="27" grpId="0"/>
      <p:bldP spid="28" grpId="0"/>
      <p:bldP spid="32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7" y="1063647"/>
            <a:ext cx="9157649" cy="514543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Rectangle 2"/>
          <p:cNvSpPr/>
          <p:nvPr/>
        </p:nvSpPr>
        <p:spPr>
          <a:xfrm>
            <a:off x="4500112" y="106810"/>
            <a:ext cx="3105337" cy="70788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as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as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3062" y="6488668"/>
            <a:ext cx="553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42884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3" y="679827"/>
            <a:ext cx="5159139" cy="2311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2770496"/>
            <a:ext cx="5046092" cy="2320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" y="4763069"/>
            <a:ext cx="5159139" cy="19516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59103" y="1501251"/>
            <a:ext cx="1557077" cy="368489"/>
          </a:xfrm>
          <a:prstGeom prst="rightArrow">
            <a:avLst/>
          </a:prstGeom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6181" y="1177663"/>
            <a:ext cx="4179349" cy="1015663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bliqueTopRight"/>
            <a:lightRig rig="balanced" dir="tr"/>
          </a:scene3d>
          <a:sp3d contourW="14605" prstMaterial="plastic">
            <a:bevelT w="50800" prst="divot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৪৮৯৩৬ জন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949" y="3468890"/>
            <a:ext cx="3823483" cy="92333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পুরুষ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৪৯৮৭৭ জন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923747" y="3789475"/>
            <a:ext cx="1572587" cy="416551"/>
          </a:xfrm>
          <a:prstGeom prst="leftArrow">
            <a:avLst/>
          </a:prstGeom>
          <a:ln w="28575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69216" y="5598793"/>
            <a:ext cx="3457998" cy="92333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শিশু </a:t>
            </a:r>
            <a:r>
              <a:rPr lang="as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৮৩৭২ জন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10040" y="5829298"/>
            <a:ext cx="1774209" cy="462320"/>
          </a:xfrm>
          <a:prstGeom prst="rightArrow">
            <a:avLst/>
          </a:prstGeom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9450" y="0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as-IN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জনসংখ্যা 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5" y="289494"/>
            <a:ext cx="6523630" cy="4975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82112"/>
            <a:ext cx="12192000" cy="10772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শহরে ৪৮৯৩৬ জন নারী, ৪৯৮৭৭ জন পুরুষ ও ৮৩৭২ জন শিশু বাস করেন। ঐ শহরে সর্বমোট জনসংখ্যা কত?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1771" y="6488668"/>
            <a:ext cx="6156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19672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18301"/>
              </p:ext>
            </p:extLst>
          </p:nvPr>
        </p:nvGraphicFramePr>
        <p:xfrm>
          <a:off x="1883392" y="1495149"/>
          <a:ext cx="8297880" cy="35923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98293"/>
                <a:gridCol w="805217"/>
                <a:gridCol w="859809"/>
                <a:gridCol w="859809"/>
                <a:gridCol w="805218"/>
                <a:gridCol w="818866"/>
                <a:gridCol w="750668"/>
              </a:tblGrid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03349" y="1496026"/>
            <a:ext cx="764275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একক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780" y="1508506"/>
            <a:ext cx="791568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দশক</a:t>
            </a:r>
            <a:endParaRPr lang="en-US" sz="11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3789" y="1496026"/>
            <a:ext cx="750698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শতক</a:t>
            </a:r>
            <a:endParaRPr lang="en-US" sz="11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3104" y="1482176"/>
            <a:ext cx="900754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হাজার</a:t>
            </a:r>
            <a:endParaRPr lang="en-US" sz="11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212" y="3166380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0212" y="2585151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7507" y="1986337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8133" y="1951194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0873" y="1956818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3349" y="2563523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৬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1781" y="2550443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5513" y="2585152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3349" y="3174458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1781" y="3150373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0873" y="3122758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3349" y="3754384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4487" y="3754232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5941" y="3754233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03349" y="4382253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1781" y="4342085"/>
            <a:ext cx="791568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0873" y="4342085"/>
            <a:ext cx="764274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1544" y="3754233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33858" y="4342086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6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6790" y="3789625"/>
            <a:ext cx="764274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1064" y="4342085"/>
            <a:ext cx="85980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883364" y="4326079"/>
            <a:ext cx="82842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70747" y="2550443"/>
            <a:ext cx="218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নারী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0747" y="3083146"/>
            <a:ext cx="218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0747" y="3710611"/>
            <a:ext cx="218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শিশু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83367" y="4382253"/>
            <a:ext cx="337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ঐ শহরে সর্বমোট জনসংখ্যা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3865" y="1459550"/>
            <a:ext cx="85980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অযুত</a:t>
            </a:r>
            <a:endParaRPr lang="en-US" sz="11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1064" y="1951194"/>
            <a:ext cx="76427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73295" y="2534905"/>
            <a:ext cx="85980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3864" y="3135218"/>
            <a:ext cx="85980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5704" y="3738226"/>
            <a:ext cx="85980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1771" y="4342086"/>
            <a:ext cx="85980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37122" y="6488668"/>
            <a:ext cx="6348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25200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32" grpId="0"/>
      <p:bldP spid="34" grpId="0"/>
      <p:bldP spid="30" grpId="0"/>
      <p:bldP spid="31" grpId="0"/>
      <p:bldP spid="36" grpId="0"/>
      <p:bldP spid="39" grpId="0"/>
      <p:bldP spid="10" grpId="0"/>
      <p:bldP spid="40" grpId="0"/>
      <p:bldP spid="41" grpId="0"/>
      <p:bldP spid="42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709" y="183707"/>
            <a:ext cx="4075811" cy="1015663"/>
          </a:xfrm>
          <a:prstGeom prst="rect">
            <a:avLst/>
          </a:prstGeom>
          <a:ln w="57150"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45" y="1332054"/>
            <a:ext cx="272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457200">
              <a:buFont typeface="Wingdings" pitchFamily="2" charset="2"/>
              <a:buChar char="q"/>
            </a:pP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260" y="6457890"/>
            <a:ext cx="650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 err="1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B4DCFA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6" y="2343910"/>
            <a:ext cx="5381469" cy="2636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5" y="2343910"/>
            <a:ext cx="5036695" cy="25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66884"/>
              </p:ext>
            </p:extLst>
          </p:nvPr>
        </p:nvGraphicFramePr>
        <p:xfrm>
          <a:off x="591609" y="1452162"/>
          <a:ext cx="5064028" cy="35985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32242"/>
                <a:gridCol w="888666"/>
                <a:gridCol w="888666"/>
                <a:gridCol w="832243"/>
                <a:gridCol w="846349"/>
                <a:gridCol w="775862"/>
              </a:tblGrid>
              <a:tr h="529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5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4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1357" y="1496026"/>
            <a:ext cx="764279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একক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9790" y="1508506"/>
            <a:ext cx="791568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দশক</a:t>
            </a:r>
            <a:endParaRPr lang="en-US" sz="11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636" y="1452161"/>
            <a:ext cx="750699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শতক</a:t>
            </a:r>
            <a:endParaRPr lang="en-US" sz="11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3351" y="1482176"/>
            <a:ext cx="859810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হাজার</a:t>
            </a:r>
            <a:endParaRPr lang="en-US" sz="11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8220" y="3166380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8222" y="2585151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5515" y="1986337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6143" y="1951194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8881" y="1956818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1357" y="2563523"/>
            <a:ext cx="764279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9791" y="2550443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521" y="2585152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1357" y="3174458"/>
            <a:ext cx="764279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9791" y="3150373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8881" y="3122758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357" y="3754384"/>
            <a:ext cx="764279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2497" y="3754232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3949" y="3754233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৬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1357" y="4382253"/>
            <a:ext cx="76427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9791" y="4342085"/>
            <a:ext cx="791568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8881" y="4342085"/>
            <a:ext cx="76427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৬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9552" y="3754233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21866" y="4342086"/>
            <a:ext cx="76427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6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4798" y="3789625"/>
            <a:ext cx="764279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9073" y="4342085"/>
            <a:ext cx="859810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05379" y="4326079"/>
            <a:ext cx="5050257" cy="2390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3541" y="1459550"/>
            <a:ext cx="859810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অযুত</a:t>
            </a:r>
            <a:endParaRPr lang="en-US" sz="11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9072" y="1951194"/>
            <a:ext cx="76427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1304" y="2534905"/>
            <a:ext cx="85981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1873" y="3135218"/>
            <a:ext cx="85981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13713" y="3738226"/>
            <a:ext cx="85981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82627"/>
              </p:ext>
            </p:extLst>
          </p:nvPr>
        </p:nvGraphicFramePr>
        <p:xfrm>
          <a:off x="6635079" y="1604562"/>
          <a:ext cx="5064028" cy="31323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32242"/>
                <a:gridCol w="888666"/>
                <a:gridCol w="888666"/>
                <a:gridCol w="832243"/>
                <a:gridCol w="846349"/>
                <a:gridCol w="775862"/>
              </a:tblGrid>
              <a:tr h="529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3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0934827" y="1648426"/>
            <a:ext cx="764279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একক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43260" y="1660906"/>
            <a:ext cx="791568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দশক</a:t>
            </a:r>
            <a:endParaRPr lang="en-US" sz="11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7106" y="1604561"/>
            <a:ext cx="750699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শতক</a:t>
            </a:r>
            <a:endParaRPr lang="en-US" sz="11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16822" y="1570250"/>
            <a:ext cx="880018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হাজার</a:t>
            </a:r>
            <a:endParaRPr lang="en-US" sz="11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51692" y="2737551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78985" y="2138737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29613" y="2103594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12351" y="2109218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934827" y="2715923"/>
            <a:ext cx="764279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43261" y="2702843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16991" y="2737552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07535" y="3292444"/>
            <a:ext cx="764279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৬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143264" y="3304904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37419" y="3276286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07534" y="3983702"/>
            <a:ext cx="76427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43264" y="3971751"/>
            <a:ext cx="791568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76036" y="3952362"/>
            <a:ext cx="76427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340315" y="3276286"/>
            <a:ext cx="764279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378985" y="3983702"/>
            <a:ext cx="76427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6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61065" y="3283745"/>
            <a:ext cx="764279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77609" y="3995653"/>
            <a:ext cx="859810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৮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6703847" y="3920880"/>
            <a:ext cx="5050257" cy="2390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557011" y="1525310"/>
            <a:ext cx="859810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অযুত</a:t>
            </a:r>
            <a:endParaRPr lang="en-US" sz="11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2542" y="2103594"/>
            <a:ext cx="76427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04774" y="2687305"/>
            <a:ext cx="85981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52541" y="3325404"/>
            <a:ext cx="85981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5575" y="34164"/>
            <a:ext cx="323197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as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5649" y="6489704"/>
            <a:ext cx="6195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0491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5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32" grpId="0"/>
      <p:bldP spid="34" grpId="0"/>
      <p:bldP spid="10" grpId="0"/>
      <p:bldP spid="40" grpId="0"/>
      <p:bldP spid="41" grpId="0"/>
      <p:bldP spid="42" grpId="0"/>
      <p:bldP spid="44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2" grpId="0"/>
      <p:bldP spid="73" grpId="0"/>
      <p:bldP spid="74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1952119"/>
            <a:ext cx="4962923" cy="3015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0872" y="5292960"/>
            <a:ext cx="3326552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b="1" dirty="0" smtClean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১৬৫৭২৫ </a:t>
            </a:r>
            <a:r>
              <a:rPr lang="en-US" sz="4000" b="1" dirty="0" err="1" smtClean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 smtClean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9050">
                <a:solidFill>
                  <a:srgbClr val="C00000"/>
                </a:solidFill>
              </a:ln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357" y="1952118"/>
            <a:ext cx="4653582" cy="28655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5596" y="5292960"/>
            <a:ext cx="3140603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১৪৪৯৯৯ </a:t>
            </a:r>
            <a:r>
              <a:rPr lang="en-US" sz="4000" b="1" dirty="0" err="1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9550" y="1038283"/>
            <a:ext cx="719776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 মোটর সাইকেলের মোট দাম কত টাকা?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673" y="114953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8995" y="6459724"/>
            <a:ext cx="477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9053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A green rectangular sign with birds on it&#10;&#10;Description automatically generated">
            <a:extLst>
              <a:ext uri="{FF2B5EF4-FFF2-40B4-BE49-F238E27FC236}">
                <a16:creationId xmlns:a16="http://schemas.microsoft.com/office/drawing/2014/main" xmlns="" id="{7E404A4C-6102-B0B2-E23D-02F4385A6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b="100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1AE323-DBB0-5490-A2B6-EB191C937025}"/>
              </a:ext>
            </a:extLst>
          </p:cNvPr>
          <p:cNvSpPr txBox="1"/>
          <p:nvPr/>
        </p:nvSpPr>
        <p:spPr>
          <a:xfrm>
            <a:off x="4418021" y="1534200"/>
            <a:ext cx="3653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84BF728-922C-6A35-364C-99F2DC9E2D55}"/>
              </a:ext>
            </a:extLst>
          </p:cNvPr>
          <p:cNvGrpSpPr/>
          <p:nvPr/>
        </p:nvGrpSpPr>
        <p:grpSpPr>
          <a:xfrm>
            <a:off x="3393832" y="2276055"/>
            <a:ext cx="5292969" cy="3263092"/>
            <a:chOff x="2713509" y="1508734"/>
            <a:chExt cx="6082966" cy="37409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55C8883-38A9-6997-CB77-926EEA524B50}"/>
                </a:ext>
              </a:extLst>
            </p:cNvPr>
            <p:cNvGrpSpPr/>
            <p:nvPr/>
          </p:nvGrpSpPr>
          <p:grpSpPr>
            <a:xfrm>
              <a:off x="2713509" y="1508734"/>
              <a:ext cx="6082966" cy="3740935"/>
              <a:chOff x="2788272" y="1465416"/>
              <a:chExt cx="6082966" cy="374093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1BF5F117-8E63-917D-A82B-D97752857712}"/>
                  </a:ext>
                </a:extLst>
              </p:cNvPr>
              <p:cNvGrpSpPr/>
              <p:nvPr/>
            </p:nvGrpSpPr>
            <p:grpSpPr>
              <a:xfrm>
                <a:off x="2815830" y="1465416"/>
                <a:ext cx="6055408" cy="3596060"/>
                <a:chOff x="2815830" y="1465416"/>
                <a:chExt cx="6055408" cy="3596060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xmlns="" id="{D20DCFE0-719C-A93A-ACDC-0E20685217D7}"/>
                    </a:ext>
                  </a:extLst>
                </p:cNvPr>
                <p:cNvSpPr/>
                <p:nvPr/>
              </p:nvSpPr>
              <p:spPr>
                <a:xfrm rot="19970323">
                  <a:off x="2815830" y="1465416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16C8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xmlns="" id="{70FA0AD8-1A95-EBE7-731E-059A108C1856}"/>
                    </a:ext>
                  </a:extLst>
                </p:cNvPr>
                <p:cNvSpPr/>
                <p:nvPr/>
              </p:nvSpPr>
              <p:spPr>
                <a:xfrm rot="19970323">
                  <a:off x="4837858" y="1500711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16C8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45CD6437-BD3A-F716-AA77-9134604E8D47}"/>
                  </a:ext>
                </a:extLst>
              </p:cNvPr>
              <p:cNvGrpSpPr/>
              <p:nvPr/>
            </p:nvGrpSpPr>
            <p:grpSpPr>
              <a:xfrm>
                <a:off x="2793545" y="1540249"/>
                <a:ext cx="6055408" cy="3596060"/>
                <a:chOff x="2815830" y="1465416"/>
                <a:chExt cx="6055408" cy="3596060"/>
              </a:xfrm>
            </p:grpSpPr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xmlns="" id="{DA64E000-94B1-513E-957D-2D95CDC3447A}"/>
                    </a:ext>
                  </a:extLst>
                </p:cNvPr>
                <p:cNvSpPr/>
                <p:nvPr/>
              </p:nvSpPr>
              <p:spPr>
                <a:xfrm rot="19970323">
                  <a:off x="2815830" y="1465416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Arc 13">
                  <a:extLst>
                    <a:ext uri="{FF2B5EF4-FFF2-40B4-BE49-F238E27FC236}">
                      <a16:creationId xmlns:a16="http://schemas.microsoft.com/office/drawing/2014/main" xmlns="" id="{D3FAA6F2-F108-1B2C-A260-9446031E91E3}"/>
                    </a:ext>
                  </a:extLst>
                </p:cNvPr>
                <p:cNvSpPr/>
                <p:nvPr/>
              </p:nvSpPr>
              <p:spPr>
                <a:xfrm rot="19970323">
                  <a:off x="4837858" y="1500711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FABE3750-0E7E-8487-5142-F9DD80A62552}"/>
                  </a:ext>
                </a:extLst>
              </p:cNvPr>
              <p:cNvGrpSpPr/>
              <p:nvPr/>
            </p:nvGrpSpPr>
            <p:grpSpPr>
              <a:xfrm>
                <a:off x="2788272" y="1608169"/>
                <a:ext cx="6055408" cy="3598182"/>
                <a:chOff x="2838114" y="1263370"/>
                <a:chExt cx="6055408" cy="3598182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xmlns="" id="{64F06683-38E7-DE46-BF21-E7F34D9214FB}"/>
                    </a:ext>
                  </a:extLst>
                </p:cNvPr>
                <p:cNvSpPr/>
                <p:nvPr/>
              </p:nvSpPr>
              <p:spPr>
                <a:xfrm rot="19970323">
                  <a:off x="2838114" y="1263370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xmlns="" id="{E39BAF64-9CC5-7429-156E-1174B1084C2E}"/>
                    </a:ext>
                  </a:extLst>
                </p:cNvPr>
                <p:cNvSpPr/>
                <p:nvPr/>
              </p:nvSpPr>
              <p:spPr>
                <a:xfrm rot="19970323">
                  <a:off x="4860142" y="1300787"/>
                  <a:ext cx="4033380" cy="3560765"/>
                </a:xfrm>
                <a:prstGeom prst="arc">
                  <a:avLst>
                    <a:gd name="adj1" fmla="val 16200000"/>
                    <a:gd name="adj2" fmla="val 20163985"/>
                  </a:avLst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0F436B1-6524-3FB4-5EDE-127A0D73E950}"/>
                </a:ext>
              </a:extLst>
            </p:cNvPr>
            <p:cNvSpPr/>
            <p:nvPr/>
          </p:nvSpPr>
          <p:spPr>
            <a:xfrm>
              <a:off x="7936523" y="1594338"/>
              <a:ext cx="152400" cy="3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EEA1118-3B91-16A9-1418-6BE612348870}"/>
              </a:ext>
            </a:extLst>
          </p:cNvPr>
          <p:cNvGrpSpPr/>
          <p:nvPr/>
        </p:nvGrpSpPr>
        <p:grpSpPr>
          <a:xfrm>
            <a:off x="2078482" y="2599788"/>
            <a:ext cx="2528943" cy="2516247"/>
            <a:chOff x="1622209" y="2324460"/>
            <a:chExt cx="3212124" cy="321212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0A19FA2-3529-36BD-BEE8-95ADE44347E7}"/>
                </a:ext>
              </a:extLst>
            </p:cNvPr>
            <p:cNvGrpSpPr/>
            <p:nvPr/>
          </p:nvGrpSpPr>
          <p:grpSpPr>
            <a:xfrm>
              <a:off x="1622209" y="2324460"/>
              <a:ext cx="3212124" cy="3212123"/>
              <a:chOff x="1582614" y="1770185"/>
              <a:chExt cx="3212124" cy="3212123"/>
            </a:xfrm>
          </p:grpSpPr>
          <p:pic>
            <p:nvPicPr>
              <p:cNvPr id="20" name="Picture 19" descr="A logo of a book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80E93A40-3157-24A0-95D6-CC6C01334B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026" b="67949" l="31900" r="68100">
                            <a14:foregroundMark x1="39300" y1="47308" x2="39300" y2="47308"/>
                            <a14:foregroundMark x1="39500" y1="47308" x2="39500" y2="47308"/>
                            <a14:foregroundMark x1="39300" y1="47308" x2="39300" y2="47308"/>
                            <a14:foregroundMark x1="37900" y1="51667" x2="37900" y2="51667"/>
                            <a14:foregroundMark x1="60600" y1="47308" x2="60600" y2="47308"/>
                            <a14:foregroundMark x1="60600" y1="47308" x2="60600" y2="47308"/>
                            <a14:foregroundMark x1="62800" y1="46410" x2="62800" y2="46410"/>
                            <a14:foregroundMark x1="62800" y1="46410" x2="62800" y2="46410"/>
                            <a14:foregroundMark x1="55900" y1="51154" x2="55900" y2="51154"/>
                            <a14:foregroundMark x1="58500" y1="47308" x2="58500" y2="47308"/>
                            <a14:foregroundMark x1="59400" y1="47692" x2="59400" y2="47692"/>
                            <a14:foregroundMark x1="59400" y1="47692" x2="59400" y2="47692"/>
                            <a14:foregroundMark x1="39300" y1="47051" x2="39300" y2="47051"/>
                            <a14:foregroundMark x1="39000" y1="45769" x2="39000" y2="45769"/>
                            <a14:foregroundMark x1="39000" y1="45769" x2="39000" y2="45769"/>
                            <a14:foregroundMark x1="37300" y1="29872" x2="37300" y2="29872"/>
                            <a14:foregroundMark x1="37300" y1="29872" x2="37300" y2="29872"/>
                            <a14:foregroundMark x1="31900" y1="44744" x2="31900" y2="44744"/>
                            <a14:foregroundMark x1="64200" y1="60256" x2="64200" y2="60256"/>
                            <a14:foregroundMark x1="60100" y1="64487" x2="60100" y2="64487"/>
                            <a14:foregroundMark x1="68000" y1="50513" x2="68000" y2="50513"/>
                            <a14:foregroundMark x1="68000" y1="50513" x2="68000" y2="50513"/>
                            <a14:foregroundMark x1="56800" y1="66026" x2="56800" y2="66026"/>
                            <a14:foregroundMark x1="53000" y1="67308" x2="53000" y2="67308"/>
                            <a14:foregroundMark x1="55200" y1="65128" x2="55200" y2="65128"/>
                            <a14:foregroundMark x1="56400" y1="64359" x2="56400" y2="64359"/>
                            <a14:foregroundMark x1="56400" y1="64359" x2="56400" y2="64359"/>
                            <a14:foregroundMark x1="57600" y1="63846" x2="57600" y2="63846"/>
                            <a14:foregroundMark x1="57600" y1="63846" x2="57600" y2="63846"/>
                            <a14:foregroundMark x1="49900" y1="23205" x2="49900" y2="23205"/>
                            <a14:foregroundMark x1="49300" y1="21026" x2="49300" y2="21026"/>
                            <a14:foregroundMark x1="44200" y1="21667" x2="44200" y2="21667"/>
                            <a14:foregroundMark x1="44200" y1="21667" x2="44200" y2="21667"/>
                            <a14:foregroundMark x1="42800" y1="22564" x2="42800" y2="22564"/>
                            <a14:foregroundMark x1="42800" y1="22564" x2="42800" y2="22564"/>
                            <a14:foregroundMark x1="42800" y1="22564" x2="42800" y2="22564"/>
                            <a14:foregroundMark x1="41900" y1="22949" x2="41900" y2="22949"/>
                            <a14:foregroundMark x1="41900" y1="22949" x2="41900" y2="22949"/>
                            <a14:foregroundMark x1="43300" y1="22564" x2="43300" y2="22564"/>
                            <a14:foregroundMark x1="43800" y1="41667" x2="43800" y2="41667"/>
                            <a14:foregroundMark x1="43800" y1="41667" x2="43800" y2="41667"/>
                            <a14:foregroundMark x1="49200" y1="67949" x2="49200" y2="67949"/>
                            <a14:foregroundMark x1="49200" y1="67949" x2="49200" y2="67949"/>
                            <a14:foregroundMark x1="45500" y1="21667" x2="45500" y2="21667"/>
                            <a14:foregroundMark x1="45500" y1="21667" x2="45500" y2="21667"/>
                            <a14:foregroundMark x1="43600" y1="22821" x2="43600" y2="22821"/>
                            <a14:foregroundMark x1="43600" y1="22821" x2="43600" y2="22821"/>
                            <a14:foregroundMark x1="43600" y1="22821" x2="43600" y2="22821"/>
                            <a14:foregroundMark x1="66100" y1="33718" x2="66100" y2="33718"/>
                            <a14:foregroundMark x1="66900" y1="35513" x2="66900" y2="35513"/>
                            <a14:foregroundMark x1="67100" y1="38846" x2="67100" y2="38846"/>
                            <a14:foregroundMark x1="67600" y1="42179" x2="67600" y2="42179"/>
                            <a14:foregroundMark x1="64500" y1="36410" x2="64500" y2="36410"/>
                            <a14:foregroundMark x1="64700" y1="37308" x2="64700" y2="37308"/>
                            <a14:foregroundMark x1="64700" y1="37308" x2="64700" y2="37308"/>
                            <a14:foregroundMark x1="65100" y1="37949" x2="65100" y2="37949"/>
                            <a14:foregroundMark x1="65100" y1="37949" x2="65100" y2="37949"/>
                            <a14:foregroundMark x1="65100" y1="38590" x2="65100" y2="38590"/>
                            <a14:foregroundMark x1="65100" y1="38590" x2="65100" y2="38590"/>
                            <a14:foregroundMark x1="65300" y1="39103" x2="65300" y2="39103"/>
                            <a14:foregroundMark x1="65300" y1="39103" x2="65300" y2="39103"/>
                            <a14:foregroundMark x1="65300" y1="39103" x2="65300" y2="39103"/>
                            <a14:foregroundMark x1="65400" y1="40256" x2="65400" y2="40256"/>
                            <a14:foregroundMark x1="65400" y1="40256" x2="65400" y2="40256"/>
                            <a14:foregroundMark x1="65300" y1="39359" x2="65300" y2="39359"/>
                            <a14:foregroundMark x1="41300" y1="23718" x2="41300" y2="23718"/>
                            <a14:foregroundMark x1="40800" y1="23846" x2="40800" y2="23846"/>
                            <a14:foregroundMark x1="40800" y1="23846" x2="40800" y2="23846"/>
                            <a14:foregroundMark x1="40400" y1="24231" x2="40400" y2="24231"/>
                            <a14:foregroundMark x1="43400" y1="66795" x2="43400" y2="66795"/>
                            <a14:foregroundMark x1="40900" y1="65641" x2="40900" y2="65641"/>
                            <a14:foregroundMark x1="40600" y1="65385" x2="40600" y2="65385"/>
                            <a14:foregroundMark x1="54500" y1="65641" x2="54500" y2="65641"/>
                            <a14:foregroundMark x1="55300" y1="65128" x2="55300" y2="65128"/>
                            <a14:foregroundMark x1="55000" y1="65385" x2="55000" y2="65385"/>
                            <a14:foregroundMark x1="55000" y1="65385" x2="55000" y2="65385"/>
                            <a14:foregroundMark x1="55600" y1="65000" x2="55600" y2="65000"/>
                            <a14:foregroundMark x1="55900" y1="65000" x2="55900" y2="65000"/>
                            <a14:foregroundMark x1="55900" y1="65000" x2="55900" y2="65000"/>
                            <a14:foregroundMark x1="56700" y1="64615" x2="56700" y2="64615"/>
                            <a14:foregroundMark x1="57000" y1="64359" x2="57000" y2="64359"/>
                            <a14:foregroundMark x1="57200" y1="64231" x2="57200" y2="64231"/>
                            <a14:foregroundMark x1="57200" y1="64231" x2="57200" y2="64231"/>
                            <a14:foregroundMark x1="57600" y1="63718" x2="57600" y2="63718"/>
                            <a14:foregroundMark x1="57400" y1="63846" x2="57400" y2="63846"/>
                            <a14:foregroundMark x1="57400" y1="63974" x2="57400" y2="63974"/>
                            <a14:foregroundMark x1="58000" y1="63462" x2="58000" y2="63462"/>
                            <a14:foregroundMark x1="57200" y1="64103" x2="57200" y2="64103"/>
                            <a14:foregroundMark x1="57200" y1="64103" x2="57200" y2="64103"/>
                            <a14:foregroundMark x1="65400" y1="32179" x2="65400" y2="32179"/>
                            <a14:foregroundMark x1="65400" y1="32179" x2="65400" y2="32179"/>
                            <a14:foregroundMark x1="64300" y1="30000" x2="64300" y2="30000"/>
                            <a14:foregroundMark x1="64300" y1="30000" x2="64300" y2="30000"/>
                            <a14:foregroundMark x1="63400" y1="28590" x2="63400" y2="28590"/>
                            <a14:foregroundMark x1="63400" y1="28590" x2="63400" y2="28590"/>
                            <a14:foregroundMark x1="68100" y1="48462" x2="68100" y2="48462"/>
                            <a14:foregroundMark x1="56000" y1="64872" x2="56000" y2="64872"/>
                            <a14:foregroundMark x1="66800" y1="52692" x2="66800" y2="52692"/>
                            <a14:foregroundMark x1="66800" y1="52692" x2="66800" y2="52692"/>
                            <a14:foregroundMark x1="65500" y1="56795" x2="65500" y2="56795"/>
                            <a14:foregroundMark x1="65500" y1="56795" x2="65500" y2="56795"/>
                            <a14:foregroundMark x1="60600" y1="25000" x2="60600" y2="25000"/>
                            <a14:foregroundMark x1="53700" y1="65897" x2="53700" y2="65897"/>
                            <a14:foregroundMark x1="53700" y1="65897" x2="53700" y2="65897"/>
                            <a14:foregroundMark x1="53700" y1="65897" x2="53700" y2="65897"/>
                            <a14:foregroundMark x1="53700" y1="65897" x2="53700" y2="65897"/>
                            <a14:backgroundMark x1="47600" y1="43974" x2="47600" y2="43974"/>
                            <a14:backgroundMark x1="45900" y1="41538" x2="45900" y2="41538"/>
                            <a14:backgroundMark x1="44400" y1="40000" x2="44400" y2="40000"/>
                            <a14:backgroundMark x1="43900" y1="43333" x2="43900" y2="43333"/>
                            <a14:backgroundMark x1="46000" y1="44103" x2="46000" y2="44103"/>
                            <a14:backgroundMark x1="46800" y1="46795" x2="46800" y2="46795"/>
                            <a14:backgroundMark x1="46800" y1="46795" x2="46800" y2="46795"/>
                            <a14:backgroundMark x1="48800" y1="48205" x2="48800" y2="48205"/>
                            <a14:backgroundMark x1="48900" y1="47051" x2="48900" y2="47051"/>
                            <a14:backgroundMark x1="48600" y1="45000" x2="48600" y2="45000"/>
                            <a14:backgroundMark x1="48600" y1="38077" x2="48600" y2="38077"/>
                            <a14:backgroundMark x1="46300" y1="42436" x2="46300" y2="42436"/>
                            <a14:backgroundMark x1="45900" y1="41282" x2="45900" y2="41282"/>
                            <a14:backgroundMark x1="44800" y1="40641" x2="44600" y2="40897"/>
                            <a14:backgroundMark x1="44400" y1="41538" x2="44400" y2="41538"/>
                            <a14:backgroundMark x1="44300" y1="41795" x2="44300" y2="41795"/>
                            <a14:backgroundMark x1="44300" y1="41795" x2="44300" y2="41795"/>
                            <a14:backgroundMark x1="44300" y1="41795" x2="44300" y2="41795"/>
                            <a14:backgroundMark x1="44200" y1="41795" x2="44200" y2="41795"/>
                            <a14:backgroundMark x1="42700" y1="41795" x2="42700" y2="41795"/>
                            <a14:backgroundMark x1="42700" y1="41795" x2="42700" y2="41795"/>
                            <a14:backgroundMark x1="41900" y1="43974" x2="41900" y2="43974"/>
                            <a14:backgroundMark x1="41900" y1="43974" x2="41900" y2="43974"/>
                            <a14:backgroundMark x1="41900" y1="43974" x2="41900" y2="43974"/>
                            <a14:backgroundMark x1="40900" y1="44231" x2="40900" y2="44231"/>
                            <a14:backgroundMark x1="40900" y1="44231" x2="40900" y2="44231"/>
                            <a14:backgroundMark x1="41700" y1="43205" x2="41900" y2="43205"/>
                            <a14:backgroundMark x1="42100" y1="42949" x2="42100" y2="42949"/>
                            <a14:backgroundMark x1="43800" y1="39359" x2="43800" y2="39359"/>
                            <a14:backgroundMark x1="44100" y1="37949" x2="44100" y2="37949"/>
                            <a14:backgroundMark x1="43200" y1="37692" x2="43200" y2="37692"/>
                            <a14:backgroundMark x1="43200" y1="37692" x2="43200" y2="37692"/>
                            <a14:backgroundMark x1="43100" y1="38077" x2="42500" y2="38462"/>
                            <a14:backgroundMark x1="42500" y1="40897" x2="42500" y2="40897"/>
                            <a14:backgroundMark x1="54600" y1="44615" x2="54600" y2="44615"/>
                            <a14:backgroundMark x1="54700" y1="44487" x2="54700" y2="44487"/>
                            <a14:backgroundMark x1="54700" y1="44487" x2="54700" y2="44487"/>
                            <a14:backgroundMark x1="54700" y1="44487" x2="54700" y2="44487"/>
                            <a14:backgroundMark x1="55500" y1="42436" x2="55500" y2="42436"/>
                            <a14:backgroundMark x1="55700" y1="42308" x2="55700" y2="42308"/>
                            <a14:backgroundMark x1="55800" y1="41282" x2="55900" y2="40769"/>
                            <a14:backgroundMark x1="56400" y1="39744" x2="56400" y2="39744"/>
                            <a14:backgroundMark x1="57000" y1="38590" x2="57000" y2="38590"/>
                            <a14:backgroundMark x1="57000" y1="38590" x2="57000" y2="38590"/>
                            <a14:backgroundMark x1="58500" y1="36795" x2="58500" y2="36795"/>
                            <a14:backgroundMark x1="58400" y1="38077" x2="58400" y2="38846"/>
                            <a14:backgroundMark x1="58400" y1="38846" x2="58400" y2="38846"/>
                            <a14:backgroundMark x1="58400" y1="40128" x2="58400" y2="40128"/>
                            <a14:backgroundMark x1="58400" y1="40128" x2="58400" y2="40128"/>
                            <a14:backgroundMark x1="58400" y1="42436" x2="58400" y2="42436"/>
                            <a14:backgroundMark x1="58400" y1="42436" x2="58400" y2="42436"/>
                            <a14:backgroundMark x1="58200" y1="43846" x2="58200" y2="43846"/>
                            <a14:backgroundMark x1="58200" y1="44103" x2="58200" y2="44103"/>
                            <a14:backgroundMark x1="58200" y1="44103" x2="58200" y2="44103"/>
                            <a14:backgroundMark x1="58000" y1="45000" x2="58000" y2="45000"/>
                            <a14:backgroundMark x1="58000" y1="45000" x2="58000" y2="45000"/>
                            <a14:backgroundMark x1="57300" y1="45897" x2="57300" y2="45897"/>
                            <a14:backgroundMark x1="57300" y1="47051" x2="57300" y2="47051"/>
                            <a14:backgroundMark x1="57300" y1="47051" x2="57300" y2="47051"/>
                            <a14:backgroundMark x1="54400" y1="44103" x2="54400" y2="44103"/>
                            <a14:backgroundMark x1="54400" y1="44103" x2="54400" y2="44103"/>
                            <a14:backgroundMark x1="54400" y1="44103" x2="54400" y2="44103"/>
                            <a14:backgroundMark x1="53800" y1="42564" x2="53800" y2="42564"/>
                            <a14:backgroundMark x1="53800" y1="42564" x2="53800" y2="42564"/>
                            <a14:backgroundMark x1="53700" y1="41410" x2="53700" y2="41410"/>
                            <a14:backgroundMark x1="51600" y1="46282" x2="51600" y2="46282"/>
                            <a14:backgroundMark x1="51200" y1="49359" x2="51200" y2="49359"/>
                            <a14:backgroundMark x1="51200" y1="49359" x2="51200" y2="49359"/>
                            <a14:backgroundMark x1="51000" y1="50385" x2="51000" y2="50385"/>
                            <a14:backgroundMark x1="50800" y1="52308" x2="50800" y2="52308"/>
                            <a14:backgroundMark x1="50800" y1="52308" x2="50800" y2="52308"/>
                            <a14:backgroundMark x1="53700" y1="48333" x2="53700" y2="48333"/>
                            <a14:backgroundMark x1="53700" y1="48333" x2="53700" y2="48333"/>
                            <a14:backgroundMark x1="54000" y1="46667" x2="54000" y2="46667"/>
                            <a14:backgroundMark x1="54900" y1="43333" x2="54900" y2="43333"/>
                            <a14:backgroundMark x1="55000" y1="43205" x2="55000" y2="43205"/>
                            <a14:backgroundMark x1="57200" y1="36795" x2="57200" y2="36795"/>
                            <a14:backgroundMark x1="57200" y1="36795" x2="57200" y2="36795"/>
                            <a14:backgroundMark x1="56000" y1="39359" x2="56000" y2="39359"/>
                            <a14:backgroundMark x1="55700" y1="39487" x2="55700" y2="39487"/>
                            <a14:backgroundMark x1="55500" y1="39487" x2="55500" y2="39487"/>
                            <a14:backgroundMark x1="55400" y1="39744" x2="55400" y2="40128"/>
                            <a14:backgroundMark x1="55400" y1="40128" x2="55400" y2="40128"/>
                            <a14:backgroundMark x1="54500" y1="41538" x2="54400" y2="42051"/>
                            <a14:backgroundMark x1="54400" y1="42051" x2="54400" y2="42051"/>
                            <a14:backgroundMark x1="53600" y1="44231" x2="53600" y2="44231"/>
                            <a14:backgroundMark x1="55100" y1="50256" x2="55100" y2="50256"/>
                            <a14:backgroundMark x1="55100" y1="50256" x2="55100" y2="50256"/>
                            <a14:backgroundMark x1="57200" y1="48077" x2="57200" y2="48077"/>
                            <a14:backgroundMark x1="56800" y1="48590" x2="56800" y2="48590"/>
                            <a14:backgroundMark x1="56700" y1="48718" x2="56700" y2="48718"/>
                            <a14:backgroundMark x1="55000" y1="50000" x2="55000" y2="50000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900" y1="50128" x2="54900" y2="50128"/>
                            <a14:backgroundMark x1="54000" y1="49744" x2="54000" y2="49744"/>
                            <a14:backgroundMark x1="54000" y1="49744" x2="54000" y2="49744"/>
                            <a14:backgroundMark x1="59400" y1="51410" x2="59400" y2="51410"/>
                            <a14:backgroundMark x1="60000" y1="51667" x2="60000" y2="51667"/>
                            <a14:backgroundMark x1="60000" y1="51667" x2="60000" y2="51667"/>
                            <a14:backgroundMark x1="60100" y1="51667" x2="60100" y2="51667"/>
                            <a14:backgroundMark x1="61400" y1="51026" x2="61400" y2="51026"/>
                            <a14:backgroundMark x1="61800" y1="51154" x2="62100" y2="51410"/>
                            <a14:backgroundMark x1="61800" y1="51667" x2="61800" y2="51667"/>
                            <a14:backgroundMark x1="61800" y1="51667" x2="61800" y2="51667"/>
                            <a14:backgroundMark x1="61800" y1="51667" x2="61800" y2="51667"/>
                            <a14:backgroundMark x1="63400" y1="51026" x2="63400" y2="51026"/>
                            <a14:backgroundMark x1="38800" y1="51026" x2="38800" y2="51026"/>
                            <a14:backgroundMark x1="38800" y1="51026" x2="38800" y2="51026"/>
                            <a14:backgroundMark x1="38800" y1="51026" x2="38800" y2="51026"/>
                            <a14:backgroundMark x1="37700" y1="51026" x2="37700" y2="51026"/>
                            <a14:backgroundMark x1="37700" y1="51026" x2="37700" y2="51026"/>
                            <a14:backgroundMark x1="37200" y1="51795" x2="37200" y2="51795"/>
                            <a14:backgroundMark x1="37200" y1="51795" x2="37200" y2="51795"/>
                            <a14:backgroundMark x1="36200" y1="51923" x2="36200" y2="51923"/>
                            <a14:backgroundMark x1="36200" y1="51923" x2="36200" y2="51923"/>
                            <a14:backgroundMark x1="37300" y1="51282" x2="37300" y2="51282"/>
                            <a14:backgroundMark x1="37300" y1="51282" x2="37300" y2="51282"/>
                            <a14:backgroundMark x1="36900" y1="50641" x2="36900" y2="50641"/>
                            <a14:backgroundMark x1="36900" y1="50769" x2="36900" y2="50769"/>
                            <a14:backgroundMark x1="41400" y1="51282" x2="41400" y2="51282"/>
                            <a14:backgroundMark x1="41400" y1="51282" x2="41400" y2="51282"/>
                            <a14:backgroundMark x1="41400" y1="51282" x2="41400" y2="51282"/>
                            <a14:backgroundMark x1="41400" y1="51282" x2="41400" y2="51282"/>
                            <a14:backgroundMark x1="41700" y1="51667" x2="41700" y2="51667"/>
                            <a14:backgroundMark x1="41700" y1="51667" x2="41700" y2="51667"/>
                            <a14:backgroundMark x1="41700" y1="51667" x2="41700" y2="51667"/>
                            <a14:backgroundMark x1="42300" y1="51923" x2="42300" y2="51923"/>
                            <a14:backgroundMark x1="42300" y1="51923" x2="42300" y2="51923"/>
                            <a14:backgroundMark x1="43500" y1="52436" x2="43500" y2="52436"/>
                            <a14:backgroundMark x1="43700" y1="52436" x2="43700" y2="52436"/>
                            <a14:backgroundMark x1="43800" y1="52564" x2="43800" y2="52564"/>
                            <a14:backgroundMark x1="39400" y1="47308" x2="39400" y2="47308"/>
                            <a14:backgroundMark x1="38900" y1="46282" x2="38900" y2="46282"/>
                            <a14:backgroundMark x1="39000" y1="47179" x2="39000" y2="47179"/>
                            <a14:backgroundMark x1="39800" y1="47436" x2="39800" y2="47436"/>
                            <a14:backgroundMark x1="39000" y1="45641" x2="39000" y2="45641"/>
                            <a14:backgroundMark x1="39100" y1="46667" x2="39100" y2="46667"/>
                            <a14:backgroundMark x1="39100" y1="46667" x2="39100" y2="46667"/>
                            <a14:backgroundMark x1="39300" y1="47179" x2="39300" y2="47179"/>
                            <a14:backgroundMark x1="39100" y1="47308" x2="39100" y2="47308"/>
                            <a14:backgroundMark x1="39500" y1="47179" x2="39500" y2="47179"/>
                            <a14:backgroundMark x1="39500" y1="47436" x2="39500" y2="47436"/>
                            <a14:backgroundMark x1="39300" y1="46667" x2="39300" y2="46667"/>
                            <a14:backgroundMark x1="39200" y1="46667" x2="39200" y2="46667"/>
                            <a14:backgroundMark x1="39000" y1="45897" x2="39000" y2="45897"/>
                            <a14:backgroundMark x1="39000" y1="45897" x2="39000" y2="45897"/>
                            <a14:backgroundMark x1="38000" y1="51667" x2="38000" y2="51667"/>
                            <a14:backgroundMark x1="38000" y1="51667" x2="38000" y2="51667"/>
                            <a14:backgroundMark x1="38000" y1="51667" x2="38000" y2="51667"/>
                            <a14:backgroundMark x1="37800" y1="51538" x2="37800" y2="51538"/>
                            <a14:backgroundMark x1="37700" y1="51667" x2="37700" y2="51667"/>
                            <a14:backgroundMark x1="46100" y1="43077" x2="46100" y2="43077"/>
                            <a14:backgroundMark x1="46100" y1="43077" x2="46100" y2="43077"/>
                            <a14:backgroundMark x1="46700" y1="42949" x2="46700" y2="42949"/>
                            <a14:backgroundMark x1="46700" y1="42949" x2="46700" y2="42949"/>
                            <a14:backgroundMark x1="46700" y1="42949" x2="46700" y2="42949"/>
                            <a14:backgroundMark x1="46900" y1="43205" x2="46900" y2="43205"/>
                            <a14:backgroundMark x1="44000" y1="41538" x2="44000" y2="41538"/>
                            <a14:backgroundMark x1="43600" y1="41538" x2="43600" y2="41538"/>
                            <a14:backgroundMark x1="43800" y1="41795" x2="43800" y2="41795"/>
                            <a14:backgroundMark x1="43800" y1="41282" x2="43800" y2="41282"/>
                            <a14:backgroundMark x1="43800" y1="41282" x2="43800" y2="41282"/>
                            <a14:backgroundMark x1="43800" y1="41410" x2="43800" y2="41410"/>
                            <a14:backgroundMark x1="43800" y1="41538" x2="43800" y2="41538"/>
                            <a14:backgroundMark x1="55700" y1="51282" x2="55700" y2="51282"/>
                            <a14:backgroundMark x1="58500" y1="47308" x2="58500" y2="47308"/>
                            <a14:backgroundMark x1="59400" y1="47692" x2="59400" y2="47692"/>
                            <a14:backgroundMark x1="59400" y1="47692" x2="59400" y2="47692"/>
                            <a14:backgroundMark x1="60600" y1="47179" x2="60600" y2="47179"/>
                            <a14:backgroundMark x1="60600" y1="47179" x2="60600" y2="47179"/>
                            <a14:backgroundMark x1="60500" y1="47564" x2="60500" y2="47564"/>
                            <a14:backgroundMark x1="60500" y1="47564" x2="60500" y2="47564"/>
                            <a14:backgroundMark x1="62800" y1="46282" x2="62800" y2="46282"/>
                            <a14:backgroundMark x1="62800" y1="46410" x2="62800" y2="46410"/>
                            <a14:backgroundMark x1="62800" y1="46410" x2="62800" y2="46410"/>
                            <a14:backgroundMark x1="60700" y1="47436" x2="60700" y2="47436"/>
                            <a14:backgroundMark x1="60700" y1="47436" x2="60700" y2="474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47" t="19356" r="30431" b="30107"/>
              <a:stretch/>
            </p:blipFill>
            <p:spPr>
              <a:xfrm>
                <a:off x="1582616" y="1770185"/>
                <a:ext cx="3141784" cy="3212123"/>
              </a:xfrm>
              <a:prstGeom prst="ellipse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F4A86048-2206-E803-E0FA-D25BAEFC51A8}"/>
                  </a:ext>
                </a:extLst>
              </p:cNvPr>
              <p:cNvSpPr/>
              <p:nvPr/>
            </p:nvSpPr>
            <p:spPr>
              <a:xfrm>
                <a:off x="1582614" y="1770185"/>
                <a:ext cx="3212124" cy="32121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7832E29-63E8-EAA9-C09A-D284D4C4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399" y="2796089"/>
              <a:ext cx="1869892" cy="2416278"/>
            </a:xfrm>
            <a:prstGeom prst="ellipse">
              <a:avLst/>
            </a:prstGeom>
            <a:ln w="38100">
              <a:solidFill>
                <a:srgbClr val="FFFF00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995D9DE-8771-CDBA-F6F2-7987B8E63AC7}"/>
              </a:ext>
            </a:extLst>
          </p:cNvPr>
          <p:cNvGrpSpPr/>
          <p:nvPr/>
        </p:nvGrpSpPr>
        <p:grpSpPr>
          <a:xfrm>
            <a:off x="5953071" y="2956314"/>
            <a:ext cx="4620204" cy="2521099"/>
            <a:chOff x="5953070" y="3129311"/>
            <a:chExt cx="4620204" cy="25210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DBB5C35-FB7A-8878-0168-632FB8AC01D9}"/>
                </a:ext>
              </a:extLst>
            </p:cNvPr>
            <p:cNvSpPr txBox="1"/>
            <p:nvPr/>
          </p:nvSpPr>
          <p:spPr>
            <a:xfrm>
              <a:off x="5972370" y="3129311"/>
              <a:ext cx="4600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/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মোঃ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সাইফুল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আলম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রাসেল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D1F39C1-A5DC-31B5-3A82-DD73ABF4A01A}"/>
                </a:ext>
              </a:extLst>
            </p:cNvPr>
            <p:cNvSpPr txBox="1"/>
            <p:nvPr/>
          </p:nvSpPr>
          <p:spPr>
            <a:xfrm>
              <a:off x="5970427" y="3722154"/>
              <a:ext cx="3832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/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সহকারী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5D4543D-4E22-DA31-4E13-26D05F3E4CCD}"/>
                </a:ext>
              </a:extLst>
            </p:cNvPr>
            <p:cNvSpPr txBox="1"/>
            <p:nvPr/>
          </p:nvSpPr>
          <p:spPr>
            <a:xfrm>
              <a:off x="5953070" y="4265415"/>
              <a:ext cx="34053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/>
              <a:r>
                <a:rPr lang="as-IN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শুভপুর আদর্শ সরকারিপ্রাঃবিঃ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  <a:p>
              <a:pPr lvl="0" defTabSz="457200"/>
              <a:r>
                <a:rPr lang="as-IN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আদর্শসদর,কুমিল্লা।</a:t>
              </a:r>
              <a:endParaRPr lang="en-US" sz="28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  <a:p>
              <a:pPr lvl="0" defTabSz="457200"/>
              <a:r>
                <a:rPr lang="en-US" sz="280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০১৯১৬-১০৯৪৭৩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F97BEE5-2F54-8C97-93B8-B0068FF3E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0"/>
          <a:stretch/>
        </p:blipFill>
        <p:spPr>
          <a:xfrm rot="622808">
            <a:off x="4986390" y="2499576"/>
            <a:ext cx="1145149" cy="2948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2C43AC-F140-374A-0492-7FCA97445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7" b="100000" l="0" r="100000">
                        <a14:backgroundMark x1="34667" y1="64688" x2="34667" y2="64688"/>
                        <a14:backgroundMark x1="37667" y1="62611" x2="37667" y2="62611"/>
                        <a14:backgroundMark x1="35667" y1="67359" x2="35667" y2="67359"/>
                        <a14:backgroundMark x1="37667" y1="64688" x2="37667" y2="64688"/>
                        <a14:backgroundMark x1="33000" y1="62908" x2="33000" y2="62908"/>
                        <a14:backgroundMark x1="34333" y1="67656" x2="34333" y2="67656"/>
                        <a14:backgroundMark x1="37667" y1="65875" x2="37667" y2="65875"/>
                        <a14:backgroundMark x1="37333" y1="67656" x2="37333" y2="67656"/>
                        <a14:backgroundMark x1="37000" y1="63798" x2="37000" y2="63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46789" y="3457083"/>
            <a:ext cx="3333751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DA6FE24-6ECF-0625-B9E6-AC56D01F31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9" b="98592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601">
            <a:off x="10408232" y="5238241"/>
            <a:ext cx="1966200" cy="138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75003"/>
              </p:ext>
            </p:extLst>
          </p:nvPr>
        </p:nvGraphicFramePr>
        <p:xfrm>
          <a:off x="286603" y="1495149"/>
          <a:ext cx="10904621" cy="31041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40760"/>
                <a:gridCol w="723331"/>
                <a:gridCol w="873457"/>
                <a:gridCol w="900752"/>
                <a:gridCol w="764275"/>
                <a:gridCol w="859809"/>
                <a:gridCol w="764274"/>
                <a:gridCol w="777963"/>
              </a:tblGrid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13301" y="1496026"/>
            <a:ext cx="764275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একক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1733" y="1481930"/>
            <a:ext cx="791568" cy="503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দশক</a:t>
            </a:r>
            <a:endParaRPr lang="en-US" sz="11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0164" y="1474137"/>
            <a:ext cx="750698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শতক</a:t>
            </a:r>
            <a:endParaRPr lang="en-US" sz="11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934" y="1482176"/>
            <a:ext cx="999526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হাজার</a:t>
            </a:r>
            <a:endParaRPr lang="en-US" sz="11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0164" y="3166380"/>
            <a:ext cx="764275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0164" y="2585151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7459" y="1986337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8085" y="1951194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825" y="1956818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13301" y="2563523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1733" y="2550443"/>
            <a:ext cx="791568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5465" y="2585152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৫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13301" y="3174458"/>
            <a:ext cx="764275" cy="571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1733" y="3150373"/>
            <a:ext cx="791568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৯</a:t>
            </a:r>
            <a:endParaRPr lang="en-US" sz="12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0825" y="3122758"/>
            <a:ext cx="764274" cy="5878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99653" y="3779658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21733" y="3810406"/>
            <a:ext cx="791568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endParaRPr lang="en-US" sz="1600" b="1" dirty="0">
              <a:solidFill>
                <a:srgbClr val="0070C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0825" y="3812125"/>
            <a:ext cx="764274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০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89265" y="3824189"/>
            <a:ext cx="764275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A7EA52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৭</a:t>
            </a:r>
            <a:endParaRPr lang="en-US" sz="1600" b="1" dirty="0">
              <a:solidFill>
                <a:srgbClr val="A7EA52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7449" y="3185766"/>
            <a:ext cx="764274" cy="5170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</a:t>
            </a:r>
            <a:endParaRPr lang="en-US" sz="11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1532" y="3812125"/>
            <a:ext cx="85980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41445" y="3754233"/>
            <a:ext cx="10536130" cy="136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09953" y="2563523"/>
            <a:ext cx="45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মোটর সাইকেলের </a:t>
            </a:r>
            <a:r>
              <a:rPr lang="as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দাম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9954" y="3076921"/>
            <a:ext cx="45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as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মোটর সাইকেলের দাম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6604" y="3843287"/>
            <a:ext cx="524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solidFill>
                  <a:prstClr val="black"/>
                </a:solidFill>
                <a:latin typeface="Microsoft YaHei"/>
                <a:ea typeface="Microsoft YaHei"/>
                <a:cs typeface="NikoshBAN" pitchFamily="2" charset="0"/>
              </a:rPr>
              <a:t>∴</a:t>
            </a:r>
            <a:r>
              <a:rPr lang="en-US" sz="3600" dirty="0" smtClean="0">
                <a:solidFill>
                  <a:prstClr val="black"/>
                </a:solidFill>
                <a:latin typeface="Microsoft YaHei"/>
                <a:ea typeface="Microsoft YaHei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মোটর সাইকেলের মোট দাম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8124" y="1519197"/>
            <a:ext cx="85980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অযুত</a:t>
            </a:r>
            <a:endParaRPr lang="en-US" sz="11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1016" y="1951194"/>
            <a:ext cx="76427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3247" y="2534905"/>
            <a:ext cx="85980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৬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03816" y="3135218"/>
            <a:ext cx="85980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4E67C8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endParaRPr lang="en-US" sz="1200" b="1" dirty="0">
              <a:solidFill>
                <a:srgbClr val="4E67C8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1723" y="3824189"/>
            <a:ext cx="859809" cy="708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8021">
                    <a:lumMod val="50000"/>
                  </a:srgbClr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endParaRPr lang="en-US" sz="1600" b="1" dirty="0">
              <a:solidFill>
                <a:srgbClr val="FF8021">
                  <a:lumMod val="50000"/>
                </a:srgbClr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3771" y="1474137"/>
            <a:ext cx="839475" cy="5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লক্ষ</a:t>
            </a:r>
            <a:endParaRPr lang="en-US" sz="12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64341" y="2022412"/>
            <a:ext cx="839475" cy="5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3772" y="2539434"/>
            <a:ext cx="839475" cy="5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3772" y="3196185"/>
            <a:ext cx="839475" cy="5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endParaRPr lang="en-US" sz="12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6259" y="-28021"/>
            <a:ext cx="2526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0074" y="6488668"/>
            <a:ext cx="477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9846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32" grpId="0"/>
      <p:bldP spid="33" grpId="0"/>
      <p:bldP spid="34" grpId="0"/>
      <p:bldP spid="30" grpId="0"/>
      <p:bldP spid="31" grpId="0"/>
      <p:bldP spid="39" grpId="0"/>
      <p:bldP spid="10" grpId="0"/>
      <p:bldP spid="40" grpId="0"/>
      <p:bldP spid="41" grpId="0"/>
      <p:bldP spid="42" grpId="0"/>
      <p:bldP spid="45" grpId="0"/>
      <p:bldP spid="22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718" y="584617"/>
            <a:ext cx="4467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u="sng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43" y="1600280"/>
            <a:ext cx="12037103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defTabSz="457200">
              <a:buFont typeface="Wingdings" pitchFamily="2" charset="2"/>
              <a:buChar char="q"/>
            </a:pP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১৮২৩৫+২৭১৫৪+২৩৭১০+২৮৭১৬+১২৬২৬=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 defTabSz="457200">
              <a:buFont typeface="Wingdings" pitchFamily="2" charset="2"/>
              <a:buChar char="q"/>
            </a:pPr>
            <a:r>
              <a:rPr lang="as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 </a:t>
            </a:r>
            <a:r>
              <a:rPr lang="as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বিদ্যালয়ে ২৭৯৩ </a:t>
            </a:r>
            <a:r>
              <a:rPr lang="as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 বালক ও ২৬৩১ জন বালিকা রয়েছে। ওই বিদ্যালয়ে সর্বমোট কতজন শিক্ষার্থী </a:t>
            </a:r>
            <a:r>
              <a:rPr lang="as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26274" y="5522252"/>
            <a:ext cx="1287401" cy="1384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3358" y="6457888"/>
            <a:ext cx="643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82" y="3345596"/>
            <a:ext cx="3642610" cy="19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a green field and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D03583FC-78D4-40E1-E92B-253557A0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96690" y="0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BDC51E-DED7-D12F-DD20-E7FB3D159615}"/>
              </a:ext>
            </a:extLst>
          </p:cNvPr>
          <p:cNvSpPr txBox="1"/>
          <p:nvPr/>
        </p:nvSpPr>
        <p:spPr>
          <a:xfrm>
            <a:off x="2238707" y="2890392"/>
            <a:ext cx="8269399" cy="2621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defTabSz="457200">
              <a:buFont typeface="Wingdings" pitchFamily="2" charset="2"/>
              <a:buChar char="q"/>
            </a:pP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 smtClean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spcAft>
                <a:spcPts val="5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as-IN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as-IN" sz="4000" dirty="0" smtClean="0">
                <a:solidFill>
                  <a:srgbClr val="141400"/>
                </a:solidFill>
                <a:latin typeface="NikoshBAN"/>
                <a:cs typeface="NikoshBAN"/>
              </a:rPr>
              <a:t>।</a:t>
            </a:r>
            <a:endParaRPr lang="en-US" sz="4000" dirty="0" smtClean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spcAft>
                <a:spcPts val="5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২৪ </a:t>
            </a: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পৃষ্ঠার </a:t>
            </a:r>
            <a:r>
              <a:rPr lang="en-US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err="1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as-IN" sz="4000" dirty="0" smtClean="0">
                <a:solidFill>
                  <a:srgbClr val="141400"/>
                </a:solidFill>
                <a:latin typeface="NikoshBAN"/>
                <a:cs typeface="NikoshBAN"/>
              </a:rPr>
              <a:t>।</a:t>
            </a:r>
            <a:endParaRPr lang="en-US" sz="4000" dirty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spcAft>
                <a:spcPts val="50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as-IN" sz="4000" dirty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পৃষ্ঠার 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dirty="0" err="1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1414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as-IN" sz="4000" dirty="0" smtClean="0">
                <a:solidFill>
                  <a:srgbClr val="141400"/>
                </a:solidFill>
                <a:latin typeface="NikoshBAN"/>
                <a:cs typeface="NikoshBAN"/>
              </a:rPr>
              <a:t>।</a:t>
            </a:r>
            <a:endParaRPr lang="as-IN" sz="4000" dirty="0">
              <a:solidFill>
                <a:srgbClr val="1414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3371" y="1026826"/>
            <a:ext cx="445186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13" y="6456608"/>
            <a:ext cx="529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sz="200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sz="20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7530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60534BD-B5C0-41E0-F088-E9E54B7CC1F1}"/>
              </a:ext>
            </a:extLst>
          </p:cNvPr>
          <p:cNvGrpSpPr/>
          <p:nvPr/>
        </p:nvGrpSpPr>
        <p:grpSpPr>
          <a:xfrm>
            <a:off x="0" y="4"/>
            <a:ext cx="12192000" cy="6857999"/>
            <a:chOff x="0" y="0"/>
            <a:chExt cx="12192000" cy="68579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3E8BA80-DF43-9F6B-C17A-7DCAD88AA7FC}"/>
                </a:ext>
              </a:extLst>
            </p:cNvPr>
            <p:cNvGrpSpPr/>
            <p:nvPr/>
          </p:nvGrpSpPr>
          <p:grpSpPr>
            <a:xfrm>
              <a:off x="0" y="0"/>
              <a:ext cx="12192000" cy="6857999"/>
              <a:chOff x="0" y="0"/>
              <a:chExt cx="12192000" cy="68579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BFEF758F-D265-B17D-25B2-783F0B7FDE2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7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DFD56CA7-E03A-81C4-2890-E34B63B7F28B}"/>
                  </a:ext>
                </a:extLst>
              </p:cNvPr>
              <p:cNvSpPr/>
              <p:nvPr/>
            </p:nvSpPr>
            <p:spPr>
              <a:xfrm>
                <a:off x="396240" y="411480"/>
                <a:ext cx="11384280" cy="60502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813E5672-42A6-D27E-1710-79B85D96E63F}"/>
                </a:ext>
              </a:extLst>
            </p:cNvPr>
            <p:cNvSpPr/>
            <p:nvPr/>
          </p:nvSpPr>
          <p:spPr>
            <a:xfrm>
              <a:off x="411480" y="396239"/>
              <a:ext cx="11369040" cy="6050279"/>
            </a:xfrm>
            <a:prstGeom prst="frame">
              <a:avLst>
                <a:gd name="adj1" fmla="val 8331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E46917C4-E4AB-A8A1-72C9-F7DCA349E5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9935259" flipH="1">
            <a:off x="1222386" y="1874937"/>
            <a:ext cx="2414039" cy="4179507"/>
          </a:xfrm>
          <a:prstGeom prst="rect">
            <a:avLst/>
          </a:prstGeom>
        </p:spPr>
      </p:pic>
      <p:pic>
        <p:nvPicPr>
          <p:cNvPr id="8" name="Picture 7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A81E9BC3-097B-3251-6514-6FC47D5670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664741">
            <a:off x="8267782" y="1950347"/>
            <a:ext cx="2414039" cy="4179507"/>
          </a:xfrm>
          <a:prstGeom prst="rect">
            <a:avLst/>
          </a:prstGeom>
        </p:spPr>
      </p:pic>
      <p:sp>
        <p:nvSpPr>
          <p:cNvPr id="9" name="Heart 8">
            <a:extLst>
              <a:ext uri="{FF2B5EF4-FFF2-40B4-BE49-F238E27FC236}">
                <a16:creationId xmlns:a16="http://schemas.microsoft.com/office/drawing/2014/main" xmlns="" id="{8416D248-6824-7395-17CC-EE58C6F1CBAD}"/>
              </a:ext>
            </a:extLst>
          </p:cNvPr>
          <p:cNvSpPr/>
          <p:nvPr/>
        </p:nvSpPr>
        <p:spPr>
          <a:xfrm>
            <a:off x="3434647" y="889962"/>
            <a:ext cx="5322727" cy="4983480"/>
          </a:xfrm>
          <a:prstGeom prst="heart">
            <a:avLst/>
          </a:prstGeom>
          <a:solidFill>
            <a:srgbClr val="FF0000"/>
          </a:solidFill>
          <a:scene3d>
            <a:camera prst="isometricOffAxis1Right">
              <a:rot lat="0" lon="20400000" rev="0"/>
            </a:camera>
            <a:lightRig rig="balanced" dir="t"/>
          </a:scene3d>
          <a:sp3d extrusionH="889000">
            <a:extrusionClr>
              <a:srgbClr val="FFC000"/>
            </a:extrusion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 descr="A picture containing curtain, furniture, red&#10;&#10;Description automatically generated">
            <a:extLst>
              <a:ext uri="{FF2B5EF4-FFF2-40B4-BE49-F238E27FC236}">
                <a16:creationId xmlns:a16="http://schemas.microsoft.com/office/drawing/2014/main" xmlns="" id="{CBDE6F66-B1C8-5AED-3145-44A94EB5BC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2"/>
          <a:stretch/>
        </p:blipFill>
        <p:spPr>
          <a:xfrm>
            <a:off x="1" y="0"/>
            <a:ext cx="5846164" cy="6858000"/>
          </a:xfrm>
          <a:prstGeom prst="rect">
            <a:avLst/>
          </a:prstGeom>
        </p:spPr>
      </p:pic>
      <p:pic>
        <p:nvPicPr>
          <p:cNvPr id="11" name="Picture 10" descr="A picture containing curtain, furniture, red&#10;&#10;Description automatically generated">
            <a:extLst>
              <a:ext uri="{FF2B5EF4-FFF2-40B4-BE49-F238E27FC236}">
                <a16:creationId xmlns:a16="http://schemas.microsoft.com/office/drawing/2014/main" xmlns="" id="{A8606877-2217-350E-F3E0-9824CDC1ED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8"/>
          <a:stretch/>
        </p:blipFill>
        <p:spPr>
          <a:xfrm>
            <a:off x="5846165" y="0"/>
            <a:ext cx="634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0104EBA-3DC8-6431-273E-C83D085C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DE857B-22AA-BCB0-7349-081E20786A57}"/>
              </a:ext>
            </a:extLst>
          </p:cNvPr>
          <p:cNvSpPr txBox="1"/>
          <p:nvPr/>
        </p:nvSpPr>
        <p:spPr>
          <a:xfrm>
            <a:off x="4495810" y="472839"/>
            <a:ext cx="529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3AFEE9-BEDC-1462-5CA7-52E7482D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9" y="942471"/>
            <a:ext cx="3451851" cy="455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87187" y="1716484"/>
            <a:ext cx="76150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অনূর্ধ্ব ছয় অঙ্কবিশিষ্ট সংখ্যা </a:t>
            </a:r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1730" y="6488668"/>
            <a:ext cx="477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1418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4728" y="263662"/>
            <a:ext cx="4159876" cy="1107996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36" y="1851344"/>
            <a:ext cx="10882859" cy="1446550"/>
          </a:xfrm>
          <a:prstGeom prst="rect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২.৩.১ অনূর্ধ্ব ছয় অঙ্কবিশিষ্ট সর্বোচ্চ পাঁচটি সংখ্যার যোগ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90081" y="4356079"/>
            <a:ext cx="2636297" cy="2367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8591" y="6457891"/>
            <a:ext cx="6032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006932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9249" y="576568"/>
            <a:ext cx="36872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91" y="1484027"/>
            <a:ext cx="120271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১২০০ + </a:t>
            </a:r>
            <a:r>
              <a:rPr lang="as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৬০০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as-IN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as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as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রানীর কাছে ১২০০ টাকা আছে। সঙ্গীতার কাছে ৬০০ টাকা আছে। দুইজনের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টাকা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lvl="0"/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as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পাইকারি দোকানে ৪৪১৬ বস্তা চাল, ৩২৪১ বস্তা </a:t>
            </a:r>
            <a:r>
              <a:rPr lang="as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as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ঐ দোকানে কতগুলো বস্তা আছে?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13262" y="4979258"/>
            <a:ext cx="1803766" cy="1953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1" y="6457890"/>
            <a:ext cx="6310859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20631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9634" y="3361941"/>
            <a:ext cx="6559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অনূর্ধ্ব ছয় অঙ্কবিশিষ্ট সংখ্যা যোগ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63318" y="854439"/>
            <a:ext cx="6805535" cy="178383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0239" y="4516237"/>
            <a:ext cx="2315981" cy="2367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7918" y="6459327"/>
            <a:ext cx="5572383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00B0F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42736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2" y="1141548"/>
            <a:ext cx="9130353" cy="5048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0339" y="278670"/>
            <a:ext cx="2553904" cy="646331"/>
          </a:xfrm>
          <a:prstGeom prst="rect">
            <a:avLst/>
          </a:prstGeom>
          <a:ln w="5715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as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লিচুবাগান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6564" y="6489704"/>
            <a:ext cx="477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2453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8" y="214213"/>
            <a:ext cx="5081840" cy="2667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214213"/>
            <a:ext cx="5035961" cy="266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8" y="3825691"/>
            <a:ext cx="5081841" cy="2419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8" y="3825691"/>
            <a:ext cx="5035960" cy="2419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676" y="2881691"/>
            <a:ext cx="4984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 থেকে লিচু পাড়া </a:t>
            </a:r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৮৫০৪টি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0107" y="2844225"/>
            <a:ext cx="5186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 থেকে লিচু পাড়া হলো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৯৭২৫টি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758" y="6245087"/>
            <a:ext cx="5179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 থেকে লিচু পাড়া হলো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৯২৩৩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107" y="6245086"/>
            <a:ext cx="5035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 থেকে লিচু পাড়া হলো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৭৫৪৯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12" y="5384657"/>
            <a:ext cx="11737074" cy="1077218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লিচুবাগানে চারটি গাছ থেকে যথাক্রমে ৮৫০৪টি, ৯৭২৫টি, ৯২৩৩টি এবং ৭৫৪৯টি লিচু পাড়া হলো। বাগানের ঐ চারটি গাছ থেকে মোট কতগুলো লিচু পাড়া হলো?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5" y="260312"/>
            <a:ext cx="8325133" cy="4662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52866" y="6488668"/>
            <a:ext cx="5382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মোহাম্মদ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সাইফুল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আলম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রাসেল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(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সহকারী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 </a:t>
            </a:r>
            <a:r>
              <a:rPr lang="en-US" dirty="0" err="1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শিক্ষক</a:t>
            </a:r>
            <a:r>
              <a:rPr lang="en-US" dirty="0">
                <a:ln w="0">
                  <a:solidFill>
                    <a:srgbClr val="C6E7FC">
                      <a:lumMod val="75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SutonnyOMJ" panose="01010600010101010101" pitchFamily="2" charset="0"/>
              </a:rPr>
              <a:t>) ০১৯১৬-১০৯৪৭৩</a:t>
            </a:r>
          </a:p>
        </p:txBody>
      </p:sp>
    </p:spTree>
    <p:extLst>
      <p:ext uri="{BB962C8B-B14F-4D97-AF65-F5344CB8AC3E}">
        <p14:creationId xmlns:p14="http://schemas.microsoft.com/office/powerpoint/2010/main" val="30609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659</Words>
  <Application>Microsoft Office PowerPoint</Application>
  <PresentationFormat>Custom</PresentationFormat>
  <Paragraphs>273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3_Office Theme</vt:lpstr>
      <vt:lpstr>Slipstream</vt:lpstr>
      <vt:lpstr>Waveform</vt:lpstr>
      <vt:lpstr>1_Slipstream</vt:lpstr>
      <vt:lpstr>2_Slipstream</vt:lpstr>
      <vt:lpstr>3_Slipstream</vt:lpstr>
      <vt:lpstr>4_Slipstream</vt:lpstr>
      <vt:lpstr>Flow</vt:lpstr>
      <vt:lpstr>5_Slipstream</vt:lpstr>
      <vt:lpstr>6_Slipstream</vt:lpstr>
      <vt:lpstr>7_Slipstream</vt:lpstr>
      <vt:lpstr>8_Slipstream</vt:lpstr>
      <vt:lpstr>9_Slipstream</vt:lpstr>
      <vt:lpstr>10_Slipstream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Mahmudul Hasan</dc:creator>
  <cp:lastModifiedBy>User</cp:lastModifiedBy>
  <cp:revision>238</cp:revision>
  <dcterms:created xsi:type="dcterms:W3CDTF">2023-09-18T11:09:33Z</dcterms:created>
  <dcterms:modified xsi:type="dcterms:W3CDTF">2026-06-03T11:07:26Z</dcterms:modified>
  <cp:contentStatus/>
</cp:coreProperties>
</file>