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9" r:id="rId5"/>
    <p:sldId id="284" r:id="rId6"/>
    <p:sldId id="288" r:id="rId7"/>
    <p:sldId id="283" r:id="rId8"/>
    <p:sldId id="289" r:id="rId9"/>
    <p:sldId id="273" r:id="rId10"/>
    <p:sldId id="270" r:id="rId11"/>
    <p:sldId id="274" r:id="rId12"/>
    <p:sldId id="271" r:id="rId13"/>
    <p:sldId id="272" r:id="rId14"/>
    <p:sldId id="276" r:id="rId15"/>
    <p:sldId id="290" r:id="rId16"/>
    <p:sldId id="278" r:id="rId17"/>
    <p:sldId id="286" r:id="rId18"/>
    <p:sldId id="277" r:id="rId19"/>
    <p:sldId id="287" r:id="rId20"/>
    <p:sldId id="285" r:id="rId21"/>
    <p:sldId id="279" r:id="rId22"/>
    <p:sldId id="280" r:id="rId23"/>
    <p:sldId id="282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9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4168-FD46-4F36-94AE-44995474348B}" type="datetimeFigureOut">
              <a:rPr lang="en-US" smtClean="0"/>
              <a:t>2026-06-03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59B2-4641-4687-9099-679287D81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kpathya.in/2021/11/what-are-five-senses-description-of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NNsN9IJkw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NNsN9IJkw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10minuteschool.com/content/brain-structure-parts-and-function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73" y="0"/>
            <a:ext cx="11846257" cy="781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3600" b="1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gw¯Í‡®‹i weKvk: 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wkkyi Rxe‡bi cª_g cuvP eQi ch©šÍ gw¯Í‡®‹i weKvk me‡P‡q †ewk nq| gw¯Í‡®‹i wbDi‡Yi ms‡hvM m„wó‡Z Ges e„w×i Rb¨ wkky‡K DÏxcbv (Av`i Kiv, K_v ejv, nvmv, Qov, †Ljv Kiv) cÖ`vb Ki‡Z n‡e| wewfbœ DÏxcbv gw¯Í‡®‹i †KvlMy‡jv‡K ms‡hvwRZ n‡Z mnvqZv K‡i| GKwU wkkyi gw¯Í®‹ c~Y©Zv cvq `yBw`K †_‡K †hgb-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3600" b="1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AvK„wZMZ e„w×i gva¨‡g: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AvK„wZMZ e„w×i gva¨‡g 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</a:rPr>
              <a:t>gw¯Í‡®‹i †Kv‡li (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neuron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</a:rPr>
              <a:t>) msL¨v e„w× cvq|</a:t>
            </a:r>
            <a:endParaRPr lang="en-US" sz="3600" dirty="0">
              <a:latin typeface="SutonnyMJ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br>
              <a:rPr lang="pl-PL" sz="3600" dirty="0">
                <a:latin typeface="SutonnyMJ" pitchFamily="2" charset="0"/>
                <a:ea typeface="Times New Roman" panose="02020603050405020304" pitchFamily="18" charset="0"/>
              </a:rPr>
            </a:br>
            <a:r>
              <a:rPr lang="pl-PL" sz="3600" b="1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ms‡hvM e„w×i gva¨‡g: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GKwU wbDi‡bi mv‡_ Av‡iKwU I GKvwaK wbDi‡Yi ms‡hvM e„w× cvq Ges AšÍRvj ˆZwi nq (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neural connection &amp; network formation)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</a:rPr>
              <a:t>|  gw¯Í‡®‹i 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GKwU †Kvl m‡e©v”P 15,000 †Kv‡li mv‡_ ms‡hvM Ki‡Z cv‡i|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0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73" y="356621"/>
            <a:ext cx="11846257" cy="580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wkïi  3 eQi eq‡mi g‡a¨ 70-80% Ges 5 eQi eq‡mi g‡a¨ cÖvq 100% ms‡hvM ¯’vwcZ nq| ZvB GB eq‡m hZ †ewk cvi¯úvwiK wµqv (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Interaction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N‡U ZZ †ewk ms‡hvM ˆZwi nq| Gfv‡e wkkyi gva¨‡g gw¯Í®‹ c~Y©Zv jvf K‡i| ZvB wbDi‡Yi ms‡hvM NUvevi m‡e©vrK…÷ my‡hvM (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windows of opportunities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) n‡jv Rb¥ †_‡K 5 eQi eqmKvj|Avevi, GB my‡hvM Kv‡R jvMv‡Z bv cvi‡j Zv nvwi‡q hvq A_©vr GwU Ôe¨envi bv Ki‡j nvwi‡q †dj‡eÕ (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it or lose it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) cÖwKªqvq KvR K‡i| 5-6 eQi eq‡mi ci bZzb ms‡hvM ˆZwi bv n‡jI ms‡hv‡Mi ¯’vqx‡Z¡i Rb¨ wkïi 8 eQi eqm ch©šÍ cvi¯úvwiK wµqvgyjK hZœ (</a:t>
            </a:r>
            <a:r>
              <a:rPr lang="pl-P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interactive care</a:t>
            </a:r>
            <a:r>
              <a:rPr lang="pl-PL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) Pvwj‡q hvIqv LyeB ¸iæZ¡c~Y©|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font, line, design&#10;&#10;Description automatically generate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8"/>
          <a:stretch/>
        </p:blipFill>
        <p:spPr bwMode="auto">
          <a:xfrm>
            <a:off x="495300" y="381000"/>
            <a:ext cx="11258549" cy="6686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583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71500"/>
            <a:ext cx="10915649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30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the human brain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931"/>
            <a:ext cx="6301854" cy="48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creenshot, font, design&#10;&#10;Description automatically generat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"/>
          <a:stretch/>
        </p:blipFill>
        <p:spPr bwMode="auto">
          <a:xfrm>
            <a:off x="6303133" y="570517"/>
            <a:ext cx="5888867" cy="5109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155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B388B7-F33C-42A6-B6BF-D6AC58663B1B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>
                <a:hlinkClick r:id="rId2"/>
              </a:rPr>
              <a:t>পঞ্চ ইন্দ্রিয় কি? পঞ্চ ইন্দ্রিয় গুলির বিবরণ: (</a:t>
            </a:r>
            <a:r>
              <a:rPr lang="en-US" dirty="0">
                <a:hlinkClick r:id="rId2"/>
              </a:rPr>
              <a:t>What are the five senses? Description of the five senses). - </a:t>
            </a:r>
            <a:r>
              <a:rPr lang="en-US" dirty="0" err="1">
                <a:hlinkClick r:id="rId2"/>
              </a:rPr>
              <a:t>gkpathya</a:t>
            </a:r>
            <a:endParaRPr lang="en-SH" dirty="0"/>
          </a:p>
        </p:txBody>
      </p:sp>
    </p:spTree>
    <p:extLst>
      <p:ext uri="{BB962C8B-B14F-4D97-AF65-F5344CB8AC3E}">
        <p14:creationId xmlns:p14="http://schemas.microsoft.com/office/powerpoint/2010/main" val="331932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691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SutonnyMJ" pitchFamily="2" charset="0"/>
                <a:ea typeface="Times New Roman" panose="02020603050405020304" pitchFamily="18" charset="0"/>
              </a:rPr>
              <a:t>Ask-L: wkïi gw¯Í‡®‹i weKvk weKv‡k gv-evev, wkÿK I eo‡`i KiYxq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136" y="5492918"/>
            <a:ext cx="10849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wkïi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gw¯Í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‡®‹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cwic~Y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©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weKv‡ki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†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ÿ‡Î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wkÿK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wn‡m‡e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Avgv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‡`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i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</a:rPr>
              <a:t>KxKiYxq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</a:rPr>
              <a:t>?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2" y="1261428"/>
            <a:ext cx="4062413" cy="40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886" y="1397168"/>
            <a:ext cx="541526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 err="1">
                <a:latin typeface="SutonnyMJ" pitchFamily="2" charset="0"/>
                <a:ea typeface="Times New Roman" panose="02020603050405020304" pitchFamily="18" charset="0"/>
              </a:rPr>
              <a:t>আসুন</a:t>
            </a:r>
            <a:r>
              <a:rPr lang="en-US" sz="44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SutonnyMJ" pitchFamily="2" charset="0"/>
                <a:ea typeface="Times New Roman" panose="02020603050405020304" pitchFamily="18" charset="0"/>
              </a:rPr>
              <a:t>আমরা</a:t>
            </a:r>
            <a:r>
              <a:rPr lang="en-US" sz="44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SutonnyMJ" pitchFamily="2" charset="0"/>
                <a:ea typeface="Times New Roman" panose="02020603050405020304" pitchFamily="18" charset="0"/>
              </a:rPr>
              <a:t>একটি</a:t>
            </a:r>
            <a:r>
              <a:rPr lang="en-US" sz="44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SutonnyMJ" pitchFamily="2" charset="0"/>
                <a:ea typeface="Times New Roman" panose="02020603050405020304" pitchFamily="18" charset="0"/>
              </a:rPr>
              <a:t>খেলা</a:t>
            </a:r>
            <a:r>
              <a:rPr lang="en-US" sz="44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SutonnyMJ" pitchFamily="2" charset="0"/>
                <a:ea typeface="Times New Roman" panose="02020603050405020304" pitchFamily="18" charset="0"/>
              </a:rPr>
              <a:t>খেলি</a:t>
            </a:r>
            <a:r>
              <a:rPr lang="en-US" sz="4400" dirty="0">
                <a:latin typeface="SutonnyMJ" pitchFamily="2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496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0"/>
          <a:stretch/>
        </p:blipFill>
        <p:spPr bwMode="auto">
          <a:xfrm>
            <a:off x="-1" y="-354842"/>
            <a:ext cx="12192001" cy="721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78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55" y="245660"/>
            <a:ext cx="13320215" cy="6782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21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BA080-AFD0-6A9E-B058-9E327F77B914}"/>
              </a:ext>
            </a:extLst>
          </p:cNvPr>
          <p:cNvSpPr txBox="1"/>
          <p:nvPr/>
        </p:nvSpPr>
        <p:spPr>
          <a:xfrm>
            <a:off x="638882" y="1706673"/>
            <a:ext cx="10909640" cy="102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পরিমার্জিত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ডিপিএড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(</a:t>
            </a: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প্রাথমিক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শিক্ষকদের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জন্য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মৌলিক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প্রশিক্ষণ</a:t>
            </a:r>
            <a:r>
              <a:rPr lang="en-US" sz="5100" kern="1200" dirty="0">
                <a:solidFill>
                  <a:schemeClr val="tx1"/>
                </a:solidFill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) </a:t>
            </a:r>
          </a:p>
        </p:txBody>
      </p:sp>
      <p:pic>
        <p:nvPicPr>
          <p:cNvPr id="4" name="Picture 3" descr="Govment-logo">
            <a:extLst>
              <a:ext uri="{FF2B5EF4-FFF2-40B4-BE49-F238E27FC236}">
                <a16:creationId xmlns:a16="http://schemas.microsoft.com/office/drawing/2014/main" id="{EDCDC8E3-DBE3-1313-8101-EF6BF5241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1456" y="203829"/>
            <a:ext cx="1968221" cy="1235861"/>
          </a:xfrm>
          <a:prstGeom prst="rect">
            <a:avLst/>
          </a:prstGeom>
          <a:noFill/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9A972D-9F25-708F-2173-714AF7FC8D66}"/>
              </a:ext>
            </a:extLst>
          </p:cNvPr>
          <p:cNvSpPr txBox="1"/>
          <p:nvPr/>
        </p:nvSpPr>
        <p:spPr>
          <a:xfrm>
            <a:off x="3532722" y="3611990"/>
            <a:ext cx="8220519" cy="1446550"/>
          </a:xfrm>
          <a:custGeom>
            <a:avLst/>
            <a:gdLst>
              <a:gd name="connsiteX0" fmla="*/ 0 w 8220519"/>
              <a:gd name="connsiteY0" fmla="*/ 0 h 954107"/>
              <a:gd name="connsiteX1" fmla="*/ 669385 w 8220519"/>
              <a:gd name="connsiteY1" fmla="*/ 0 h 954107"/>
              <a:gd name="connsiteX2" fmla="*/ 1174360 w 8220519"/>
              <a:gd name="connsiteY2" fmla="*/ 0 h 954107"/>
              <a:gd name="connsiteX3" fmla="*/ 1761540 w 8220519"/>
              <a:gd name="connsiteY3" fmla="*/ 0 h 954107"/>
              <a:gd name="connsiteX4" fmla="*/ 2430925 w 8220519"/>
              <a:gd name="connsiteY4" fmla="*/ 0 h 954107"/>
              <a:gd name="connsiteX5" fmla="*/ 3182515 w 8220519"/>
              <a:gd name="connsiteY5" fmla="*/ 0 h 954107"/>
              <a:gd name="connsiteX6" fmla="*/ 3687490 w 8220519"/>
              <a:gd name="connsiteY6" fmla="*/ 0 h 954107"/>
              <a:gd name="connsiteX7" fmla="*/ 4192465 w 8220519"/>
              <a:gd name="connsiteY7" fmla="*/ 0 h 954107"/>
              <a:gd name="connsiteX8" fmla="*/ 4944055 w 8220519"/>
              <a:gd name="connsiteY8" fmla="*/ 0 h 954107"/>
              <a:gd name="connsiteX9" fmla="*/ 5449030 w 8220519"/>
              <a:gd name="connsiteY9" fmla="*/ 0 h 954107"/>
              <a:gd name="connsiteX10" fmla="*/ 5954004 w 8220519"/>
              <a:gd name="connsiteY10" fmla="*/ 0 h 954107"/>
              <a:gd name="connsiteX11" fmla="*/ 6376774 w 8220519"/>
              <a:gd name="connsiteY11" fmla="*/ 0 h 954107"/>
              <a:gd name="connsiteX12" fmla="*/ 6717338 w 8220519"/>
              <a:gd name="connsiteY12" fmla="*/ 0 h 954107"/>
              <a:gd name="connsiteX13" fmla="*/ 7304518 w 8220519"/>
              <a:gd name="connsiteY13" fmla="*/ 0 h 954107"/>
              <a:gd name="connsiteX14" fmla="*/ 8220519 w 8220519"/>
              <a:gd name="connsiteY14" fmla="*/ 0 h 954107"/>
              <a:gd name="connsiteX15" fmla="*/ 8220519 w 8220519"/>
              <a:gd name="connsiteY15" fmla="*/ 477054 h 954107"/>
              <a:gd name="connsiteX16" fmla="*/ 8220519 w 8220519"/>
              <a:gd name="connsiteY16" fmla="*/ 954107 h 954107"/>
              <a:gd name="connsiteX17" fmla="*/ 7879955 w 8220519"/>
              <a:gd name="connsiteY17" fmla="*/ 954107 h 954107"/>
              <a:gd name="connsiteX18" fmla="*/ 7539390 w 8220519"/>
              <a:gd name="connsiteY18" fmla="*/ 954107 h 954107"/>
              <a:gd name="connsiteX19" fmla="*/ 7116621 w 8220519"/>
              <a:gd name="connsiteY19" fmla="*/ 954107 h 954107"/>
              <a:gd name="connsiteX20" fmla="*/ 6611646 w 8220519"/>
              <a:gd name="connsiteY20" fmla="*/ 954107 h 954107"/>
              <a:gd name="connsiteX21" fmla="*/ 5860056 w 8220519"/>
              <a:gd name="connsiteY21" fmla="*/ 954107 h 954107"/>
              <a:gd name="connsiteX22" fmla="*/ 5437286 w 8220519"/>
              <a:gd name="connsiteY22" fmla="*/ 954107 h 954107"/>
              <a:gd name="connsiteX23" fmla="*/ 4767901 w 8220519"/>
              <a:gd name="connsiteY23" fmla="*/ 954107 h 954107"/>
              <a:gd name="connsiteX24" fmla="*/ 4345131 w 8220519"/>
              <a:gd name="connsiteY24" fmla="*/ 954107 h 954107"/>
              <a:gd name="connsiteX25" fmla="*/ 3840157 w 8220519"/>
              <a:gd name="connsiteY25" fmla="*/ 954107 h 954107"/>
              <a:gd name="connsiteX26" fmla="*/ 3170772 w 8220519"/>
              <a:gd name="connsiteY26" fmla="*/ 954107 h 954107"/>
              <a:gd name="connsiteX27" fmla="*/ 2419181 w 8220519"/>
              <a:gd name="connsiteY27" fmla="*/ 954107 h 954107"/>
              <a:gd name="connsiteX28" fmla="*/ 2078617 w 8220519"/>
              <a:gd name="connsiteY28" fmla="*/ 954107 h 954107"/>
              <a:gd name="connsiteX29" fmla="*/ 1738053 w 8220519"/>
              <a:gd name="connsiteY29" fmla="*/ 954107 h 954107"/>
              <a:gd name="connsiteX30" fmla="*/ 1233078 w 8220519"/>
              <a:gd name="connsiteY30" fmla="*/ 954107 h 954107"/>
              <a:gd name="connsiteX31" fmla="*/ 645898 w 8220519"/>
              <a:gd name="connsiteY31" fmla="*/ 954107 h 954107"/>
              <a:gd name="connsiteX32" fmla="*/ 0 w 8220519"/>
              <a:gd name="connsiteY32" fmla="*/ 954107 h 954107"/>
              <a:gd name="connsiteX33" fmla="*/ 0 w 8220519"/>
              <a:gd name="connsiteY33" fmla="*/ 477054 h 954107"/>
              <a:gd name="connsiteX34" fmla="*/ 0 w 8220519"/>
              <a:gd name="connsiteY3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20519" h="954107" fill="none" extrusionOk="0">
                <a:moveTo>
                  <a:pt x="0" y="0"/>
                </a:moveTo>
                <a:cubicBezTo>
                  <a:pt x="318513" y="-72708"/>
                  <a:pt x="450174" y="13355"/>
                  <a:pt x="669385" y="0"/>
                </a:cubicBezTo>
                <a:cubicBezTo>
                  <a:pt x="888597" y="-13355"/>
                  <a:pt x="1022561" y="38830"/>
                  <a:pt x="1174360" y="0"/>
                </a:cubicBezTo>
                <a:cubicBezTo>
                  <a:pt x="1326159" y="-38830"/>
                  <a:pt x="1621671" y="62826"/>
                  <a:pt x="1761540" y="0"/>
                </a:cubicBezTo>
                <a:cubicBezTo>
                  <a:pt x="1901409" y="-62826"/>
                  <a:pt x="2183978" y="1688"/>
                  <a:pt x="2430925" y="0"/>
                </a:cubicBezTo>
                <a:cubicBezTo>
                  <a:pt x="2677872" y="-1688"/>
                  <a:pt x="2868768" y="74210"/>
                  <a:pt x="3182515" y="0"/>
                </a:cubicBezTo>
                <a:cubicBezTo>
                  <a:pt x="3496262" y="-74210"/>
                  <a:pt x="3527272" y="6922"/>
                  <a:pt x="3687490" y="0"/>
                </a:cubicBezTo>
                <a:cubicBezTo>
                  <a:pt x="3847709" y="-6922"/>
                  <a:pt x="3990661" y="46283"/>
                  <a:pt x="4192465" y="0"/>
                </a:cubicBezTo>
                <a:cubicBezTo>
                  <a:pt x="4394269" y="-46283"/>
                  <a:pt x="4762464" y="14879"/>
                  <a:pt x="4944055" y="0"/>
                </a:cubicBezTo>
                <a:cubicBezTo>
                  <a:pt x="5125646" y="-14879"/>
                  <a:pt x="5237090" y="56184"/>
                  <a:pt x="5449030" y="0"/>
                </a:cubicBezTo>
                <a:cubicBezTo>
                  <a:pt x="5660971" y="-56184"/>
                  <a:pt x="5841742" y="51040"/>
                  <a:pt x="5954004" y="0"/>
                </a:cubicBezTo>
                <a:cubicBezTo>
                  <a:pt x="6066266" y="-51040"/>
                  <a:pt x="6228314" y="40817"/>
                  <a:pt x="6376774" y="0"/>
                </a:cubicBezTo>
                <a:cubicBezTo>
                  <a:pt x="6525234" y="-40817"/>
                  <a:pt x="6598301" y="26667"/>
                  <a:pt x="6717338" y="0"/>
                </a:cubicBezTo>
                <a:cubicBezTo>
                  <a:pt x="6836375" y="-26667"/>
                  <a:pt x="7099442" y="50610"/>
                  <a:pt x="7304518" y="0"/>
                </a:cubicBezTo>
                <a:cubicBezTo>
                  <a:pt x="7509594" y="-50610"/>
                  <a:pt x="8023591" y="75697"/>
                  <a:pt x="8220519" y="0"/>
                </a:cubicBezTo>
                <a:cubicBezTo>
                  <a:pt x="8231204" y="96047"/>
                  <a:pt x="8217120" y="241200"/>
                  <a:pt x="8220519" y="477054"/>
                </a:cubicBezTo>
                <a:cubicBezTo>
                  <a:pt x="8223918" y="712908"/>
                  <a:pt x="8184717" y="795360"/>
                  <a:pt x="8220519" y="954107"/>
                </a:cubicBezTo>
                <a:cubicBezTo>
                  <a:pt x="8086145" y="983336"/>
                  <a:pt x="8049209" y="924719"/>
                  <a:pt x="7879955" y="954107"/>
                </a:cubicBezTo>
                <a:cubicBezTo>
                  <a:pt x="7710701" y="983495"/>
                  <a:pt x="7684814" y="920045"/>
                  <a:pt x="7539390" y="954107"/>
                </a:cubicBezTo>
                <a:cubicBezTo>
                  <a:pt x="7393967" y="988169"/>
                  <a:pt x="7302423" y="936903"/>
                  <a:pt x="7116621" y="954107"/>
                </a:cubicBezTo>
                <a:cubicBezTo>
                  <a:pt x="6930819" y="971311"/>
                  <a:pt x="6802603" y="922607"/>
                  <a:pt x="6611646" y="954107"/>
                </a:cubicBezTo>
                <a:cubicBezTo>
                  <a:pt x="6420690" y="985607"/>
                  <a:pt x="6014904" y="875020"/>
                  <a:pt x="5860056" y="954107"/>
                </a:cubicBezTo>
                <a:cubicBezTo>
                  <a:pt x="5705208" y="1033194"/>
                  <a:pt x="5608468" y="909132"/>
                  <a:pt x="5437286" y="954107"/>
                </a:cubicBezTo>
                <a:cubicBezTo>
                  <a:pt x="5266104" y="999082"/>
                  <a:pt x="5035221" y="891718"/>
                  <a:pt x="4767901" y="954107"/>
                </a:cubicBezTo>
                <a:cubicBezTo>
                  <a:pt x="4500582" y="1016496"/>
                  <a:pt x="4466492" y="927931"/>
                  <a:pt x="4345131" y="954107"/>
                </a:cubicBezTo>
                <a:cubicBezTo>
                  <a:pt x="4223770" y="980283"/>
                  <a:pt x="4008346" y="899567"/>
                  <a:pt x="3840157" y="954107"/>
                </a:cubicBezTo>
                <a:cubicBezTo>
                  <a:pt x="3671968" y="1008647"/>
                  <a:pt x="3425477" y="899915"/>
                  <a:pt x="3170772" y="954107"/>
                </a:cubicBezTo>
                <a:cubicBezTo>
                  <a:pt x="2916067" y="1008299"/>
                  <a:pt x="2772451" y="887479"/>
                  <a:pt x="2419181" y="954107"/>
                </a:cubicBezTo>
                <a:cubicBezTo>
                  <a:pt x="2065911" y="1020735"/>
                  <a:pt x="2236337" y="934782"/>
                  <a:pt x="2078617" y="954107"/>
                </a:cubicBezTo>
                <a:cubicBezTo>
                  <a:pt x="1920897" y="973432"/>
                  <a:pt x="1881276" y="952848"/>
                  <a:pt x="1738053" y="954107"/>
                </a:cubicBezTo>
                <a:cubicBezTo>
                  <a:pt x="1594830" y="955366"/>
                  <a:pt x="1389469" y="894783"/>
                  <a:pt x="1233078" y="954107"/>
                </a:cubicBezTo>
                <a:cubicBezTo>
                  <a:pt x="1076687" y="1013431"/>
                  <a:pt x="877123" y="887323"/>
                  <a:pt x="645898" y="954107"/>
                </a:cubicBezTo>
                <a:cubicBezTo>
                  <a:pt x="414673" y="1020891"/>
                  <a:pt x="176182" y="888509"/>
                  <a:pt x="0" y="954107"/>
                </a:cubicBezTo>
                <a:cubicBezTo>
                  <a:pt x="-45961" y="845277"/>
                  <a:pt x="33972" y="613291"/>
                  <a:pt x="0" y="477054"/>
                </a:cubicBezTo>
                <a:cubicBezTo>
                  <a:pt x="-33972" y="340817"/>
                  <a:pt x="38627" y="186187"/>
                  <a:pt x="0" y="0"/>
                </a:cubicBezTo>
                <a:close/>
              </a:path>
              <a:path w="8220519" h="954107" stroke="0" extrusionOk="0">
                <a:moveTo>
                  <a:pt x="0" y="0"/>
                </a:moveTo>
                <a:cubicBezTo>
                  <a:pt x="284397" y="-12659"/>
                  <a:pt x="437270" y="31864"/>
                  <a:pt x="587180" y="0"/>
                </a:cubicBezTo>
                <a:cubicBezTo>
                  <a:pt x="737090" y="-31864"/>
                  <a:pt x="889916" y="59646"/>
                  <a:pt x="1174360" y="0"/>
                </a:cubicBezTo>
                <a:cubicBezTo>
                  <a:pt x="1458804" y="-59646"/>
                  <a:pt x="1530383" y="12644"/>
                  <a:pt x="1843745" y="0"/>
                </a:cubicBezTo>
                <a:cubicBezTo>
                  <a:pt x="2157107" y="-12644"/>
                  <a:pt x="2058843" y="11385"/>
                  <a:pt x="2184309" y="0"/>
                </a:cubicBezTo>
                <a:cubicBezTo>
                  <a:pt x="2309775" y="-11385"/>
                  <a:pt x="2704513" y="44597"/>
                  <a:pt x="2935900" y="0"/>
                </a:cubicBezTo>
                <a:cubicBezTo>
                  <a:pt x="3167287" y="-44597"/>
                  <a:pt x="3144387" y="16834"/>
                  <a:pt x="3276464" y="0"/>
                </a:cubicBezTo>
                <a:cubicBezTo>
                  <a:pt x="3408541" y="-16834"/>
                  <a:pt x="3855990" y="10912"/>
                  <a:pt x="4028054" y="0"/>
                </a:cubicBezTo>
                <a:cubicBezTo>
                  <a:pt x="4200118" y="-10912"/>
                  <a:pt x="4458583" y="34312"/>
                  <a:pt x="4697439" y="0"/>
                </a:cubicBezTo>
                <a:cubicBezTo>
                  <a:pt x="4936295" y="-34312"/>
                  <a:pt x="5139915" y="64529"/>
                  <a:pt x="5284619" y="0"/>
                </a:cubicBezTo>
                <a:cubicBezTo>
                  <a:pt x="5429323" y="-64529"/>
                  <a:pt x="5740245" y="33059"/>
                  <a:pt x="5871799" y="0"/>
                </a:cubicBezTo>
                <a:cubicBezTo>
                  <a:pt x="6003353" y="-33059"/>
                  <a:pt x="6273590" y="52712"/>
                  <a:pt x="6458979" y="0"/>
                </a:cubicBezTo>
                <a:cubicBezTo>
                  <a:pt x="6644368" y="-52712"/>
                  <a:pt x="6972122" y="48462"/>
                  <a:pt x="7210570" y="0"/>
                </a:cubicBezTo>
                <a:cubicBezTo>
                  <a:pt x="7449018" y="-48462"/>
                  <a:pt x="7984800" y="30880"/>
                  <a:pt x="8220519" y="0"/>
                </a:cubicBezTo>
                <a:cubicBezTo>
                  <a:pt x="8248628" y="155638"/>
                  <a:pt x="8163090" y="371726"/>
                  <a:pt x="8220519" y="486595"/>
                </a:cubicBezTo>
                <a:cubicBezTo>
                  <a:pt x="8277948" y="601464"/>
                  <a:pt x="8180061" y="828624"/>
                  <a:pt x="8220519" y="954107"/>
                </a:cubicBezTo>
                <a:cubicBezTo>
                  <a:pt x="8035784" y="972711"/>
                  <a:pt x="7871195" y="914280"/>
                  <a:pt x="7551134" y="954107"/>
                </a:cubicBezTo>
                <a:cubicBezTo>
                  <a:pt x="7231074" y="993934"/>
                  <a:pt x="7120824" y="864707"/>
                  <a:pt x="6799544" y="954107"/>
                </a:cubicBezTo>
                <a:cubicBezTo>
                  <a:pt x="6478264" y="1043507"/>
                  <a:pt x="6239647" y="882320"/>
                  <a:pt x="6047953" y="954107"/>
                </a:cubicBezTo>
                <a:cubicBezTo>
                  <a:pt x="5856259" y="1025894"/>
                  <a:pt x="5690991" y="894777"/>
                  <a:pt x="5542979" y="954107"/>
                </a:cubicBezTo>
                <a:cubicBezTo>
                  <a:pt x="5394967" y="1013437"/>
                  <a:pt x="5238082" y="889756"/>
                  <a:pt x="4955799" y="954107"/>
                </a:cubicBezTo>
                <a:cubicBezTo>
                  <a:pt x="4673516" y="1018458"/>
                  <a:pt x="4619403" y="888853"/>
                  <a:pt x="4368619" y="954107"/>
                </a:cubicBezTo>
                <a:cubicBezTo>
                  <a:pt x="4117835" y="1019361"/>
                  <a:pt x="3792816" y="948060"/>
                  <a:pt x="3617028" y="954107"/>
                </a:cubicBezTo>
                <a:cubicBezTo>
                  <a:pt x="3441240" y="960154"/>
                  <a:pt x="3067673" y="941521"/>
                  <a:pt x="2865438" y="954107"/>
                </a:cubicBezTo>
                <a:cubicBezTo>
                  <a:pt x="2663203" y="966693"/>
                  <a:pt x="2692753" y="938611"/>
                  <a:pt x="2524874" y="954107"/>
                </a:cubicBezTo>
                <a:cubicBezTo>
                  <a:pt x="2356995" y="969603"/>
                  <a:pt x="2151016" y="907767"/>
                  <a:pt x="1937694" y="954107"/>
                </a:cubicBezTo>
                <a:cubicBezTo>
                  <a:pt x="1724372" y="1000447"/>
                  <a:pt x="1660470" y="927887"/>
                  <a:pt x="1514924" y="954107"/>
                </a:cubicBezTo>
                <a:cubicBezTo>
                  <a:pt x="1369378" y="980327"/>
                  <a:pt x="1129879" y="910487"/>
                  <a:pt x="927744" y="954107"/>
                </a:cubicBezTo>
                <a:cubicBezTo>
                  <a:pt x="725609" y="997727"/>
                  <a:pt x="672580" y="928113"/>
                  <a:pt x="587180" y="954107"/>
                </a:cubicBezTo>
                <a:cubicBezTo>
                  <a:pt x="501780" y="980101"/>
                  <a:pt x="135929" y="923292"/>
                  <a:pt x="0" y="954107"/>
                </a:cubicBezTo>
                <a:cubicBezTo>
                  <a:pt x="-29271" y="798620"/>
                  <a:pt x="13222" y="604216"/>
                  <a:pt x="0" y="486595"/>
                </a:cubicBezTo>
                <a:cubicBezTo>
                  <a:pt x="-13222" y="368974"/>
                  <a:pt x="23558" y="21194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11511192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অধিবেশন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05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weKv‡ki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¡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KiYxq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72A2F8-1472-CDD5-BE69-C634B0BABC16}"/>
              </a:ext>
            </a:extLst>
          </p:cNvPr>
          <p:cNvSpPr/>
          <p:nvPr/>
        </p:nvSpPr>
        <p:spPr>
          <a:xfrm>
            <a:off x="471948" y="3204736"/>
            <a:ext cx="2747901" cy="1722327"/>
          </a:xfrm>
          <a:custGeom>
            <a:avLst/>
            <a:gdLst>
              <a:gd name="connsiteX0" fmla="*/ 0 w 2747901"/>
              <a:gd name="connsiteY0" fmla="*/ 287060 h 1722327"/>
              <a:gd name="connsiteX1" fmla="*/ 287060 w 2747901"/>
              <a:gd name="connsiteY1" fmla="*/ 0 h 1722327"/>
              <a:gd name="connsiteX2" fmla="*/ 873981 w 2747901"/>
              <a:gd name="connsiteY2" fmla="*/ 0 h 1722327"/>
              <a:gd name="connsiteX3" fmla="*/ 1352213 w 2747901"/>
              <a:gd name="connsiteY3" fmla="*/ 0 h 1722327"/>
              <a:gd name="connsiteX4" fmla="*/ 1852182 w 2747901"/>
              <a:gd name="connsiteY4" fmla="*/ 0 h 1722327"/>
              <a:gd name="connsiteX5" fmla="*/ 2460841 w 2747901"/>
              <a:gd name="connsiteY5" fmla="*/ 0 h 1722327"/>
              <a:gd name="connsiteX6" fmla="*/ 2747901 w 2747901"/>
              <a:gd name="connsiteY6" fmla="*/ 287060 h 1722327"/>
              <a:gd name="connsiteX7" fmla="*/ 2747901 w 2747901"/>
              <a:gd name="connsiteY7" fmla="*/ 861164 h 1722327"/>
              <a:gd name="connsiteX8" fmla="*/ 2747901 w 2747901"/>
              <a:gd name="connsiteY8" fmla="*/ 1435267 h 1722327"/>
              <a:gd name="connsiteX9" fmla="*/ 2460841 w 2747901"/>
              <a:gd name="connsiteY9" fmla="*/ 1722327 h 1722327"/>
              <a:gd name="connsiteX10" fmla="*/ 1873920 w 2747901"/>
              <a:gd name="connsiteY10" fmla="*/ 1722327 h 1722327"/>
              <a:gd name="connsiteX11" fmla="*/ 1286999 w 2747901"/>
              <a:gd name="connsiteY11" fmla="*/ 1722327 h 1722327"/>
              <a:gd name="connsiteX12" fmla="*/ 808767 w 2747901"/>
              <a:gd name="connsiteY12" fmla="*/ 1722327 h 1722327"/>
              <a:gd name="connsiteX13" fmla="*/ 287060 w 2747901"/>
              <a:gd name="connsiteY13" fmla="*/ 1722327 h 1722327"/>
              <a:gd name="connsiteX14" fmla="*/ 0 w 2747901"/>
              <a:gd name="connsiteY14" fmla="*/ 1435267 h 1722327"/>
              <a:gd name="connsiteX15" fmla="*/ 0 w 2747901"/>
              <a:gd name="connsiteY15" fmla="*/ 884128 h 1722327"/>
              <a:gd name="connsiteX16" fmla="*/ 0 w 2747901"/>
              <a:gd name="connsiteY16" fmla="*/ 287060 h 172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7901" h="1722327" fill="none" extrusionOk="0">
                <a:moveTo>
                  <a:pt x="0" y="287060"/>
                </a:moveTo>
                <a:cubicBezTo>
                  <a:pt x="39956" y="103185"/>
                  <a:pt x="127702" y="-7314"/>
                  <a:pt x="287060" y="0"/>
                </a:cubicBezTo>
                <a:cubicBezTo>
                  <a:pt x="562447" y="-40840"/>
                  <a:pt x="695126" y="26342"/>
                  <a:pt x="873981" y="0"/>
                </a:cubicBezTo>
                <a:cubicBezTo>
                  <a:pt x="1052836" y="-26342"/>
                  <a:pt x="1185056" y="44582"/>
                  <a:pt x="1352213" y="0"/>
                </a:cubicBezTo>
                <a:cubicBezTo>
                  <a:pt x="1519370" y="-44582"/>
                  <a:pt x="1741213" y="59595"/>
                  <a:pt x="1852182" y="0"/>
                </a:cubicBezTo>
                <a:cubicBezTo>
                  <a:pt x="1963151" y="-59595"/>
                  <a:pt x="2262344" y="24215"/>
                  <a:pt x="2460841" y="0"/>
                </a:cubicBezTo>
                <a:cubicBezTo>
                  <a:pt x="2603965" y="-9431"/>
                  <a:pt x="2744767" y="130384"/>
                  <a:pt x="2747901" y="287060"/>
                </a:cubicBezTo>
                <a:cubicBezTo>
                  <a:pt x="2798922" y="489084"/>
                  <a:pt x="2724163" y="584868"/>
                  <a:pt x="2747901" y="861164"/>
                </a:cubicBezTo>
                <a:cubicBezTo>
                  <a:pt x="2771639" y="1137460"/>
                  <a:pt x="2710350" y="1306982"/>
                  <a:pt x="2747901" y="1435267"/>
                </a:cubicBezTo>
                <a:cubicBezTo>
                  <a:pt x="2736539" y="1551572"/>
                  <a:pt x="2626038" y="1714241"/>
                  <a:pt x="2460841" y="1722327"/>
                </a:cubicBezTo>
                <a:cubicBezTo>
                  <a:pt x="2269758" y="1748656"/>
                  <a:pt x="1997964" y="1669574"/>
                  <a:pt x="1873920" y="1722327"/>
                </a:cubicBezTo>
                <a:cubicBezTo>
                  <a:pt x="1749876" y="1775080"/>
                  <a:pt x="1476115" y="1714443"/>
                  <a:pt x="1286999" y="1722327"/>
                </a:cubicBezTo>
                <a:cubicBezTo>
                  <a:pt x="1097883" y="1730211"/>
                  <a:pt x="1007955" y="1676778"/>
                  <a:pt x="808767" y="1722327"/>
                </a:cubicBezTo>
                <a:cubicBezTo>
                  <a:pt x="609579" y="1767876"/>
                  <a:pt x="437985" y="1706394"/>
                  <a:pt x="287060" y="1722327"/>
                </a:cubicBezTo>
                <a:cubicBezTo>
                  <a:pt x="104498" y="1753109"/>
                  <a:pt x="-5565" y="1590741"/>
                  <a:pt x="0" y="1435267"/>
                </a:cubicBezTo>
                <a:cubicBezTo>
                  <a:pt x="-51819" y="1215889"/>
                  <a:pt x="7635" y="1071298"/>
                  <a:pt x="0" y="884128"/>
                </a:cubicBezTo>
                <a:cubicBezTo>
                  <a:pt x="-7635" y="696958"/>
                  <a:pt x="9964" y="544336"/>
                  <a:pt x="0" y="287060"/>
                </a:cubicBezTo>
                <a:close/>
              </a:path>
              <a:path w="2747901" h="1722327" stroke="0" extrusionOk="0">
                <a:moveTo>
                  <a:pt x="0" y="287060"/>
                </a:moveTo>
                <a:cubicBezTo>
                  <a:pt x="-369" y="168940"/>
                  <a:pt x="138499" y="-4624"/>
                  <a:pt x="287060" y="0"/>
                </a:cubicBezTo>
                <a:cubicBezTo>
                  <a:pt x="469868" y="-13136"/>
                  <a:pt x="623170" y="43793"/>
                  <a:pt x="830505" y="0"/>
                </a:cubicBezTo>
                <a:cubicBezTo>
                  <a:pt x="1037841" y="-43793"/>
                  <a:pt x="1160184" y="8367"/>
                  <a:pt x="1308737" y="0"/>
                </a:cubicBezTo>
                <a:cubicBezTo>
                  <a:pt x="1457290" y="-8367"/>
                  <a:pt x="1683512" y="16115"/>
                  <a:pt x="1786969" y="0"/>
                </a:cubicBezTo>
                <a:cubicBezTo>
                  <a:pt x="1890426" y="-16115"/>
                  <a:pt x="2214325" y="58029"/>
                  <a:pt x="2460841" y="0"/>
                </a:cubicBezTo>
                <a:cubicBezTo>
                  <a:pt x="2617695" y="-28582"/>
                  <a:pt x="2759985" y="113285"/>
                  <a:pt x="2747901" y="287060"/>
                </a:cubicBezTo>
                <a:cubicBezTo>
                  <a:pt x="2766202" y="422896"/>
                  <a:pt x="2685357" y="668223"/>
                  <a:pt x="2747901" y="861164"/>
                </a:cubicBezTo>
                <a:cubicBezTo>
                  <a:pt x="2810445" y="1054105"/>
                  <a:pt x="2743007" y="1268760"/>
                  <a:pt x="2747901" y="1435267"/>
                </a:cubicBezTo>
                <a:cubicBezTo>
                  <a:pt x="2751548" y="1586396"/>
                  <a:pt x="2641803" y="1703321"/>
                  <a:pt x="2460841" y="1722327"/>
                </a:cubicBezTo>
                <a:cubicBezTo>
                  <a:pt x="2340061" y="1781367"/>
                  <a:pt x="2105339" y="1718228"/>
                  <a:pt x="1939134" y="1722327"/>
                </a:cubicBezTo>
                <a:cubicBezTo>
                  <a:pt x="1772929" y="1726426"/>
                  <a:pt x="1696953" y="1702458"/>
                  <a:pt x="1460902" y="1722327"/>
                </a:cubicBezTo>
                <a:cubicBezTo>
                  <a:pt x="1224851" y="1742196"/>
                  <a:pt x="1091700" y="1712208"/>
                  <a:pt x="982670" y="1722327"/>
                </a:cubicBezTo>
                <a:cubicBezTo>
                  <a:pt x="873640" y="1732446"/>
                  <a:pt x="462840" y="1711170"/>
                  <a:pt x="287060" y="1722327"/>
                </a:cubicBezTo>
                <a:cubicBezTo>
                  <a:pt x="104836" y="1685765"/>
                  <a:pt x="21569" y="1635771"/>
                  <a:pt x="0" y="1435267"/>
                </a:cubicBezTo>
                <a:cubicBezTo>
                  <a:pt x="-26158" y="1291960"/>
                  <a:pt x="19748" y="1053382"/>
                  <a:pt x="0" y="884128"/>
                </a:cubicBezTo>
                <a:cubicBezTo>
                  <a:pt x="-19748" y="714874"/>
                  <a:pt x="55657" y="520380"/>
                  <a:pt x="0" y="28706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38945794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gwWDj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02: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AvPiY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8000" flipH="1" flipV="1">
            <a:off x="10845527" y="465194"/>
            <a:ext cx="1526534" cy="763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9572" flipV="1">
            <a:off x="-159533" y="405627"/>
            <a:ext cx="1559000" cy="7632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713" flipV="1">
            <a:off x="150118" y="5965471"/>
            <a:ext cx="1503269" cy="9216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387" flipH="1" flipV="1">
            <a:off x="10491699" y="6020968"/>
            <a:ext cx="1526534" cy="7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671691"/>
            <a:ext cx="115596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latin typeface="SutonnyMJ" pitchFamily="2" charset="0"/>
                <a:cs typeface="SutonnyMJ" pitchFamily="2" charset="0"/>
              </a:rPr>
              <a:t>wkkyi gw¯Í‡®‹i weKv‡k mnvqZvi Rb¨ gv-evev, wkÿK I</a:t>
            </a:r>
            <a:r>
              <a:rPr lang="pl-PL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pl-PL" sz="3600" dirty="0">
                <a:latin typeface="SutonnyMJ" pitchFamily="2" charset="0"/>
                <a:cs typeface="SutonnyMJ" pitchFamily="2" charset="0"/>
              </a:rPr>
              <a:t>Zvi mv‡_ mswkøó mK‡ji wKQz `vwqZ¡ KZ©e¨ i‡q‡Q| †hgb-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600" dirty="0">
                <a:latin typeface="SutonnyMJ" pitchFamily="2" charset="0"/>
                <a:cs typeface="SutonnyMJ" pitchFamily="2" charset="0"/>
              </a:rPr>
              <a:t>wkkyi Rb¨ ch©vß cywóKi Lvev‡ii e¨e¯’v Kiv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600" dirty="0">
                <a:latin typeface="SutonnyMJ" pitchFamily="2" charset="0"/>
                <a:cs typeface="SutonnyMJ" pitchFamily="2" charset="0"/>
              </a:rPr>
              <a:t>wkky‡K DÏxcbv cÖ`vb Kiv †hgb-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600" dirty="0">
                <a:latin typeface="SutonnyMJ" pitchFamily="2" charset="0"/>
                <a:cs typeface="SutonnyMJ" pitchFamily="2" charset="0"/>
              </a:rPr>
              <a:t>     - </a:t>
            </a:r>
            <a:r>
              <a:rPr lang="pl-PL" sz="3600" dirty="0">
                <a:latin typeface="SutonnyMJ" pitchFamily="2" charset="0"/>
                <a:cs typeface="SutonnyMJ" pitchFamily="2" charset="0"/>
              </a:rPr>
              <a:t>wkkyi mv‡_ K_v ejv, †Pv‡L †PvL ivLv, nvmv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600" dirty="0">
                <a:latin typeface="SutonnyMJ" pitchFamily="2" charset="0"/>
                <a:cs typeface="SutonnyMJ" pitchFamily="2" charset="0"/>
              </a:rPr>
              <a:t>     - </a:t>
            </a:r>
            <a:r>
              <a:rPr lang="pl-PL" sz="3600" dirty="0">
                <a:latin typeface="SutonnyMJ" pitchFamily="2" charset="0"/>
                <a:cs typeface="SutonnyMJ" pitchFamily="2" charset="0"/>
              </a:rPr>
              <a:t>wkky‡K Rwo‡q aiv, Av`i I fv‡jvevmv †`Iqv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600" dirty="0">
                <a:latin typeface="SutonnyMJ" pitchFamily="2" charset="0"/>
                <a:cs typeface="SutonnyMJ" pitchFamily="2" charset="0"/>
              </a:rPr>
              <a:t>wkkyi cÖ‡qvRb Abyhvqx mvov †`Iqv A_©vr wkïi A½fw½, Bkviv, gyfLw½ BZ¨vw` †`‡L Zv‡K mvnvh¨ Kiv (ms‡e`bkxj hZœ †bIqv)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600" dirty="0">
                <a:latin typeface="SutonnyMJ" pitchFamily="2" charset="0"/>
                <a:cs typeface="SutonnyMJ" pitchFamily="2" charset="0"/>
              </a:rPr>
              <a:t>cÖviw¤¢K wkL‡bi my‡hvM ˆZwi K‡i †`Iqv| †hgb- wkkyi mv‡_ Qov, †Ljv Kiv, †Ljvi gva¨‡g cÖvK-MvwYwZK, cwi‡ek-weÁv‡bi aviYv †`Iqv, Mvb Kiv I Mí †kvbv‡bv BZ¨vw`</a:t>
            </a:r>
            <a:endParaRPr lang="en-US" sz="3200" dirty="0">
              <a:effectLst/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7691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latin typeface="SutonnyMJ" pitchFamily="2" charset="0"/>
                <a:ea typeface="Times New Roman" panose="02020603050405020304" pitchFamily="18" charset="0"/>
              </a:rPr>
              <a:t>Ask-L: wkïi gw¯Í‡®‹i weKvk weKv‡k gv-evev, wkÿK I eo‡`i KiYxq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47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17693"/>
            <a:ext cx="1206917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300" dirty="0">
                <a:latin typeface="SutonnyMJ" pitchFamily="2" charset="0"/>
                <a:cs typeface="SutonnyMJ" pitchFamily="2" charset="0"/>
              </a:rPr>
              <a:t>BwZevPK I wbivc` wkLb cwi‡ek ˆZwi Kiv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300" dirty="0">
                <a:latin typeface="SutonnyMJ" pitchFamily="2" charset="0"/>
                <a:cs typeface="SutonnyMJ" pitchFamily="2" charset="0"/>
              </a:rPr>
              <a:t>we`¨vj‡qi wbivc` cwi‡ek wbwðZ Kiv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300" dirty="0">
                <a:latin typeface="SutonnyMJ" pitchFamily="2" charset="0"/>
                <a:cs typeface="SutonnyMJ" pitchFamily="2" charset="0"/>
              </a:rPr>
              <a:t>ch©vß cwigvb eq‡mvc‡hvMx †Ljbv I DcKiY ivLv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300" dirty="0">
                <a:latin typeface="SutonnyMJ" pitchFamily="2" charset="0"/>
                <a:cs typeface="SutonnyMJ" pitchFamily="2" charset="0"/>
              </a:rPr>
              <a:t>wbivc` cvwb mieivn I m¨vwb‡Uk‡bi e¨e¯’v ivLv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300" dirty="0">
                <a:latin typeface="SutonnyMJ" pitchFamily="2" charset="0"/>
                <a:cs typeface="SutonnyMJ" pitchFamily="2" charset="0"/>
              </a:rPr>
              <a:t>m„RbkxjZvi weKv‡k wewfbœ Kv‡R wkky‡K DrmvwnZ Kiv 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pl-PL" sz="3300" dirty="0">
                <a:latin typeface="SutonnyMJ" pitchFamily="2" charset="0"/>
                <a:cs typeface="SutonnyMJ" pitchFamily="2" charset="0"/>
              </a:rPr>
              <a:t>wkïi cÖviw¤¢K ˆkke I ˆkk‡e cvi¯cwiK wµqv-cÖwZwµqvg~jK hZœ I DÏxcbv (</a:t>
            </a:r>
            <a:r>
              <a:rPr lang="pl-PL" sz="3300" dirty="0">
                <a:cs typeface="SutonnyMJ" pitchFamily="2" charset="0"/>
              </a:rPr>
              <a:t>interactive care &amp; stimulation</a:t>
            </a:r>
            <a:r>
              <a:rPr lang="pl-PL" sz="3300" dirty="0">
                <a:latin typeface="SutonnyMJ" pitchFamily="2" charset="0"/>
                <a:cs typeface="SutonnyMJ" pitchFamily="2" charset="0"/>
              </a:rPr>
              <a:t>) †`Iqvi g~jbxwZ n‡jv-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600" dirty="0">
                <a:latin typeface="SutonnyMJ" pitchFamily="2" charset="0"/>
                <a:cs typeface="SutonnyMJ" pitchFamily="2" charset="0"/>
              </a:rPr>
              <a:t>	-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evievi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300" dirty="0">
                <a:cs typeface="SutonnyMJ" pitchFamily="2" charset="0"/>
              </a:rPr>
              <a:t>Everyday Repeatedly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lvl="0"/>
            <a:r>
              <a:rPr lang="en-US" sz="3300" dirty="0">
                <a:latin typeface="SutonnyMJ" pitchFamily="2" charset="0"/>
                <a:cs typeface="SutonnyMJ" pitchFamily="2" charset="0"/>
              </a:rPr>
              <a:t>	-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eqm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300" dirty="0">
                <a:cs typeface="SutonnyMJ" pitchFamily="2" charset="0"/>
              </a:rPr>
              <a:t>Age Appropriate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)  </a:t>
            </a:r>
          </a:p>
          <a:p>
            <a:pPr lvl="0"/>
            <a:r>
              <a:rPr lang="en-US" sz="3300" dirty="0">
                <a:latin typeface="SutonnyMJ" pitchFamily="2" charset="0"/>
                <a:cs typeface="SutonnyMJ" pitchFamily="2" charset="0"/>
              </a:rPr>
              <a:t>	-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` I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300" dirty="0">
                <a:cs typeface="SutonnyMJ" pitchFamily="2" charset="0"/>
              </a:rPr>
              <a:t>Safe &amp; Enabling Environment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) </a:t>
            </a:r>
          </a:p>
          <a:p>
            <a:pPr lvl="0"/>
            <a:r>
              <a:rPr lang="en-US" sz="3300" dirty="0">
                <a:latin typeface="SutonnyMJ" pitchFamily="2" charset="0"/>
                <a:cs typeface="SutonnyMJ" pitchFamily="2" charset="0"/>
              </a:rPr>
              <a:t>	-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wewfbœfv‡e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300" dirty="0">
                <a:cs typeface="SutonnyMJ" pitchFamily="2" charset="0"/>
              </a:rPr>
              <a:t>Multiple Ways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cÂBw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›`ªq I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nvZ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-cv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cvq</a:t>
            </a:r>
            <a:endParaRPr lang="en-US" sz="3300" dirty="0">
              <a:latin typeface="SutonnyMJ" pitchFamily="2" charset="0"/>
              <a:cs typeface="SutonnyMJ" pitchFamily="2" charset="0"/>
            </a:endParaRPr>
          </a:p>
          <a:p>
            <a:r>
              <a:rPr lang="en-US" sz="3300" dirty="0">
                <a:latin typeface="SutonnyMJ" pitchFamily="2" charset="0"/>
                <a:cs typeface="SutonnyMJ" pitchFamily="2" charset="0"/>
              </a:rPr>
              <a:t>	- †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Q‡j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g‡q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mgvbfv‡e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300" dirty="0">
                <a:latin typeface="SutonnyMJ" pitchFamily="2" charset="0"/>
                <a:cs typeface="SutonnyMJ" pitchFamily="2" charset="0"/>
              </a:rPr>
              <a:t>| </a:t>
            </a:r>
            <a:endParaRPr lang="en-US" sz="3300" dirty="0">
              <a:effectLst/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8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0048"/>
            <a:ext cx="11677650" cy="65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15000"/>
              </a:lnSpc>
            </a:pP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GB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g~jbxwZmg~n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eySvi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myweav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‡_©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wb‡P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K‡qKwUi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D`vniY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Iqv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n‡jv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</a:t>
            </a:r>
            <a:r>
              <a:rPr lang="en-US" sz="3200" b="1" dirty="0" err="1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hgb</a:t>
            </a:r>
            <a:r>
              <a:rPr lang="en-US" sz="3200" b="1" dirty="0">
                <a:solidFill>
                  <a:srgbClr val="0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- 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Char char="-"/>
            </a:pPr>
            <a:r>
              <a:rPr lang="en-US" sz="32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eqm</a:t>
            </a: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Abyhvqx</a:t>
            </a: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: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Lvevi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cvwb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ivLvi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gvwUi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Kjwm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_‡g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gvwUi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Kjwm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gvwUi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Kjwm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cÖwµqv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: 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_‡g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gvwU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cvwb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wgwk‡q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gÛ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Zvici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Kjwmi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evwb‡q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K‡qKw`b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†iv‡`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ïKv‡bv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Zvici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Av¸‡b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cywo‡q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Avevi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K‡qKw`b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†iv‡`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ïKv‡j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cvwb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ivLv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hv‡e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GB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cÖwµqvq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†KD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†iv‡`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ïKv‡bvi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ciB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cvwb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iv‡L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Zvn‡j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KjwmwU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wKQz¶Y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ci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hv‡e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Zgwb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eqm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aviY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¶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gZvi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AwZwi³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Kv‡bvwKQz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Pvwc‡q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¨ ¶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wZKi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Char char="-"/>
            </a:pPr>
            <a:r>
              <a:rPr lang="en-US" sz="32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wbivc</a:t>
            </a: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` I </a:t>
            </a:r>
            <a:r>
              <a:rPr lang="en-US" sz="32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mnvqK</a:t>
            </a: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cwi‡ek</a:t>
            </a: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wkï‡K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wK‡b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LjbvwU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‡·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i‡L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wkï‡K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AÜKvi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i‡L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wkïwU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‘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LjbvwU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Lj‡ZI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cvi‡e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wkï‡K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agK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Lj‡Z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ej‡j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wkïwU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Avb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›`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gvbwbK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w`K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†_‡K †m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fv‡jv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vK‡e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Ljbv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DrmvwnZ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</a:t>
            </a:r>
            <a:endParaRPr lang="en-US" sz="3200" dirty="0"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26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3268"/>
            <a:ext cx="1167765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Char char="-"/>
            </a:pPr>
            <a:r>
              <a:rPr lang="en-US" sz="33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cÂBw</a:t>
            </a:r>
            <a:r>
              <a:rPr lang="en-US" sz="33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›`ªq I </a:t>
            </a:r>
            <a:r>
              <a:rPr lang="en-US" sz="33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nvZ</a:t>
            </a:r>
            <a:r>
              <a:rPr lang="en-US" sz="33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-cv </a:t>
            </a:r>
            <a:r>
              <a:rPr lang="en-US" sz="33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e¨envi</a:t>
            </a:r>
            <a:r>
              <a:rPr lang="en-US" sz="33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Kivi</a:t>
            </a:r>
            <a:r>
              <a:rPr lang="en-US" sz="33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b="1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my‡hvM</a:t>
            </a:r>
            <a:r>
              <a:rPr lang="en-US" sz="33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: 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gw¯Í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‡®‹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wewfbœ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Ask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wewfbœ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Kg©KvÛ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wbqš¿Y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hgb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- †`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wcQ‡bi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wb‡Pi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Ask,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kvbv-ejv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wb‡Pi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As‡ki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ga¨fvM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¯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úk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© (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Abyfe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wcQ‡bi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Dc‡oi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Ask,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Pjb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¶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gZv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Dc‡oi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Zvjyi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ga¨fvM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wPšÍv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/hyw³/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mgm¨vi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mgvavb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/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wm×všÍ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MÖnY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Zvjyi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mvg‡bi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Kcv‡ji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wcQ‡b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Dc‡oi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Ask,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cwiKíbv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Abykxjb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mvg‡bi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wb‡Pi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(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Kcv‡ji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wcQ‡bi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Ask|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wkï‡K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ïay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†`L‡Z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ïb‡Z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w`‡j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gw¯Í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‡®‹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 †h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AskUzKz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†`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Lv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kvbv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wbqš¿Y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K‡i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cÖavbZ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As‡ki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Kvl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¸‡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mwµq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†m¸‡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g‡a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¨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ms‡hvM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ˆ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Zwi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¨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As‡ki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Kvl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¸‡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mivmwi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mwµq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Ges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†m¸‡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g‡a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¨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cyivcywi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ms‡hvM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ˆ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Zwi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wkï‡K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Ggbfv‡e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DÏxcbv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cvi¯cwiK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wµqv-cÖwZwµqvg~jK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hZœ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w`‡Z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hv‡Z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gw¯Í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‡®‹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me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As‡ki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Kvl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¸‡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jvB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DÏxß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mwµq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n‡q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ms‡hvM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ˆ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Zwi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Ki‡Z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cv‡i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Avi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GRb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¨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wkï‡K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Ggbfv‡e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cvi¯úvwiK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wµqvgyjK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hZœ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†`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Iqv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hv‡Z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†m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Zvi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cvuPwU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Bw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›`ªq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h_v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: †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PvL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Kvb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bvK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,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wRnŸv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I Z¡‡Ki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h_vh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_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e¨envi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Kivi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my‡hvM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cvq</a:t>
            </a:r>
            <a:r>
              <a:rPr lang="en-US" sz="33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|</a:t>
            </a:r>
            <a:endParaRPr lang="en-US" sz="3300" dirty="0">
              <a:effectLst/>
              <a:latin typeface="SutonnyMJ" pitchFamily="2" charset="0"/>
              <a:ea typeface="Times New Roman" panose="02020603050405020304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3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67847"/>
            <a:chOff x="0" y="0"/>
            <a:chExt cx="12192000" cy="68678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44821" cy="60448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871950" y="547797"/>
              <a:ext cx="6320050" cy="63200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49221" y="2366889"/>
            <a:ext cx="659507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99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99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750" y="1439767"/>
            <a:ext cx="115252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4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অধিবেশন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প্রশিক্ষণার্থীগণ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lvl="0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ক.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wkkyi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weKv†ki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lvl="0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খ.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cÖviw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¤¢K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kke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kkeKv‡j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;</a:t>
            </a:r>
          </a:p>
          <a:p>
            <a:pPr lvl="0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গ.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wkïi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KiYxq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4245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244" y="0"/>
            <a:ext cx="6914072" cy="1016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5400" b="1" dirty="0">
                <a:latin typeface="SutonnyMJ" pitchFamily="2" charset="0"/>
                <a:ea typeface="Times New Roman" panose="02020603050405020304" pitchFamily="18" charset="0"/>
              </a:rPr>
              <a:t>Ask-K: wkïi gw¯Í‡®‹i weKvk 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178668"/>
            <a:ext cx="2476500" cy="24765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450930" y="1489259"/>
            <a:ext cx="6264320" cy="3879482"/>
          </a:xfrm>
          <a:prstGeom prst="wedgeEllipseCallout">
            <a:avLst>
              <a:gd name="adj1" fmla="val 55602"/>
              <a:gd name="adj2" fmla="val 3860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আপনার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me‡P‡q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Kg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eq‡mi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স্মৃwZর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কথা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g‡b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Kরুন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8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5808" y="166460"/>
            <a:ext cx="5173211" cy="776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4000" b="1" dirty="0">
                <a:latin typeface="SutonnyMJ" pitchFamily="2" charset="0"/>
                <a:ea typeface="Times New Roman" panose="02020603050405020304" pitchFamily="18" charset="0"/>
              </a:rPr>
              <a:t>Ask-K: wkïi gw¯Í‡®‹i weKvk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1274612" y="5225534"/>
            <a:ext cx="9814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https://www.youtube.com/watch?v=VNNsN9IJkws</a:t>
            </a:r>
            <a:r>
              <a:rPr 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274612" y="1426664"/>
            <a:ext cx="10011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GLb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GKwU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wfwWIi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gva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¨‡g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Avgiv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†`Le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gw¯Í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®‹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Kxfv‡e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KvR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 </a:t>
            </a:r>
            <a:r>
              <a:rPr lang="en-US" sz="3600" dirty="0" err="1">
                <a:latin typeface="SutonnyMJ" pitchFamily="2" charset="0"/>
                <a:ea typeface="Times New Roman" panose="02020603050405020304" pitchFamily="18" charset="0"/>
                <a:cs typeface="Vrinda"/>
              </a:rPr>
              <a:t>K‡i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Vrinda"/>
              </a:rPr>
              <a:t>|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19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C93463-988E-4439-8378-6C8DEF1D6296}"/>
              </a:ext>
            </a:extLst>
          </p:cNvPr>
          <p:cNvSpPr/>
          <p:nvPr/>
        </p:nvSpPr>
        <p:spPr>
          <a:xfrm>
            <a:off x="3471243" y="3244334"/>
            <a:ext cx="502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Experiences Build Brain Architecture (youtube.com)</a:t>
            </a:r>
            <a:endParaRPr lang="en-S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40D4B-F969-4304-94D1-311BF988D82A}"/>
              </a:ext>
            </a:extLst>
          </p:cNvPr>
          <p:cNvSpPr txBox="1"/>
          <p:nvPr/>
        </p:nvSpPr>
        <p:spPr>
          <a:xfrm>
            <a:off x="1642820" y="898902"/>
            <a:ext cx="8906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মস্তি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চলুন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SH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2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ain&#10;&#10;Description automatically generated with medium confidenc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8565" r="20763" b="4749"/>
          <a:stretch/>
        </p:blipFill>
        <p:spPr bwMode="auto">
          <a:xfrm>
            <a:off x="109182" y="1241947"/>
            <a:ext cx="6073253" cy="4599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black and white image of a brain&#10;&#10;Description automatically generated with medium confidenc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8921" r="22554" b="3779"/>
          <a:stretch/>
        </p:blipFill>
        <p:spPr bwMode="auto">
          <a:xfrm>
            <a:off x="6318913" y="1241947"/>
            <a:ext cx="5873087" cy="4599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5808" y="166460"/>
            <a:ext cx="5173211" cy="776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4000" b="1" dirty="0">
                <a:latin typeface="SutonnyMJ" pitchFamily="2" charset="0"/>
                <a:ea typeface="Times New Roman" panose="02020603050405020304" pitchFamily="18" charset="0"/>
              </a:rPr>
              <a:t>Ask-K: wkïi gw¯Í‡®‹i weKvk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4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5EF24-A35D-413B-830F-F903108830E9}"/>
              </a:ext>
            </a:extLst>
          </p:cNvPr>
          <p:cNvSpPr/>
          <p:nvPr/>
        </p:nvSpPr>
        <p:spPr>
          <a:xfrm>
            <a:off x="1549831" y="3105835"/>
            <a:ext cx="7594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hlinkClick r:id="rId2"/>
              </a:rPr>
              <a:t>মস্তিষ্ক : গঠন, অংশ ও কাজ| </a:t>
            </a:r>
            <a:r>
              <a:rPr lang="en-US" dirty="0">
                <a:hlinkClick r:id="rId2"/>
              </a:rPr>
              <a:t>Brain: Structure, Parts and Functions (10minuteschool.com)</a:t>
            </a:r>
            <a:endParaRPr lang="en-SH" dirty="0"/>
          </a:p>
        </p:txBody>
      </p:sp>
    </p:spTree>
    <p:extLst>
      <p:ext uri="{BB962C8B-B14F-4D97-AF65-F5344CB8AC3E}">
        <p14:creationId xmlns:p14="http://schemas.microsoft.com/office/powerpoint/2010/main" val="85542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38" y="0"/>
            <a:ext cx="11532358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3200" b="1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gw¯Í‡®‹i weKv‡ki wKQz †gŠwjK Z_¨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gw¯Í‡®‹i wbDi‡Yi msL¨v e„w×i AwZ MyiyZ¡c~Y© mgq n‡jv gv‡qi M‡f© _vKvKjxb Ae¯’vq Ges ms‡hvM e„w× I AšÍRvj ˆZwii mgq n‡jv R‡b¥i ci|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wbDi‡Yi g‡a¨ ms‡hvM ¯’vcb I AšÍRvj ˆZwi Qvov gw¯Í®‹ KvR Ki‡Z cv‡i bv|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ms‡hvM ¯’vcb I AšÍRvj ˆZwii c~e©kZ© nj wbDiYMy‡jvi DØxßKiY (</a:t>
            </a:r>
            <a:r>
              <a:rPr lang="pl-PL" sz="3200" dirty="0">
                <a:ea typeface="Times New Roman" panose="02020603050405020304" pitchFamily="18" charset="0"/>
                <a:cs typeface="SutonnyMJ" pitchFamily="2" charset="0"/>
              </a:rPr>
              <a:t>stimulation</a:t>
            </a: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)|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wkkyi mv‡_ wg_w¯Œqv (</a:t>
            </a:r>
            <a:r>
              <a:rPr lang="pl-PL" sz="3200" dirty="0">
                <a:ea typeface="Times New Roman" panose="02020603050405020304" pitchFamily="18" charset="0"/>
                <a:cs typeface="SutonnyMJ" pitchFamily="2" charset="0"/>
              </a:rPr>
              <a:t>interaction</a:t>
            </a: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Kiv I Kivi my‡hvM K‡i †`Iqv wbDiYMy‡jv‡K DÏxß Kivi GKgvÎ Dcvq|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gw¯Í‡®‹i GK GK Ask GK GK ai‡bi KvR wbqš¿Y K‡i, ZvB gw¯Í‡®‹i me As‡ki wbDiYMy‡jv‡KB DØxß (</a:t>
            </a:r>
            <a:r>
              <a:rPr lang="pl-PL" sz="3200" dirty="0">
                <a:ea typeface="Times New Roman" panose="02020603050405020304" pitchFamily="18" charset="0"/>
                <a:cs typeface="SutonnyMJ" pitchFamily="2" charset="0"/>
              </a:rPr>
              <a:t>stimulate</a:t>
            </a: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Kiv cÖ‡qvRb|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wkky Zvi cvuPwU Bw›`ªqB e¨envi Kivi my‡hvM cvq Ggbfv‡e wg_w¯Œqv Ki‡j gw¯Í‡®‹i me As‡ki wbDiY DÏxß (</a:t>
            </a:r>
            <a:r>
              <a:rPr lang="pl-PL" sz="3200" dirty="0">
                <a:ea typeface="Times New Roman" panose="02020603050405020304" pitchFamily="18" charset="0"/>
                <a:cs typeface="SutonnyMJ" pitchFamily="2" charset="0"/>
              </a:rPr>
              <a:t>stimulated</a:t>
            </a:r>
            <a:r>
              <a:rPr lang="pl-PL" sz="3200" dirty="0">
                <a:latin typeface="SutonnyMJ" pitchFamily="2" charset="0"/>
                <a:ea typeface="Times New Roman" panose="02020603050405020304" pitchFamily="18" charset="0"/>
                <a:cs typeface="SutonnyMJ" pitchFamily="2" charset="0"/>
              </a:rPr>
              <a:t>) n‡q mvwe©Kfv‡e wbDi‡Yi g‡a¨ ms‡hvM ¯’vwcZ n‡e I AšÍRvj ˆZwi n‡e|</a:t>
            </a:r>
            <a:endParaRPr lang="en-US" sz="3200" dirty="0">
              <a:effectLst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8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2174</Words>
  <Application>Microsoft Office PowerPoint</Application>
  <PresentationFormat>Widescreen</PresentationFormat>
  <Paragraphs>58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Nikosh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Mushfiqur Rahman</dc:creator>
  <cp:lastModifiedBy>User</cp:lastModifiedBy>
  <cp:revision>57</cp:revision>
  <dcterms:created xsi:type="dcterms:W3CDTF">2023-07-05T06:27:22Z</dcterms:created>
  <dcterms:modified xsi:type="dcterms:W3CDTF">2026-06-03T09:03:04Z</dcterms:modified>
</cp:coreProperties>
</file>