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3" r:id="rId2"/>
    <p:sldId id="274" r:id="rId3"/>
    <p:sldId id="272" r:id="rId4"/>
    <p:sldId id="256" r:id="rId5"/>
    <p:sldId id="257" r:id="rId6"/>
    <p:sldId id="271" r:id="rId7"/>
    <p:sldId id="270" r:id="rId8"/>
    <p:sldId id="269" r:id="rId9"/>
    <p:sldId id="275" r:id="rId10"/>
    <p:sldId id="268" r:id="rId11"/>
    <p:sldId id="266" r:id="rId12"/>
    <p:sldId id="265" r:id="rId13"/>
    <p:sldId id="264" r:id="rId14"/>
    <p:sldId id="263" r:id="rId15"/>
    <p:sldId id="261" r:id="rId16"/>
    <p:sldId id="262" r:id="rId17"/>
    <p:sldId id="260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0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2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18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4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813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67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82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2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2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2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2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3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921F91-D9C6-45F8-B9BC-7275D71A98B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A81828-5311-4758-BD96-A8CDAB59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45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winkl.com/blog/task-based-activities-for-esl-studen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urtain Opening Sequence(24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677" y="0"/>
            <a:ext cx="11934091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6582" y="551403"/>
            <a:ext cx="414648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81E79E83-C2A0-429D-BAB5-50D93C488EC6}"/>
              </a:ext>
            </a:extLst>
          </p:cNvPr>
          <p:cNvSpPr/>
          <p:nvPr/>
        </p:nvSpPr>
        <p:spPr>
          <a:xfrm>
            <a:off x="606582" y="1629623"/>
            <a:ext cx="10836998" cy="29785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গুণিতক = ঐ সংখ্যার সাথে পূর্ণ সংখ্যার গুণফল।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7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485" y="103298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4978" y="325925"/>
            <a:ext cx="333167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কখ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648454" y="822006"/>
            <a:ext cx="107442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684668" y="2229666"/>
            <a:ext cx="107442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৩,  ৬,  ৯,  ১২,  ১৫,  ১৮,  ২১,  ২৪……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4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84668" y="3142503"/>
            <a:ext cx="8839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৪, 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১২,  ১৬,  ২০,  ২৪,  ২৮,  ৩২……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0865" y="4090704"/>
            <a:ext cx="4379252" cy="23312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,  ৬, ৯            ১২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১৫, ১৮,  ২১,       ২৪--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40709" y="4052063"/>
            <a:ext cx="4038600" cy="22956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১৬, ২০,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,২৮, ৩২--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5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7858220" y="3700412"/>
            <a:ext cx="3723425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উভয়েরই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সংখ‌্যাকে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1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52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704311" y="5639868"/>
            <a:ext cx="368420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১২,  ২৪, </a:t>
            </a:r>
          </a:p>
        </p:txBody>
      </p:sp>
      <p:sp>
        <p:nvSpPr>
          <p:cNvPr id="13" name="TextBox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648454" y="3631015"/>
            <a:ext cx="329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48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4633865" y="3631015"/>
            <a:ext cx="329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4190245" y="2968150"/>
            <a:ext cx="887240" cy="779736"/>
          </a:xfrm>
          <a:prstGeom prst="donut">
            <a:avLst>
              <a:gd name="adj" fmla="val 8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438912" y="2145382"/>
            <a:ext cx="887240" cy="779736"/>
          </a:xfrm>
          <a:prstGeom prst="donut">
            <a:avLst>
              <a:gd name="adj" fmla="val 8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8699059" y="2094486"/>
            <a:ext cx="887240" cy="779736"/>
          </a:xfrm>
          <a:prstGeom prst="donut">
            <a:avLst>
              <a:gd name="adj" fmla="val 8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6329269" y="2968150"/>
            <a:ext cx="887240" cy="779736"/>
          </a:xfrm>
          <a:prstGeom prst="donut">
            <a:avLst>
              <a:gd name="adj" fmla="val 8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04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/>
      <p:bldP spid="14" grpId="0"/>
      <p:bldP spid="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86" y="132598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1067" y="247158"/>
            <a:ext cx="160239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400" dirty="0"/>
          </a:p>
        </p:txBody>
      </p:sp>
      <p:sp>
        <p:nvSpPr>
          <p:cNvPr id="6" name="TextBox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06BC57B-7E33-4849-849C-19C4753B4F6D}"/>
              </a:ext>
            </a:extLst>
          </p:cNvPr>
          <p:cNvSpPr txBox="1"/>
          <p:nvPr/>
        </p:nvSpPr>
        <p:spPr>
          <a:xfrm>
            <a:off x="570369" y="845819"/>
            <a:ext cx="1089131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 থেকে 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গুণিতক বৃত্ত দিয়ে চিহ্নিত কর।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0B53125C-D1B0-4058-9537-4036A4F10ACD}"/>
              </a:ext>
            </a:extLst>
          </p:cNvPr>
          <p:cNvSpPr/>
          <p:nvPr/>
        </p:nvSpPr>
        <p:spPr>
          <a:xfrm>
            <a:off x="471066" y="1971595"/>
            <a:ext cx="10990907" cy="1239629"/>
          </a:xfrm>
          <a:prstGeom prst="rect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</a:t>
            </a:r>
            <a:r>
              <a:rPr lang="bn-IN" sz="3600" b="1" dirty="0">
                <a:solidFill>
                  <a:schemeClr val="bg1"/>
                </a:solidFill>
              </a:rPr>
              <a:t>২ 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</a:t>
            </a:r>
            <a:r>
              <a:rPr lang="bn-IN" sz="3600" b="1" dirty="0">
                <a:solidFill>
                  <a:schemeClr val="bg1"/>
                </a:solidFill>
              </a:rPr>
              <a:t>৩  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৪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৫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৬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৭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</a:t>
            </a:r>
            <a:r>
              <a:rPr lang="bn-IN" sz="3600" b="1" dirty="0">
                <a:solidFill>
                  <a:schemeClr val="bg1"/>
                </a:solidFill>
              </a:rPr>
              <a:t>৮ 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৯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</a:t>
            </a:r>
            <a:r>
              <a:rPr lang="bn-IN" sz="3600" b="1" dirty="0">
                <a:solidFill>
                  <a:schemeClr val="bg1"/>
                </a:solidFill>
              </a:rPr>
              <a:t>১০  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১১ 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১২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১৩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১৪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১৫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</a:t>
            </a:r>
            <a:r>
              <a:rPr lang="bn-IN" sz="3600" b="1" dirty="0">
                <a:solidFill>
                  <a:schemeClr val="bg1"/>
                </a:solidFill>
              </a:rPr>
              <a:t>১৬ 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১৭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১৮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১৯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২০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</a:t>
            </a:r>
            <a:r>
              <a:rPr lang="bn-IN" sz="3600" b="1" dirty="0">
                <a:solidFill>
                  <a:schemeClr val="bg1"/>
                </a:solidFill>
              </a:rPr>
              <a:t>২১ 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</a:t>
            </a:r>
            <a:r>
              <a:rPr lang="bn-IN" sz="3600" b="1" dirty="0">
                <a:solidFill>
                  <a:schemeClr val="bg1"/>
                </a:solidFill>
              </a:rPr>
              <a:t>২২ 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২৩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 ২৪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  <a:r>
              <a:rPr lang="bn-IN" sz="3600" b="1" dirty="0" smtClean="0">
                <a:solidFill>
                  <a:schemeClr val="bg1"/>
                </a:solidFill>
              </a:rPr>
              <a:t> ২৫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78AEE0AF-90BD-4BD0-9BFE-6402931C6471}"/>
              </a:ext>
            </a:extLst>
          </p:cNvPr>
          <p:cNvSpPr/>
          <p:nvPr/>
        </p:nvSpPr>
        <p:spPr>
          <a:xfrm>
            <a:off x="446772" y="3976341"/>
            <a:ext cx="11298439" cy="2230231"/>
          </a:xfrm>
          <a:prstGeom prst="rect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 ২  ৩  ৪  ৫  ৬  ৭  ৮ ৯  ১০  ১১  ১২  ১৩  ১৪  ১৫  ১৬  ১৭  ১৮  ১৯  ২০  ২১  ২২ ২৩  ২৪ ২৫  ২৬ ২৭  ২৮ ২৯  ৩০ ৩১ ৩২ ৩৩ ৩৪ ৩৫ ৩৬ ৩৭ ৩৮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066" y="1364084"/>
            <a:ext cx="25802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গুণিতক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4158" y="3410229"/>
            <a:ext cx="25802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400" dirty="0"/>
          </a:p>
        </p:txBody>
      </p:sp>
      <p:sp>
        <p:nvSpPr>
          <p:cNvPr id="3" name="Donut 2"/>
          <p:cNvSpPr/>
          <p:nvPr/>
        </p:nvSpPr>
        <p:spPr>
          <a:xfrm>
            <a:off x="2557277" y="1971595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273785" y="1948643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561557" y="1941372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1625310" y="2562366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647846" y="2534855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9498732" y="2534855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261653" y="4183972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7391691" y="4159481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1237912" y="4747804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6544139" y="4667350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526111" y="5224319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5344270" y="5190971"/>
            <a:ext cx="896293" cy="806845"/>
          </a:xfrm>
          <a:prstGeom prst="donut">
            <a:avLst>
              <a:gd name="adj" fmla="val 36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4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  <p:bldP spid="9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72" y="199175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69123" y="214831"/>
            <a:ext cx="30691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00822" y="2005123"/>
            <a:ext cx="6337425" cy="25530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৮,              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১৬, ২০,            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7" name="Oval 6"/>
          <p:cNvSpPr/>
          <p:nvPr/>
        </p:nvSpPr>
        <p:spPr>
          <a:xfrm>
            <a:off x="4562948" y="2005124"/>
            <a:ext cx="6536602" cy="24746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৬, ১৮,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৩০, ৩৬,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822" y="1276927"/>
            <a:ext cx="333167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৪ </a:t>
            </a:r>
            <a:r>
              <a:rPr lang="en-US" sz="3200" b="1" dirty="0" err="1" smtClean="0">
                <a:solidFill>
                  <a:schemeClr val="bg1"/>
                </a:solidFill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গুণিতক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6310" y="1276928"/>
            <a:ext cx="333167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৬ </a:t>
            </a:r>
            <a:r>
              <a:rPr lang="en-US" sz="3200" b="1" dirty="0" err="1">
                <a:solidFill>
                  <a:schemeClr val="bg1"/>
                </a:solidFill>
              </a:rPr>
              <a:t>এর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গুণিতক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805758" y="5118694"/>
            <a:ext cx="104522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১২,  ২৪,  ৩৬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9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62962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73235" y="282916"/>
            <a:ext cx="3331675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দলীয়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0BB69AFC-9ADC-E625-3D06-67EAB8CF5B78}"/>
              </a:ext>
            </a:extLst>
          </p:cNvPr>
          <p:cNvSpPr txBox="1"/>
          <p:nvPr/>
        </p:nvSpPr>
        <p:spPr>
          <a:xfrm>
            <a:off x="682766" y="2149983"/>
            <a:ext cx="1091096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৩  ৪   ৫   ৬   ৭    ৮   ৯   ১০   ১১   ১২   ১৩ 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 ১৭  ১৮  ১৯  ২০  ২১  ২২  ২৩  ২৪ 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 ২৬  ২৭  ২৮  ২৯  ৩০  ৩১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A841D496-EB73-C2F3-910B-6792B8773671}"/>
              </a:ext>
            </a:extLst>
          </p:cNvPr>
          <p:cNvSpPr txBox="1"/>
          <p:nvPr/>
        </p:nvSpPr>
        <p:spPr>
          <a:xfrm>
            <a:off x="601285" y="967418"/>
            <a:ext cx="1099244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গূণিতক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0E90F3E-B543-50C4-40A5-C727CA078E91}"/>
              </a:ext>
            </a:extLst>
          </p:cNvPr>
          <p:cNvSpPr txBox="1"/>
          <p:nvPr/>
        </p:nvSpPr>
        <p:spPr>
          <a:xfrm>
            <a:off x="577881" y="4510961"/>
            <a:ext cx="10910964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 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৩  ৪   ৫   ৬   ৭    ৮   ৯   ১০   ১১   ১২   ১৩  ১৪  ১৫  ১৬  ১৭  ১৮  ১৯  ২০  ২১  ২২  ২৩  ২৪ 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২৬ ২৭ ২৮  ২৯  ৩০  ৩১ ৩২ 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7785979" y="2036997"/>
            <a:ext cx="941561" cy="786164"/>
          </a:xfrm>
          <a:prstGeom prst="donut">
            <a:avLst>
              <a:gd name="adj" fmla="val 70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2564391" y="2649744"/>
            <a:ext cx="941561" cy="786164"/>
          </a:xfrm>
          <a:prstGeom prst="donut">
            <a:avLst>
              <a:gd name="adj" fmla="val 70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229598" y="2650174"/>
            <a:ext cx="941561" cy="786164"/>
          </a:xfrm>
          <a:prstGeom prst="donut">
            <a:avLst>
              <a:gd name="adj" fmla="val 70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548572" y="3287327"/>
            <a:ext cx="941561" cy="786164"/>
          </a:xfrm>
          <a:prstGeom prst="donut">
            <a:avLst>
              <a:gd name="adj" fmla="val 70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8111903" y="5429474"/>
            <a:ext cx="941561" cy="786164"/>
          </a:xfrm>
          <a:prstGeom prst="donut">
            <a:avLst>
              <a:gd name="adj" fmla="val 70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9509155" y="3280179"/>
            <a:ext cx="941561" cy="786164"/>
          </a:xfrm>
          <a:prstGeom prst="donut">
            <a:avLst>
              <a:gd name="adj" fmla="val 70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386688" y="5473623"/>
            <a:ext cx="941561" cy="786164"/>
          </a:xfrm>
          <a:prstGeom prst="donut">
            <a:avLst>
              <a:gd name="adj" fmla="val 70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734961" y="4951393"/>
            <a:ext cx="941561" cy="786164"/>
          </a:xfrm>
          <a:prstGeom prst="donut">
            <a:avLst>
              <a:gd name="adj" fmla="val 70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8426511" y="4432317"/>
            <a:ext cx="941561" cy="786164"/>
          </a:xfrm>
          <a:prstGeom prst="donut">
            <a:avLst>
              <a:gd name="adj" fmla="val 70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  <p:bldP spid="10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62945" y="313370"/>
            <a:ext cx="428229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জোড়ায়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কাজ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691F9F-94B2-C843-8A5F-F785ACB6B3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lc="http://schemas.openxmlformats.org/drawingml/2006/lockedCanvas" xmlns="" xmlns:a1611="http://schemas.microsoft.com/office/drawing/2016/11/main" r:id="rId4"/>
              </a:ext>
            </a:extLst>
          </a:blip>
          <a:srcRect r="25634" b="7280"/>
          <a:stretch/>
        </p:blipFill>
        <p:spPr>
          <a:xfrm>
            <a:off x="9306962" y="416459"/>
            <a:ext cx="1398955" cy="1204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691F9F-94B2-C843-8A5F-F785ACB6B3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lc="http://schemas.openxmlformats.org/drawingml/2006/lockedCanvas" xmlns="" xmlns:a1611="http://schemas.microsoft.com/office/drawing/2016/11/main" r:id="rId4"/>
              </a:ext>
            </a:extLst>
          </a:blip>
          <a:srcRect r="25634" b="7280"/>
          <a:stretch/>
        </p:blipFill>
        <p:spPr>
          <a:xfrm>
            <a:off x="1320296" y="310727"/>
            <a:ext cx="1398955" cy="1204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723900" y="2828835"/>
            <a:ext cx="107442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জোড়ায়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74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64594" y="316872"/>
            <a:ext cx="3331675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মূল্যায়ন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TextBox 37">
            <a:extLst>
              <a:ext uri="{FF2B5EF4-FFF2-40B4-BE49-F238E27FC236}">
                <a16:creationId xmlns:lc="http://schemas.openxmlformats.org/drawingml/2006/lockedCanvas" xmlns=""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710909" y="1479829"/>
            <a:ext cx="10524441" cy="584775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BC238C00-3DD3-4C87-8AE3-5CD69471FA82}"/>
              </a:ext>
            </a:extLst>
          </p:cNvPr>
          <p:cNvSpPr txBox="1"/>
          <p:nvPr/>
        </p:nvSpPr>
        <p:spPr>
          <a:xfrm>
            <a:off x="506311" y="2064604"/>
            <a:ext cx="109336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৭            খ) ১৬         গ) ১৮             ঘ) ২১</a:t>
            </a:r>
          </a:p>
          <a:p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২।৩৫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     খ) ৫      গ) ৬           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৮</a:t>
            </a:r>
          </a:p>
          <a:p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৩।৩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       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     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     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10" y="2304231"/>
            <a:ext cx="982114" cy="922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80" y="3487006"/>
            <a:ext cx="982114" cy="922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53" y="4914033"/>
            <a:ext cx="982114" cy="9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1796" y="271604"/>
            <a:ext cx="5069941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</a:rPr>
              <a:t>বাড়ির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06993" y="4169121"/>
            <a:ext cx="11099548" cy="2000548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১২, ১৪ ও ১৮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১৫, ১৬ ৩০ ও ৪৫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06" y="1131580"/>
            <a:ext cx="5839486" cy="2560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149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7" y="471534"/>
            <a:ext cx="10782677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797" y="2924269"/>
            <a:ext cx="10511072" cy="278987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16600" b="1" dirty="0" err="1" smtClean="0">
                <a:ln w="76200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ধন্যবাদ</a:t>
            </a:r>
            <a:endParaRPr lang="en-US" sz="16600" b="1" dirty="0">
              <a:ln w="76200"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573877" y="3087232"/>
            <a:ext cx="4648912" cy="1073239"/>
          </a:xfrm>
          <a:prstGeom prst="rect">
            <a:avLst/>
          </a:prstGeom>
          <a:noFill/>
        </p:spPr>
        <p:txBody>
          <a:bodyPr wrap="square" numCol="1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বিদায়</a:t>
            </a:r>
            <a:endParaRPr lang="en-US" sz="7200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69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26" y="299102"/>
            <a:ext cx="11615597" cy="63301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358924"/>
            <a:ext cx="11391543" cy="6195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73" y="387711"/>
            <a:ext cx="4392199" cy="30764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37603" y="4401084"/>
            <a:ext cx="5597496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শুভেচ্ছা</a:t>
            </a:r>
            <a:endParaRPr lang="en-US" sz="9600" b="1" dirty="0">
              <a:ln w="38100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4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5" y="175113"/>
            <a:ext cx="11516007" cy="6255945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468" y="3466006"/>
            <a:ext cx="4952247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মুক্তা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মনি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প্রধান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শিক্ষক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আটাশিয়া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সর.প্রাথ.বিদ্যালয়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শিবপুর,নরসিংদী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7472" y="3466006"/>
            <a:ext cx="5122673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পাঠ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শিরোনামঃ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গুণিতকের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ধারণা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শ্রেণিঃ</a:t>
            </a:r>
            <a:r>
              <a:rPr lang="en-US" sz="2400" b="1" dirty="0" smtClean="0">
                <a:solidFill>
                  <a:schemeClr val="bg1"/>
                </a:solidFill>
              </a:rPr>
              <a:t> ৫ম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বিষয়ঃ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প্রাথমিক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গণিত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পাঠ্যাংশঃ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গুণিতকের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ধারণা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সময়ঃ</a:t>
            </a:r>
            <a:r>
              <a:rPr lang="en-US" sz="2400" b="1" dirty="0" smtClean="0">
                <a:solidFill>
                  <a:schemeClr val="bg1"/>
                </a:solidFill>
              </a:rPr>
              <a:t> ৪৫ </a:t>
            </a:r>
            <a:r>
              <a:rPr lang="en-US" sz="2400" b="1" dirty="0" err="1" smtClean="0">
                <a:solidFill>
                  <a:schemeClr val="bg1"/>
                </a:solidFill>
              </a:rPr>
              <a:t>মিনিট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পৃষ্ঠাঃ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তারিখঃ</a:t>
            </a:r>
            <a:r>
              <a:rPr lang="en-US" sz="2400" b="1" dirty="0" smtClean="0">
                <a:solidFill>
                  <a:schemeClr val="bg1"/>
                </a:solidFill>
              </a:rPr>
              <a:t> --/--/২০২৬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95" y="1459832"/>
            <a:ext cx="593797" cy="4900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unched Tape 2"/>
          <p:cNvSpPr/>
          <p:nvPr/>
        </p:nvSpPr>
        <p:spPr>
          <a:xfrm>
            <a:off x="4034272" y="310662"/>
            <a:ext cx="2703095" cy="938464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পরিচিতি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5" y="665286"/>
            <a:ext cx="2462543" cy="255677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79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4890" y="2236207"/>
            <a:ext cx="9125893" cy="20928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২.৮.২</a:t>
            </a:r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 বিভাজ্যতার ধারণা ব্যবহার করে উৎসাহের সঙ্গে গুণিতক ও গুণনী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নির্ণ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IN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দৈনন্দিন জীবনে </a:t>
            </a:r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গুনিত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গুণনী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য়ক</a:t>
            </a:r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 বিভিন্ন সমস্যা সমাধান করতে পারবে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9494" y="525101"/>
            <a:ext cx="3485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3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51427" y="860079"/>
            <a:ext cx="5911913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পাঠ</a:t>
            </a:r>
            <a:r>
              <a:rPr lang="en-US" sz="4400" b="1" dirty="0" smtClean="0">
                <a:solidFill>
                  <a:schemeClr val="bg1"/>
                </a:solidFill>
              </a:rPr>
              <a:t>-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1354" y="2037030"/>
            <a:ext cx="10130828" cy="3114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prstTxWarp prst="textCurve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গুণিতকের</a:t>
            </a:r>
            <a:r>
              <a:rPr lang="en-US" sz="6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BD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8178" y="398652"/>
            <a:ext cx="333167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556820" y="1354899"/>
            <a:ext cx="889949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ণিতক</a:t>
            </a:r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556820" y="2720464"/>
            <a:ext cx="8899492" cy="923330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ণিতক</a:t>
            </a:r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556820" y="4086029"/>
            <a:ext cx="889949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ণিতক</a:t>
            </a:r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  <a:r>
              <a:rPr lang="as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6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62962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357" y="2189045"/>
            <a:ext cx="10838131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লিরা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নানা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বাড়ি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থেকে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অনেকগুলো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লিচু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নিয়ে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এসেছে</a:t>
            </a:r>
            <a:r>
              <a:rPr lang="en-US" sz="2400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সে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তার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বন্ধুদের</a:t>
            </a:r>
            <a:r>
              <a:rPr lang="en-US" sz="2400" b="1" dirty="0" smtClean="0">
                <a:solidFill>
                  <a:schemeClr val="bg1"/>
                </a:solidFill>
              </a:rPr>
              <a:t> ৪ </a:t>
            </a:r>
            <a:r>
              <a:rPr lang="en-US" sz="2400" b="1" dirty="0" err="1" smtClean="0">
                <a:solidFill>
                  <a:schemeClr val="bg1"/>
                </a:solidFill>
              </a:rPr>
              <a:t>টি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লিচু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দিতে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চায়</a:t>
            </a:r>
            <a:r>
              <a:rPr lang="en-US" sz="2400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544334" y="3636373"/>
            <a:ext cx="10804179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সংখ‌্য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557351" y="4585075"/>
            <a:ext cx="10838131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সংখ‌্য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510953" y="5601579"/>
            <a:ext cx="1093092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সংখ‌্য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52" y="456571"/>
            <a:ext cx="4254586" cy="1579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15101" r="4728" b="9484"/>
          <a:stretch/>
        </p:blipFill>
        <p:spPr>
          <a:xfrm>
            <a:off x="6283104" y="460868"/>
            <a:ext cx="3947312" cy="1613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556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215" y="208178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705" y="226285"/>
            <a:ext cx="124032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351" y="1118268"/>
            <a:ext cx="11295371" cy="2555662"/>
            <a:chOff x="758824" y="1295400"/>
            <a:chExt cx="11050588" cy="16764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59618" y="12954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60412" y="20955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58824" y="28956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8824" y="13716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08412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08339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08266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08193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08120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808047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80797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807901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80782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54263" y="1420304"/>
            <a:ext cx="263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বন্ধুর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সংখ্যা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562" y="2560714"/>
            <a:ext cx="268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লিচুর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সংখ্যা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5220" y="1440822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১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950" y="1471884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৪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1862" y="1438981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৩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1666" y="1436888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২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8425" y="1533875"/>
            <a:ext cx="73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১০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36424" y="1498996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৫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32972" y="1459536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৬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1562" y="2609804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৪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98574" y="1600789"/>
            <a:ext cx="85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২০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1666" y="2595313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৮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1905575" y="278420"/>
            <a:ext cx="827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9383" y="2533565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১২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8819" y="2696316"/>
            <a:ext cx="7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১৬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6424" y="2686331"/>
            <a:ext cx="73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২০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14562" y="2629133"/>
            <a:ext cx="73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২৪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9636" y="2715223"/>
            <a:ext cx="83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৪০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21379" y="2707168"/>
            <a:ext cx="91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৮০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8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357705" y="3853516"/>
            <a:ext cx="1101290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৪, ৮, ১২, ১৬, ২০, ২৪…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সংখ‌্যক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9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383912" y="4384673"/>
            <a:ext cx="1104449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৮, ১২, ১৬, ২০, ২৪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,৪০,৮০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40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357705" y="5010100"/>
            <a:ext cx="11096907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৪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b="1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4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62136" y="5495028"/>
            <a:ext cx="10941020" cy="400110"/>
          </a:xfrm>
          <a:prstGeom prst="rect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449347" y="658910"/>
            <a:ext cx="1094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 করি এবং আলোচনা করি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 লাগতে </a:t>
            </a:r>
            <a:r>
              <a:rPr lang="as-IN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6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215" y="226285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705" y="226285"/>
            <a:ext cx="124032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351" y="1118268"/>
            <a:ext cx="11295371" cy="2555662"/>
            <a:chOff x="758824" y="1295400"/>
            <a:chExt cx="11050588" cy="16764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59618" y="12954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60412" y="20955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58824" y="28956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8824" y="13716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08412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08339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08266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08193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08120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808047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80797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807901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80782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54263" y="1420304"/>
            <a:ext cx="263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বন্ধুর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সংখ্যা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562" y="2560714"/>
            <a:ext cx="268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লিচুর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সংখ্যা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5220" y="1440822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১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5950" y="1471884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৪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1862" y="1438981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৩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1666" y="1436888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২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8425" y="1533875"/>
            <a:ext cx="73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১০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36424" y="1498996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৫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32972" y="1459536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৬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1562" y="2609804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৩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98574" y="1600789"/>
            <a:ext cx="85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২০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1666" y="2595313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৬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688064" y="639541"/>
            <a:ext cx="1116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9383" y="2533565"/>
            <a:ext cx="73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৯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8819" y="2696316"/>
            <a:ext cx="73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১২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6424" y="2686331"/>
            <a:ext cx="73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১৫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14562" y="2629133"/>
            <a:ext cx="73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১৮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9636" y="2715223"/>
            <a:ext cx="83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৩০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5273" y="2770302"/>
            <a:ext cx="91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৬০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8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357705" y="3853516"/>
            <a:ext cx="1101290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৩, ৬, ৯, ১২, ১৫, ১৮…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সংখ‌্যক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9">
            <a:extLst>
              <a:ext uri="{FF2B5EF4-FFF2-40B4-BE49-F238E27FC236}">
                <a16:creationId xmlns:lc="http://schemas.openxmlformats.org/drawingml/2006/lockedCanvas"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383912" y="4454240"/>
            <a:ext cx="1104449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৬, ৯, ১২, ১৫, ১৮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40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AB7424-B524-4C2C-87A4-B9F229AD3939}"/>
              </a:ext>
            </a:extLst>
          </p:cNvPr>
          <p:cNvSpPr txBox="1"/>
          <p:nvPr/>
        </p:nvSpPr>
        <p:spPr>
          <a:xfrm>
            <a:off x="357705" y="5090341"/>
            <a:ext cx="11096907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৩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4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98351" y="5976130"/>
            <a:ext cx="11056261" cy="461665"/>
          </a:xfrm>
          <a:prstGeom prst="rect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</TotalTime>
  <Words>900</Words>
  <Application>Microsoft Office PowerPoint</Application>
  <PresentationFormat>Widescreen</PresentationFormat>
  <Paragraphs>131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Century Gothic</vt:lpstr>
      <vt:lpstr>NikoshBAN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70</cp:revision>
  <dcterms:created xsi:type="dcterms:W3CDTF">2026-05-26T05:59:54Z</dcterms:created>
  <dcterms:modified xsi:type="dcterms:W3CDTF">2026-06-02T05:45:43Z</dcterms:modified>
</cp:coreProperties>
</file>