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69" r:id="rId4"/>
    <p:sldId id="266" r:id="rId5"/>
    <p:sldId id="267" r:id="rId6"/>
    <p:sldId id="256" r:id="rId7"/>
    <p:sldId id="259" r:id="rId8"/>
    <p:sldId id="258" r:id="rId9"/>
    <p:sldId id="257" r:id="rId10"/>
    <p:sldId id="260" r:id="rId11"/>
    <p:sldId id="268" r:id="rId12"/>
    <p:sldId id="261" r:id="rId13"/>
    <p:sldId id="26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mera 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676400"/>
            <a:ext cx="8077200" cy="2057400"/>
            <a:chOff x="457200" y="3962400"/>
            <a:chExt cx="8077200" cy="2057400"/>
          </a:xfrm>
        </p:grpSpPr>
        <p:sp>
          <p:nvSpPr>
            <p:cNvPr id="4" name="Horizontal Scroll 3"/>
            <p:cNvSpPr/>
            <p:nvPr/>
          </p:nvSpPr>
          <p:spPr>
            <a:xfrm>
              <a:off x="457200" y="3962400"/>
              <a:ext cx="8077200" cy="20574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4400" y="4343400"/>
              <a:ext cx="7315200" cy="13234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একটি সমকোণী ত্রিভুজ অঙ্কন করে এর প্রতি বাহুর উপর বর্গক্ষেত্র আঁক।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অতিভুজ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এবং অপর বাহু দ্বয়ের অনুপাত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4:3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হলে। বাহু দুটির দৈর্ঘ্য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দেওয়া আছে, অতিভুজ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2514600"/>
            <a:ext cx="3611886" cy="3970318"/>
            <a:chOff x="228600" y="2514600"/>
            <a:chExt cx="3611886" cy="3970318"/>
          </a:xfrm>
        </p:grpSpPr>
        <p:grpSp>
          <p:nvGrpSpPr>
            <p:cNvPr id="27" name="Group 26"/>
            <p:cNvGrpSpPr/>
            <p:nvPr/>
          </p:nvGrpSpPr>
          <p:grpSpPr>
            <a:xfrm>
              <a:off x="228600" y="2514600"/>
              <a:ext cx="3611886" cy="3970318"/>
              <a:chOff x="228600" y="2514600"/>
              <a:chExt cx="3611886" cy="397031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28600" y="2514600"/>
                <a:ext cx="3611886" cy="3970318"/>
                <a:chOff x="228600" y="2514600"/>
                <a:chExt cx="3611886" cy="3970318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28600" y="2514600"/>
                  <a:ext cx="3611886" cy="3970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পিথাগরাসের উপপাদ্য অনুযায়ী ,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   বাহু</a:t>
                  </a:r>
                  <a:r>
                    <a:rPr lang="bn-BD" sz="2800" baseline="300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+ বাহু</a:t>
                  </a:r>
                  <a:r>
                    <a:rPr lang="bn-BD" sz="2800" baseline="300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= অতিভুজ</a:t>
                  </a:r>
                  <a:r>
                    <a:rPr lang="bn-BD" sz="2800" baseline="300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 (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4x</a:t>
                  </a:r>
                  <a:r>
                    <a:rPr lang="bn-BD" sz="2800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+(3x)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=25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16x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+9x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= 625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25x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= 625 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</a:p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x</a:t>
                  </a:r>
                  <a:r>
                    <a:rPr lang="en-US" sz="2800" baseline="30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=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25</a:t>
                  </a:r>
                  <a:endParaRPr lang="en-US" sz="28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বা,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x  =√25</a:t>
                  </a:r>
                </a:p>
                <a:p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     x=</a:t>
                  </a:r>
                  <a:r>
                    <a:rPr lang="en-US" sz="2800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1000" y="6096000"/>
                  <a:ext cx="31432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1371600" y="4465320"/>
                <a:ext cx="732893" cy="843150"/>
                <a:chOff x="1752600" y="5105400"/>
                <a:chExt cx="732893" cy="84315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1835725" y="5533900"/>
                  <a:ext cx="6096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1828800" y="5425330"/>
                  <a:ext cx="550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25</a:t>
                  </a:r>
                  <a:endParaRPr lang="en-US" sz="28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752600" y="5105400"/>
                  <a:ext cx="7328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625</a:t>
                  </a:r>
                  <a:endParaRPr lang="en-US" sz="2800" dirty="0"/>
                </a:p>
              </p:txBody>
            </p:sp>
          </p:grpSp>
        </p:grpSp>
        <p:cxnSp>
          <p:nvCxnSpPr>
            <p:cNvPr id="13" name="Straight Connector 12"/>
            <p:cNvCxnSpPr/>
            <p:nvPr/>
          </p:nvCxnSpPr>
          <p:spPr>
            <a:xfrm>
              <a:off x="1600200" y="5562600"/>
              <a:ext cx="685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276600" y="4724400"/>
            <a:ext cx="3023585" cy="1815882"/>
            <a:chOff x="3276600" y="4724400"/>
            <a:chExt cx="3023585" cy="1815882"/>
          </a:xfrm>
        </p:grpSpPr>
        <p:sp>
          <p:nvSpPr>
            <p:cNvPr id="14" name="TextBox 13"/>
            <p:cNvSpPr txBox="1"/>
            <p:nvPr/>
          </p:nvSpPr>
          <p:spPr>
            <a:xfrm>
              <a:off x="3276600" y="4724400"/>
              <a:ext cx="302358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একটি বাহু</a:t>
              </a:r>
              <a:r>
                <a:rPr lang="en-US" sz="2800" dirty="0" smtClean="0"/>
                <a:t>=4x5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  <a:p>
              <a:r>
                <a:rPr lang="bn-BD" sz="2800" dirty="0" smtClean="0"/>
                <a:t>	   </a:t>
              </a:r>
              <a:r>
                <a:rPr lang="en-US" sz="2800" dirty="0" smtClean="0"/>
                <a:t>=20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অপর বাহু</a:t>
              </a:r>
              <a:r>
                <a:rPr lang="en-US" sz="2800" dirty="0" smtClean="0"/>
                <a:t>=3x5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  <a:p>
              <a:r>
                <a:rPr lang="bn-BD" sz="2800" dirty="0" smtClean="0"/>
                <a:t>         </a:t>
              </a:r>
              <a:r>
                <a:rPr lang="en-US" sz="2800" dirty="0" smtClean="0"/>
                <a:t>=15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মিটার</a:t>
              </a:r>
              <a:endParaRPr lang="en-US" sz="2800" dirty="0" smtClean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475" y="4905375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5675" y="5743575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Isosceles Triangle 18"/>
          <p:cNvSpPr/>
          <p:nvPr/>
        </p:nvSpPr>
        <p:spPr>
          <a:xfrm>
            <a:off x="5943600" y="1600200"/>
            <a:ext cx="2514600" cy="1905000"/>
          </a:xfrm>
          <a:prstGeom prst="triangle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237034">
            <a:off x="6878677" y="235073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350520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মিটার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5346567" y="24913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মিটার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1600200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মনেকরি, একটি বাহু=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95400" y="1981200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অপর বাহু=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382259" y="1157763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 animBg="1"/>
      <p:bldP spid="21" grpId="0"/>
      <p:bldP spid="22" grpId="0"/>
      <p:bldP spid="23" grpId="0"/>
      <p:bldP spid="24" grpId="0"/>
      <p:bldP spid="25" grpId="0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05000"/>
            <a:ext cx="91440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১।পিথাগরাসের উপপাদ্য অনুযায়ী সমকোণী ত্রিভুজে  </a:t>
            </a:r>
          </a:p>
          <a:p>
            <a:pPr lvl="1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কয়টি বর্গ আঁকা যায়? </a:t>
            </a:r>
          </a:p>
          <a:p>
            <a:pPr lvl="1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২।পিথাগরাসের উপপাদ্যটি বল।</a:t>
            </a:r>
          </a:p>
          <a:p>
            <a:pPr lvl="1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৩।পিথাগরাসের সূত্রটি বল।</a:t>
            </a:r>
          </a:p>
          <a:p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1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209800"/>
            <a:ext cx="8534400" cy="4191000"/>
            <a:chOff x="762000" y="3124200"/>
            <a:chExt cx="8610600" cy="3657600"/>
          </a:xfrm>
        </p:grpSpPr>
        <p:sp>
          <p:nvSpPr>
            <p:cNvPr id="4" name="Flowchart: Punched Tape 3"/>
            <p:cNvSpPr/>
            <p:nvPr/>
          </p:nvSpPr>
          <p:spPr>
            <a:xfrm>
              <a:off x="762000" y="3124200"/>
              <a:ext cx="8610600" cy="3657600"/>
            </a:xfrm>
            <a:prstGeom prst="flowChartPunchedTa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3922222"/>
              <a:ext cx="6991978" cy="1369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(ক) ত্রিভুজটি আঁক।</a:t>
              </a:r>
            </a:p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(খ)পিথাগরাসের উপপাদ্যটি লিখে প্রমাণ কর।</a:t>
              </a:r>
            </a:p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(গ) ত্রিভুজটির সমকোণ সংলগ্ন বাহুদ্বয় যথাক্রমে ১২ </a:t>
              </a:r>
            </a:p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মিটার ও ৫ মিটার হলে এর অতিভুজের পরিমান কত?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1219200"/>
            <a:ext cx="8839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সমকোণী  ত্রিভুজ।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5288340"/>
            <a:ext cx="8839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SutonnyMJ" pitchFamily="2" charset="0"/>
                <a:cs typeface="NikoshBAN" pitchFamily="2" charset="0"/>
              </a:rPr>
              <a:t>mevB‡K</a:t>
            </a:r>
            <a:r>
              <a:rPr lang="bn-BD" sz="9600" b="1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mera 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8600"/>
            <a:ext cx="6553199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3733800"/>
            <a:ext cx="419100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তারিখঃ    </a:t>
            </a:r>
            <a:r>
              <a:rPr lang="" altLang="en-US" sz="2800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/০৫/২</a:t>
            </a:r>
            <a:r>
              <a:rPr lang="" altLang="en-US" sz="2800" dirty="0" smtClean="0">
                <a:latin typeface="NikoshBAN" pitchFamily="2" charset="0"/>
                <a:cs typeface="NikoshBAN" pitchFamily="2" charset="0"/>
              </a:rPr>
              <a:t>০২৬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শ্রেণিঃ      দশম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বিষয়ঃ      রসায়ন</a:t>
            </a:r>
            <a:r>
              <a:rPr lang="" altLang="en-US" sz="2800" dirty="0" smtClean="0">
                <a:latin typeface="NikoshBAN" pitchFamily="2" charset="0"/>
                <a:cs typeface="NikoshBAN" pitchFamily="2" charset="0"/>
              </a:rPr>
              <a:t> বিজ্ঞান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সময়ঃ       ৪৫ মিনিট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মোট ছাত্রঃ ৩৬ 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06045" y="2057400"/>
            <a:ext cx="3856355" cy="4756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শিক্ষকের নামঃ</a:t>
            </a:r>
          </a:p>
          <a:p>
            <a:pPr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সুধাময়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ঘোয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 algn="ctr"/>
            <a:r>
              <a:rPr lang="en-US" sz="2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কে,ডি,আর</a:t>
            </a:r>
            <a:r>
              <a:rPr lang="en-US" sz="2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অর্নাস</a:t>
            </a:r>
            <a:endParaRPr lang="en-US" sz="28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বি,এড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শ্রেণী)</a:t>
            </a:r>
          </a:p>
          <a:p>
            <a:pPr marL="514350" indent="-514350"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এম এড(প্রথম শ্রেণী</a:t>
            </a:r>
            <a:r>
              <a:rPr lang="" alt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)_</a:t>
            </a:r>
          </a:p>
          <a:p>
            <a:pPr marL="514350" indent="-514350" algn="ctr"/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E-mail :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udhamoy_chemistry@yahoo.com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16633" y="320130"/>
            <a:ext cx="167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6" descr="Sudham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609600"/>
            <a:ext cx="4191000" cy="295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3239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419600" cy="6072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096000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পিথাগোরাস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7812" t="10417" r="4688" b="2083"/>
          <a:stretch>
            <a:fillRect/>
          </a:stretch>
        </p:blipFill>
        <p:spPr bwMode="auto">
          <a:xfrm rot="5400000">
            <a:off x="-829129" y="647699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124361"/>
            <a:ext cx="3962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 অধ্যায়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পিথাগোরাসের উপপাদ্য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226453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680" y="1524000"/>
            <a:ext cx="40386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পিথাগোরাসের উপপাদ্য যাচাই ও প্রমাণ করতে পারবে।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4343400"/>
            <a:ext cx="6477000" cy="1569660"/>
            <a:chOff x="0" y="4343400"/>
            <a:chExt cx="6477000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0" y="4343400"/>
              <a:ext cx="6477000" cy="15696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সমকোণী ত্রিভুজঃ মনেকরি,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ABC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একটি সমকোণী ত্রিভুজের অতিভুজ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এবং অন্য দুই বাহু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a, b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ABC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 সমকোণ। </a:t>
              </a:r>
              <a:endParaRPr lang="en-US" sz="3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14400" y="5486400"/>
              <a:ext cx="228600" cy="230188"/>
              <a:chOff x="3276600" y="3962400"/>
              <a:chExt cx="228600" cy="23018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276600" y="4191000"/>
                <a:ext cx="228600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238500" y="4000500"/>
                <a:ext cx="228600" cy="1524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6477000" y="4139625"/>
            <a:ext cx="2667000" cy="2642175"/>
            <a:chOff x="7315200" y="4215825"/>
            <a:chExt cx="1828800" cy="2464950"/>
          </a:xfrm>
        </p:grpSpPr>
        <p:grpSp>
          <p:nvGrpSpPr>
            <p:cNvPr id="6" name="Group 5"/>
            <p:cNvGrpSpPr/>
            <p:nvPr/>
          </p:nvGrpSpPr>
          <p:grpSpPr>
            <a:xfrm>
              <a:off x="7315200" y="4648200"/>
              <a:ext cx="1447800" cy="1981200"/>
              <a:chOff x="6553200" y="3657600"/>
              <a:chExt cx="1905000" cy="2565975"/>
            </a:xfrm>
          </p:grpSpPr>
          <p:sp>
            <p:nvSpPr>
              <p:cNvPr id="7" name="Right Triangle 6"/>
              <p:cNvSpPr/>
              <p:nvPr/>
            </p:nvSpPr>
            <p:spPr>
              <a:xfrm>
                <a:off x="6934200" y="3657600"/>
                <a:ext cx="1524000" cy="213360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53200" y="4572000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3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91400" y="5638800"/>
                <a:ext cx="468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72400" y="4419600"/>
                <a:ext cx="483432" cy="757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3200" i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391400" y="421582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6096000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39722" y="5943600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43800" y="5943600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৯০</a:t>
              </a:r>
              <a:r>
                <a:rPr lang="bn-BD" sz="2400" baseline="30000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21336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পিথাগোরাসের উপপাদ্য প্রয়োগ করে সমস্যা সমাধান                  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করতে পারবে।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581400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a+b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বর্গের সূত্র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(a+b)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+2ab+b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বর্গ ও ত্রিভুজ ক্ষেত্রের সূত্রের সাহায্যে পিথাগরাসের উপপাদ্যের প্রমাণ।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295400"/>
            <a:ext cx="914399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ক্ষেত্রফল= বাহু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বাহ = বাহু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4400" baseline="30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একক</a:t>
            </a:r>
            <a:r>
              <a:rPr lang="bn-BD" sz="44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" y="2514600"/>
            <a:ext cx="9143999" cy="918865"/>
            <a:chOff x="3810000" y="914400"/>
            <a:chExt cx="8065104" cy="918865"/>
          </a:xfrm>
        </p:grpSpPr>
        <p:sp>
          <p:nvSpPr>
            <p:cNvPr id="9" name="TextBox 8"/>
            <p:cNvSpPr txBox="1"/>
            <p:nvPr/>
          </p:nvSpPr>
          <p:spPr>
            <a:xfrm>
              <a:off x="3810000" y="914400"/>
              <a:ext cx="8065104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ত্রিভুজের ক্ষেত্রফল= 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ভূমি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×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উচ্চতা</a:t>
              </a:r>
              <a:r>
                <a:rPr lang="bn-BD" sz="4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বর্গ</a:t>
              </a:r>
              <a:r>
                <a:rPr lang="bn-BD" sz="4800" baseline="30000" dirty="0" smtClean="0">
                  <a:latin typeface="Times New Roman" pitchFamily="18" charset="0"/>
                  <a:cs typeface="NikoshBAN" pitchFamily="2" charset="0"/>
                </a:rPr>
                <a:t> </a:t>
              </a:r>
              <a:r>
                <a:rPr lang="bn-BD" sz="4800" dirty="0" smtClean="0">
                  <a:latin typeface="Times New Roman" pitchFamily="18" charset="0"/>
                  <a:cs typeface="NikoshBAN" pitchFamily="2" charset="0"/>
                </a:rPr>
                <a:t> একক</a:t>
              </a:r>
              <a:r>
                <a:rPr lang="bn-BD" sz="4800" baseline="30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058297" y="986135"/>
              <a:ext cx="381000" cy="847130"/>
              <a:chOff x="7058297" y="986135"/>
              <a:chExt cx="381000" cy="84713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058297" y="1370012"/>
                <a:ext cx="380999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100743" y="986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00743" y="1371600"/>
                <a:ext cx="338553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পিথাগরাসের উপপাদ্যঃ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অতিভুজের উপর অঙ্কিত বর্গক্ষেত্র অপর দুই বাহুর উপর অঙ্কিত বর্গক্ষেত্রদ্বয়ের সমষ্টির সমান। অর্থাৎ, অতিভুজ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 বাহু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বাহু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4556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১।সমকোণী ত্রিভুজ কাকে বল।</a:t>
            </a:r>
          </a:p>
          <a:p>
            <a:r>
              <a:rPr lang="bn-BD" sz="4800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২।ত্রিভুজের ক্ষেত্রফলের সূত্রটি বল।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a+b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বর্গের সূত্রটি বল।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৪।বর্গক্ষেত্রের ক্ষেত্রফল=কত?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পিথাগরাসের উপপাদ্যঃ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সমকোণী ত্রিভুজের অতিভুজের উপর অঙ্কিত বর্গক্ষেত্র অপর দুই বাহুর উপর অঙ্কিত বর্গক্ষেত্রদ্বয়ের সমষ্টির সমান।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05268" y="2252004"/>
            <a:ext cx="1447800" cy="1981200"/>
            <a:chOff x="6553200" y="3657600"/>
            <a:chExt cx="1905000" cy="2565975"/>
          </a:xfrm>
        </p:grpSpPr>
        <p:sp>
          <p:nvSpPr>
            <p:cNvPr id="4" name="Right Triangle 3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noFill/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200" y="45720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56388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2400" y="4419600"/>
              <a:ext cx="483432" cy="757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cxnSp>
        <p:nvCxnSpPr>
          <p:cNvPr id="9" name="Straight Connector 8"/>
          <p:cNvCxnSpPr>
            <a:stCxn id="4" idx="0"/>
            <a:endCxn id="4" idx="4"/>
          </p:cNvCxnSpPr>
          <p:nvPr/>
        </p:nvCxnSpPr>
        <p:spPr>
          <a:xfrm rot="16200000" flipH="1">
            <a:off x="5850267" y="2496564"/>
            <a:ext cx="1647361" cy="1158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4" idx="4"/>
          </p:cNvCxnSpPr>
          <p:nvPr/>
        </p:nvCxnSpPr>
        <p:spPr>
          <a:xfrm rot="16200000" flipH="1">
            <a:off x="6674326" y="3320245"/>
            <a:ext cx="1588" cy="1158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0"/>
            <a:endCxn id="4" idx="2"/>
          </p:cNvCxnSpPr>
          <p:nvPr/>
        </p:nvCxnSpPr>
        <p:spPr>
          <a:xfrm rot="16200000" flipH="1">
            <a:off x="5271147" y="3075684"/>
            <a:ext cx="1647361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096000" y="1058592"/>
            <a:ext cx="2835813" cy="2832564"/>
            <a:chOff x="0" y="4025436"/>
            <a:chExt cx="2835813" cy="2832564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4025436"/>
              <a:ext cx="2835813" cy="2832564"/>
              <a:chOff x="6094828" y="1066800"/>
              <a:chExt cx="2835813" cy="283256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5850267" y="2496564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7258928" y="2709204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124136" y="1099624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>
                <a:off x="7527840" y="1311361"/>
                <a:ext cx="1647361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838200" y="4648200"/>
              <a:ext cx="17235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9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9600" dirty="0" smtClean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971800" y="48006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419600" y="2243796"/>
            <a:ext cx="1897728" cy="1660636"/>
            <a:chOff x="4114800" y="4953000"/>
            <a:chExt cx="1897728" cy="1660636"/>
          </a:xfrm>
        </p:grpSpPr>
        <p:grpSp>
          <p:nvGrpSpPr>
            <p:cNvPr id="32" name="Group 31"/>
            <p:cNvGrpSpPr/>
            <p:nvPr/>
          </p:nvGrpSpPr>
          <p:grpSpPr>
            <a:xfrm>
              <a:off x="4114800" y="4953000"/>
              <a:ext cx="1676021" cy="1660636"/>
              <a:chOff x="4419601" y="2252797"/>
              <a:chExt cx="1676021" cy="166063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5271147" y="3075684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4433668" y="2286000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433668" y="3886200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3596714" y="3088959"/>
                <a:ext cx="164736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4494164" y="4953000"/>
              <a:ext cx="151836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9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9600" dirty="0" smtClean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90140" y="3691596"/>
            <a:ext cx="1524000" cy="1569660"/>
            <a:chOff x="6705600" y="5059740"/>
            <a:chExt cx="1524000" cy="1569660"/>
          </a:xfrm>
        </p:grpSpPr>
        <p:grpSp>
          <p:nvGrpSpPr>
            <p:cNvPr id="38" name="Group 37"/>
            <p:cNvGrpSpPr/>
            <p:nvPr/>
          </p:nvGrpSpPr>
          <p:grpSpPr>
            <a:xfrm>
              <a:off x="6705600" y="5257800"/>
              <a:ext cx="1158618" cy="1158240"/>
              <a:chOff x="6095622" y="3886200"/>
              <a:chExt cx="1158618" cy="115824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6673948" y="3320245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7239000" y="3886200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096000" y="3886200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6674326" y="4450874"/>
                <a:ext cx="1588" cy="1158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780164" y="5059740"/>
              <a:ext cx="14494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9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9600" dirty="0" smtClean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257800" y="49530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1143000"/>
            <a:ext cx="4191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মনেকরি, একটি সমকোণী ত্রিভুজের অতিভুজ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অন্য দুই 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প্রমান করতে হবে যে,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 smtClean="0"/>
          </a:p>
        </p:txBody>
      </p:sp>
      <p:grpSp>
        <p:nvGrpSpPr>
          <p:cNvPr id="59" name="Group 58"/>
          <p:cNvGrpSpPr/>
          <p:nvPr/>
        </p:nvGrpSpPr>
        <p:grpSpPr>
          <a:xfrm>
            <a:off x="7258928" y="2709204"/>
            <a:ext cx="1647361" cy="1158240"/>
            <a:chOff x="7258928" y="2709204"/>
            <a:chExt cx="1647361" cy="115824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7258928" y="2709204"/>
              <a:ext cx="1647361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9801449">
              <a:off x="7816877" y="286775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772401" y="1066800"/>
            <a:ext cx="1158240" cy="1647361"/>
            <a:chOff x="7772401" y="1066800"/>
            <a:chExt cx="1158240" cy="1647361"/>
          </a:xfrm>
        </p:grpSpPr>
        <p:cxnSp>
          <p:nvCxnSpPr>
            <p:cNvPr id="13" name="Straight Connector 12"/>
            <p:cNvCxnSpPr/>
            <p:nvPr/>
          </p:nvCxnSpPr>
          <p:spPr>
            <a:xfrm rot="5400000" flipH="1">
              <a:off x="7527840" y="1311361"/>
              <a:ext cx="1647361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19400458">
              <a:off x="8028757" y="1725577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24136" y="1099624"/>
            <a:ext cx="1647361" cy="1158240"/>
            <a:chOff x="6124136" y="1099624"/>
            <a:chExt cx="1647361" cy="115824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124136" y="1099624"/>
              <a:ext cx="1647361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9284789">
              <a:off x="6847853" y="1498087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96378" y="4572000"/>
            <a:ext cx="1158240" cy="458788"/>
            <a:chOff x="6096378" y="4572000"/>
            <a:chExt cx="1158240" cy="458788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6674704" y="4450874"/>
              <a:ext cx="1588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553200" y="4572000"/>
              <a:ext cx="355982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858000" y="3886200"/>
            <a:ext cx="382966" cy="1158240"/>
            <a:chOff x="6858000" y="3886200"/>
            <a:chExt cx="382966" cy="115824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239378" y="3886200"/>
              <a:ext cx="1588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858000" y="4267200"/>
              <a:ext cx="355982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943600" y="3886200"/>
            <a:ext cx="355982" cy="1158240"/>
            <a:chOff x="5943600" y="3886200"/>
            <a:chExt cx="355982" cy="115824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96378" y="3886200"/>
              <a:ext cx="1588" cy="1158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943600" y="4191000"/>
              <a:ext cx="355982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33668" y="2209800"/>
            <a:ext cx="1647361" cy="451507"/>
            <a:chOff x="4433668" y="2209800"/>
            <a:chExt cx="1647361" cy="45150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433668" y="2286000"/>
              <a:ext cx="164736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181600" y="2209800"/>
              <a:ext cx="296286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43400" y="2266072"/>
            <a:ext cx="296286" cy="1647361"/>
            <a:chOff x="4343400" y="2266072"/>
            <a:chExt cx="296286" cy="1647361"/>
          </a:xfrm>
        </p:grpSpPr>
        <p:cxnSp>
          <p:nvCxnSpPr>
            <p:cNvPr id="24" name="Straight Connector 23"/>
            <p:cNvCxnSpPr/>
            <p:nvPr/>
          </p:nvCxnSpPr>
          <p:spPr>
            <a:xfrm rot="16200000" flipH="1">
              <a:off x="3596714" y="3088959"/>
              <a:ext cx="164736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343400" y="2895600"/>
              <a:ext cx="296286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33668" y="3429000"/>
            <a:ext cx="1647361" cy="458788"/>
            <a:chOff x="4433668" y="3429000"/>
            <a:chExt cx="1647361" cy="458788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4433668" y="3886200"/>
              <a:ext cx="164736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105400" y="3429000"/>
              <a:ext cx="296286" cy="451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0907E-6 L -0.65503 0.4387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6457E-6 L -0.25833 0.180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285E-6 L 0.17969 0.4037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 noChangeArrowheads="1"/>
          </p:cNvPicPr>
          <p:nvPr/>
        </p:nvPicPr>
        <p:blipFill>
          <a:blip r:embed="rId2">
            <a:lum bright="90000" contrast="-90000"/>
          </a:blip>
          <a:srcRect l="3125" r="30746"/>
          <a:stretch>
            <a:fillRect/>
          </a:stretch>
        </p:blipFill>
        <p:spPr bwMode="auto">
          <a:xfrm rot="5400000">
            <a:off x="1143000" y="-609601"/>
            <a:ext cx="6858000" cy="807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4791750" y="4063425"/>
            <a:ext cx="1837655" cy="2617350"/>
            <a:chOff x="6620545" y="3657600"/>
            <a:chExt cx="1837655" cy="2617350"/>
          </a:xfrm>
        </p:grpSpPr>
        <p:sp>
          <p:nvSpPr>
            <p:cNvPr id="3" name="Right Triangle 2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20545" y="462337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0197" y="5690175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 rot="3252933">
              <a:off x="7056436" y="4327085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অতিভূজ=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6200000">
            <a:off x="6882069" y="4426223"/>
            <a:ext cx="2002463" cy="2507787"/>
            <a:chOff x="6455737" y="3657600"/>
            <a:chExt cx="2002463" cy="2507787"/>
          </a:xfrm>
        </p:grpSpPr>
        <p:sp>
          <p:nvSpPr>
            <p:cNvPr id="8" name="Right Triangle 7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553200" y="45720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7391400" y="56388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7772400" y="441960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7244865" y="2088086"/>
            <a:ext cx="1865139" cy="2608179"/>
            <a:chOff x="6593061" y="3657600"/>
            <a:chExt cx="1865139" cy="2608179"/>
          </a:xfrm>
        </p:grpSpPr>
        <p:sp>
          <p:nvSpPr>
            <p:cNvPr id="13" name="Right Triangle 12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0800000">
              <a:off x="6593061" y="45720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7391400" y="5681004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0800000">
              <a:off x="7772400" y="4419600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5024070" y="1778150"/>
            <a:ext cx="1974483" cy="2579647"/>
            <a:chOff x="6438980" y="3657600"/>
            <a:chExt cx="2019220" cy="2495091"/>
          </a:xfrm>
        </p:grpSpPr>
        <p:sp>
          <p:nvSpPr>
            <p:cNvPr id="18" name="Right Triangle 17"/>
            <p:cNvSpPr/>
            <p:nvPr/>
          </p:nvSpPr>
          <p:spPr>
            <a:xfrm>
              <a:off x="6934200" y="3657600"/>
              <a:ext cx="1524000" cy="2133600"/>
            </a:xfrm>
            <a:prstGeom prst="rtTriangl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6563766" y="4555242"/>
              <a:ext cx="368718" cy="61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7404095" y="5622043"/>
              <a:ext cx="443007" cy="618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5923272">
              <a:off x="7811113" y="4391095"/>
              <a:ext cx="347492" cy="61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91502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অঙ্কনঃ প্রদত্ত ত্রিভুজটির সমান করে চিত্রে ন্যায় চারটি ত্রিভুজ অঙ্কন করি।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16021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প্রমাণঃ অঙ্কিত বড় বর্গক্ষেত্রের ক্ষেত্রফল=  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840919" y="209139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2071468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533400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     )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914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অঙ্কিত ছোট বর্গক্ষেত্রের 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4301196" y="956604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বর্গএকক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20574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+2ab+b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bn-BD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bn-BD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aseline="30000" dirty="0" smtClean="0">
                <a:latin typeface="Times New Roman" pitchFamily="18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প্রমাণিত)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228600" y="1524000"/>
            <a:ext cx="9110186" cy="523220"/>
            <a:chOff x="0" y="1524000"/>
            <a:chExt cx="9110186" cy="523220"/>
          </a:xfrm>
        </p:grpSpPr>
        <p:sp>
          <p:nvSpPr>
            <p:cNvPr id="43" name="TextBox 42"/>
            <p:cNvSpPr txBox="1"/>
            <p:nvPr/>
          </p:nvSpPr>
          <p:spPr>
            <a:xfrm>
              <a:off x="0" y="1524000"/>
              <a:ext cx="9110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বড় বর্গক্ষেত্রের ক্ষেত্রফল= ছোট বর্গক্ষেত্রের ক্ষেত্রফল+চারটি  ত্রিভুজের ক্ষেত্রফল</a:t>
              </a: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676400"/>
              <a:ext cx="314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19575"/>
            <a:ext cx="3143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815224" y="533400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(a+b)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4191000" y="939225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1261404" y="2542736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800" y="2562664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58" name="TextBox 57"/>
          <p:cNvSpPr txBox="1"/>
          <p:nvPr/>
        </p:nvSpPr>
        <p:spPr>
          <a:xfrm>
            <a:off x="2006190" y="2539425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56804" y="2553493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629400" y="4114800"/>
            <a:ext cx="67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aseline="30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4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5181600" y="5486400"/>
            <a:ext cx="1205894" cy="770930"/>
            <a:chOff x="1676400" y="4724400"/>
            <a:chExt cx="1205894" cy="770930"/>
          </a:xfrm>
        </p:grpSpPr>
        <p:grpSp>
          <p:nvGrpSpPr>
            <p:cNvPr id="49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50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20000" y="5486400"/>
            <a:ext cx="1205894" cy="770930"/>
            <a:chOff x="1676400" y="4724400"/>
            <a:chExt cx="1205894" cy="770930"/>
          </a:xfrm>
        </p:grpSpPr>
        <p:grpSp>
          <p:nvGrpSpPr>
            <p:cNvPr id="64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66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43800" y="2514600"/>
            <a:ext cx="1205894" cy="770930"/>
            <a:chOff x="1676400" y="4724400"/>
            <a:chExt cx="1205894" cy="770930"/>
          </a:xfrm>
        </p:grpSpPr>
        <p:grpSp>
          <p:nvGrpSpPr>
            <p:cNvPr id="71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73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181600" y="2590800"/>
            <a:ext cx="1205894" cy="770930"/>
            <a:chOff x="1676400" y="4724400"/>
            <a:chExt cx="1205894" cy="770930"/>
          </a:xfrm>
        </p:grpSpPr>
        <p:grpSp>
          <p:nvGrpSpPr>
            <p:cNvPr id="78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80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81600" y="2590800"/>
            <a:ext cx="1205894" cy="770930"/>
            <a:chOff x="1676400" y="4724400"/>
            <a:chExt cx="1205894" cy="770930"/>
          </a:xfrm>
        </p:grpSpPr>
        <p:grpSp>
          <p:nvGrpSpPr>
            <p:cNvPr id="85" name="Group 48"/>
            <p:cNvGrpSpPr/>
            <p:nvPr/>
          </p:nvGrpSpPr>
          <p:grpSpPr>
            <a:xfrm>
              <a:off x="1676400" y="4724400"/>
              <a:ext cx="338554" cy="770930"/>
              <a:chOff x="2895600" y="3276600"/>
              <a:chExt cx="338554" cy="770930"/>
            </a:xfrm>
          </p:grpSpPr>
          <p:grpSp>
            <p:nvGrpSpPr>
              <p:cNvPr id="87" name="Group 35"/>
              <p:cNvGrpSpPr/>
              <p:nvPr/>
            </p:nvGrpSpPr>
            <p:grpSpPr>
              <a:xfrm>
                <a:off x="2895600" y="3276600"/>
                <a:ext cx="338554" cy="770930"/>
                <a:chOff x="2819400" y="3276600"/>
                <a:chExt cx="338554" cy="770930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2819400" y="3276600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819400" y="3585865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 flipV="1">
                <a:off x="2895600" y="3657600"/>
                <a:ext cx="304800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1828800" y="4800600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11 L -0.27153 -0.225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2322E-6 L -0.00052 -0.222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208 L -0.24826 -0.4754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41813E-7 L -0.48333 0.2220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0023 L -0.25295 0.164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2803E-6 L -0.19931 -0.089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136E-6 L -0.00243 0.0726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43571E-7 L -0.10243 0.0758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8233E-6 L -0.09341 0.0740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7826E-6 L 0.22048 0.075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4" grpId="1"/>
      <p:bldP spid="25" grpId="0"/>
      <p:bldP spid="25" grpId="1"/>
      <p:bldP spid="29" grpId="0"/>
      <p:bldP spid="30" grpId="0"/>
      <p:bldP spid="33" grpId="0" uiExpand="1" build="allAtOnce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47" grpId="0"/>
      <p:bldP spid="4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575</Words>
  <Application>Microsoft Office PowerPoint</Application>
  <PresentationFormat>On-screen Show (4:3)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riaz</dc:creator>
  <cp:lastModifiedBy>Sudhamoy Ghosh</cp:lastModifiedBy>
  <cp:revision>65</cp:revision>
  <dcterms:created xsi:type="dcterms:W3CDTF">2006-08-16T00:00:00Z</dcterms:created>
  <dcterms:modified xsi:type="dcterms:W3CDTF">2026-06-02T10:41:04Z</dcterms:modified>
</cp:coreProperties>
</file>