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embeddedFontLst>
    <p:embeddedFont>
      <p:font typeface="Nikosh" panose="02000000000000000000" pitchFamily="2" charset="0"/>
      <p:regular r:id="rId13"/>
    </p:embeddedFont>
    <p:embeddedFont>
      <p:font typeface="Open Sans" panose="020F0502020204030204" pitchFamily="34" charset="0"/>
      <p:regular r:id="rId14"/>
    </p:embeddedFont>
    <p:embeddedFont>
      <p:font typeface="Playfair Display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1" d="100"/>
          <a:sy n="151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10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909018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বেনজিনের নাইট্রেশন বিক্রিয়া ও এর কৌশল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696519" y="3007593"/>
            <a:ext cx="49513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একাদশ শ্রেণি | রসায়ন দ্বিতীয় পত্র | জৈব রসায়ন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E7FB6-6719-67B9-2C40-0127167AFF66}"/>
              </a:ext>
            </a:extLst>
          </p:cNvPr>
          <p:cNvSpPr txBox="1"/>
          <p:nvPr/>
        </p:nvSpPr>
        <p:spPr>
          <a:xfrm>
            <a:off x="4572000" y="3390900"/>
            <a:ext cx="3321050" cy="153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3000"/>
              </a:lnSpc>
            </a:pP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রাম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দাস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পাল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ea typeface="Raleway" pitchFamily="34" charset="-122"/>
                <a:cs typeface="Nikosh" panose="02000000000000000000" pitchFamily="2" charset="0"/>
              </a:rPr>
              <a:t> </a:t>
            </a:r>
          </a:p>
          <a:p>
            <a:pPr>
              <a:lnSpc>
                <a:spcPct val="133000"/>
              </a:lnSpc>
            </a:pP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রসায়ন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) </a:t>
            </a:r>
          </a:p>
          <a:p>
            <a:pPr>
              <a:lnSpc>
                <a:spcPct val="133000"/>
              </a:lnSpc>
            </a:pP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ধোবাউড়া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মহিলা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ডিগ্রি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>
              <a:lnSpc>
                <a:spcPct val="133000"/>
              </a:lnSpc>
            </a:pP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ধোবাউড়া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11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5804" y="1409402"/>
            <a:ext cx="37727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ধন্যবাদ!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925119" y="2064990"/>
            <a:ext cx="4722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আজকের পাঠে আমরা বেনজিনের নাইট্রেশন বিক্রিয়ার মূল নীতি ও তিনটি ধাপ বিস্তারিতভাবে আলোচনা করেছি।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925119" y="2678088"/>
            <a:ext cx="4722763" cy="1056010"/>
          </a:xfrm>
          <a:prstGeom prst="roundRect">
            <a:avLst>
              <a:gd name="adj" fmla="val 2014"/>
            </a:avLst>
          </a:prstGeom>
          <a:solidFill>
            <a:srgbClr val="B6FCB8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877" y="2897907"/>
            <a:ext cx="177180" cy="14175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385816" y="2855268"/>
            <a:ext cx="4120307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প্রশ্নোত্তর পর্ব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তোমাদের কোনো প্রশ্ন থাকলে এখনই করতে পারো। পরবর্তী ক্লাসে আমরা </a:t>
            </a:r>
            <a:r>
              <a:rPr lang="en-US" sz="11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হ্যালোজেনেশন বিক্রিয়া</a:t>
            </a: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নিয়ে আলোচনা করব।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271364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শিখনফল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1997869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এই পাঠ শেষে শিক্ষার্থীরা যা করতে পারবে: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496119" y="2596753"/>
            <a:ext cx="2622724" cy="1275308"/>
          </a:xfrm>
          <a:prstGeom prst="roundRect">
            <a:avLst>
              <a:gd name="adj" fmla="val 7170"/>
            </a:avLst>
          </a:prstGeom>
          <a:solidFill>
            <a:srgbClr val="F3F3F7"/>
          </a:solidFill>
          <a:ln w="19050">
            <a:solidFill>
              <a:srgbClr val="C6C6D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96119" y="2577703"/>
            <a:ext cx="2622724" cy="76200"/>
          </a:xfrm>
          <a:prstGeom prst="roundRect">
            <a:avLst>
              <a:gd name="adj" fmla="val 27907"/>
            </a:avLst>
          </a:prstGeom>
          <a:solidFill>
            <a:srgbClr val="101014"/>
          </a:solidFill>
          <a:ln/>
        </p:spPr>
      </p:sp>
      <p:sp>
        <p:nvSpPr>
          <p:cNvPr id="6" name="Shape 4"/>
          <p:cNvSpPr/>
          <p:nvPr/>
        </p:nvSpPr>
        <p:spPr>
          <a:xfrm>
            <a:off x="1594805" y="2384152"/>
            <a:ext cx="425276" cy="425276"/>
          </a:xfrm>
          <a:prstGeom prst="roundRect">
            <a:avLst>
              <a:gd name="adj" fmla="val 134383"/>
            </a:avLst>
          </a:prstGeom>
          <a:solidFill>
            <a:srgbClr val="101014"/>
          </a:solidFill>
          <a:ln/>
        </p:spPr>
      </p:sp>
      <p:sp>
        <p:nvSpPr>
          <p:cNvPr id="7" name="Text 5"/>
          <p:cNvSpPr/>
          <p:nvPr/>
        </p:nvSpPr>
        <p:spPr>
          <a:xfrm>
            <a:off x="1722351" y="2490490"/>
            <a:ext cx="170111" cy="21260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56927" y="295111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বিক্রিয়া চিহ্নিত করা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656927" y="3257624"/>
            <a:ext cx="2301106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বেনজিনের নাইট্রেশন বিক্রিয়া কী তা নিজের ভাষায় বলতে পারবে।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260601" y="2596753"/>
            <a:ext cx="2622724" cy="1275308"/>
          </a:xfrm>
          <a:prstGeom prst="roundRect">
            <a:avLst>
              <a:gd name="adj" fmla="val 7170"/>
            </a:avLst>
          </a:prstGeom>
          <a:solidFill>
            <a:srgbClr val="F3F3F7"/>
          </a:solidFill>
          <a:ln w="19050">
            <a:solidFill>
              <a:srgbClr val="C6C6D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260601" y="2577703"/>
            <a:ext cx="2622724" cy="76200"/>
          </a:xfrm>
          <a:prstGeom prst="roundRect">
            <a:avLst>
              <a:gd name="adj" fmla="val 27907"/>
            </a:avLst>
          </a:prstGeom>
          <a:solidFill>
            <a:srgbClr val="101014"/>
          </a:solidFill>
          <a:ln/>
        </p:spPr>
      </p:sp>
      <p:sp>
        <p:nvSpPr>
          <p:cNvPr id="12" name="Shape 10"/>
          <p:cNvSpPr/>
          <p:nvPr/>
        </p:nvSpPr>
        <p:spPr>
          <a:xfrm>
            <a:off x="4359287" y="2384152"/>
            <a:ext cx="425276" cy="425276"/>
          </a:xfrm>
          <a:prstGeom prst="roundRect">
            <a:avLst>
              <a:gd name="adj" fmla="val 134383"/>
            </a:avLst>
          </a:prstGeom>
          <a:solidFill>
            <a:srgbClr val="101014"/>
          </a:solidFill>
          <a:ln/>
        </p:spPr>
      </p:sp>
      <p:sp>
        <p:nvSpPr>
          <p:cNvPr id="13" name="Text 11"/>
          <p:cNvSpPr/>
          <p:nvPr/>
        </p:nvSpPr>
        <p:spPr>
          <a:xfrm>
            <a:off x="4486833" y="2490490"/>
            <a:ext cx="170111" cy="21260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421410" y="2951113"/>
            <a:ext cx="2019077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অ্যাসিডের ভূমিকা ব্যাখ্যা করা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3421410" y="3257624"/>
            <a:ext cx="2301106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বিক্রিয়ায় সালফিউরিক অ্যাসিড কেন ব্যবহার করা হয় তা ব্যাখ্যা করতে পারবে।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6025083" y="2596753"/>
            <a:ext cx="2622724" cy="1275308"/>
          </a:xfrm>
          <a:prstGeom prst="roundRect">
            <a:avLst>
              <a:gd name="adj" fmla="val 7170"/>
            </a:avLst>
          </a:prstGeom>
          <a:solidFill>
            <a:srgbClr val="F3F3F7"/>
          </a:solidFill>
          <a:ln w="19050">
            <a:solidFill>
              <a:srgbClr val="C6C6D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025083" y="2577703"/>
            <a:ext cx="2622724" cy="76200"/>
          </a:xfrm>
          <a:prstGeom prst="roundRect">
            <a:avLst>
              <a:gd name="adj" fmla="val 27907"/>
            </a:avLst>
          </a:prstGeom>
          <a:solidFill>
            <a:srgbClr val="101014"/>
          </a:solidFill>
          <a:ln/>
        </p:spPr>
      </p:sp>
      <p:sp>
        <p:nvSpPr>
          <p:cNvPr id="18" name="Shape 16"/>
          <p:cNvSpPr/>
          <p:nvPr/>
        </p:nvSpPr>
        <p:spPr>
          <a:xfrm>
            <a:off x="7123770" y="2384152"/>
            <a:ext cx="425276" cy="425276"/>
          </a:xfrm>
          <a:prstGeom prst="roundRect">
            <a:avLst>
              <a:gd name="adj" fmla="val 134383"/>
            </a:avLst>
          </a:prstGeom>
          <a:solidFill>
            <a:srgbClr val="101014"/>
          </a:solidFill>
          <a:ln/>
        </p:spPr>
      </p:sp>
      <p:sp>
        <p:nvSpPr>
          <p:cNvPr id="19" name="Text 17"/>
          <p:cNvSpPr/>
          <p:nvPr/>
        </p:nvSpPr>
        <p:spPr>
          <a:xfrm>
            <a:off x="7251316" y="2490490"/>
            <a:ext cx="170111" cy="21260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185892" y="295111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মেকানিজম বর্ণনা করা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6185892" y="3257624"/>
            <a:ext cx="2301106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নাইট্রেশন বিক্রিয়ার তিনটি ধাপ ধারাবাহিকভাবে বর্ণনা করতে পারবে।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102816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মূল বিক্রিয়া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496119" y="1758404"/>
            <a:ext cx="4722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গাঢ় H₂SO₄ এর উপস্থিতিতে </a:t>
            </a:r>
            <a:r>
              <a:rPr lang="en-US" sz="110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৫০°–৬০° C</a:t>
            </a: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তাপমাত্রায় বেনজিনের সাথে গাঢ় HNO₃ এর বিক্রিয়ায় নাইট্রোবেঞ্জিন উৎপন্ন হয়।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96119" y="2371502"/>
            <a:ext cx="4722763" cy="1056010"/>
          </a:xfrm>
          <a:prstGeom prst="roundRect">
            <a:avLst>
              <a:gd name="adj" fmla="val 2014"/>
            </a:avLst>
          </a:prstGeom>
          <a:solidFill>
            <a:srgbClr val="B6D6FC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7" y="2591321"/>
            <a:ext cx="177180" cy="14175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6816" y="2548682"/>
            <a:ext cx="4120307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রাসায়নিক সমীকরণ: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C₆H₆ + HNO₃ → C₆H₅NO₂ + H₂O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100" i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(H₂SO₄ অনুঘটক, তাপমাত্রা ৫০°–৬০° C)</a:t>
            </a: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1100" dirty="0"/>
          </a:p>
        </p:txBody>
      </p:sp>
      <p:sp>
        <p:nvSpPr>
          <p:cNvPr id="8" name="Text 4"/>
          <p:cNvSpPr/>
          <p:nvPr/>
        </p:nvSpPr>
        <p:spPr>
          <a:xfrm>
            <a:off x="496119" y="3586981"/>
            <a:ext cx="4722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এই বিক্রিয়াটি একটি </a:t>
            </a:r>
            <a:r>
              <a:rPr lang="en-US" sz="110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ইলেকট্রোফিলিক অ্যারোমেটিক প্রতিস্থাপন (EAS)</a:t>
            </a: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বিক্রিয়ার উৎকৃষ্ট উদাহরণ।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055563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বিক্রিয়ার কৌশল: ধাপ-১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96119" y="1782068"/>
            <a:ext cx="613023" cy="266402"/>
          </a:xfrm>
          <a:prstGeom prst="roundRect">
            <a:avLst>
              <a:gd name="adj" fmla="val 6386"/>
            </a:avLst>
          </a:prstGeom>
          <a:solidFill>
            <a:srgbClr val="E3E3E8"/>
          </a:solidFill>
          <a:ln/>
        </p:spPr>
      </p:sp>
      <p:sp>
        <p:nvSpPr>
          <p:cNvPr id="4" name="Text 2"/>
          <p:cNvSpPr/>
          <p:nvPr/>
        </p:nvSpPr>
        <p:spPr>
          <a:xfrm>
            <a:off x="581174" y="1824558"/>
            <a:ext cx="900113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ধাপ ১ / ৩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394022" y="2207940"/>
            <a:ext cx="4107135" cy="1879922"/>
          </a:xfrm>
          <a:prstGeom prst="roundRect">
            <a:avLst>
              <a:gd name="adj" fmla="val 1131"/>
            </a:avLst>
          </a:prstGeom>
          <a:solidFill>
            <a:srgbClr val="101014"/>
          </a:solidFill>
          <a:ln/>
        </p:spPr>
      </p:sp>
      <p:sp>
        <p:nvSpPr>
          <p:cNvPr id="6" name="Text 4"/>
          <p:cNvSpPr/>
          <p:nvPr/>
        </p:nvSpPr>
        <p:spPr>
          <a:xfrm>
            <a:off x="535781" y="2349698"/>
            <a:ext cx="262852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শক্তিশালী ইলেকট্রোফাইল তৈরি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35781" y="2712913"/>
            <a:ext cx="3823618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তীব্র H₂SO₄ এর প্রভাবে HNO₃ ভেঙে </a:t>
            </a:r>
            <a:r>
              <a:rPr lang="en-US" sz="11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নাইট্রোনিয়াম আয়ন (NO₂⁺)</a:t>
            </a:r>
            <a:r>
              <a:rPr lang="en-US" sz="11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তৈরি করে।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535781" y="3326011"/>
            <a:ext cx="3823618" cy="602382"/>
          </a:xfrm>
          <a:prstGeom prst="roundRect">
            <a:avLst>
              <a:gd name="adj" fmla="val 3530"/>
            </a:avLst>
          </a:prstGeom>
          <a:solidFill>
            <a:srgbClr val="D5D5DD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0" y="3545830"/>
            <a:ext cx="177180" cy="141759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96479" y="3503191"/>
            <a:ext cx="367836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HNO₃ + 2H₂SO₄ ⇌ NO₂⁺ + H₃O⁺ + 2HSO₄⁻ 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4749701" y="2349698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মনে রাখো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4749701" y="2712913"/>
            <a:ext cx="3902943" cy="7795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NO₂⁺ হলো এই বিক্রিয়ার আসল আক্রমণকারী বিকারক।</a:t>
            </a:r>
            <a:endParaRPr lang="en-US" sz="11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H₂SO₄ এখানে প্রোটন দাতা হিসেবে কাজ করে।</a:t>
            </a:r>
            <a:endParaRPr lang="en-US" sz="11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এই ধাপে ইলেকট্রোফাইল সক্রিয় হয়ে ওঠে।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15826"/>
            <a:ext cx="3824139" cy="420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বিক্রিয়ার কৌশল: ধাপ-২</a:t>
            </a:r>
            <a:endParaRPr lang="en-US" sz="2650" dirty="0"/>
          </a:p>
        </p:txBody>
      </p:sp>
      <p:sp>
        <p:nvSpPr>
          <p:cNvPr id="3" name="Shape 1"/>
          <p:cNvSpPr/>
          <p:nvPr/>
        </p:nvSpPr>
        <p:spPr>
          <a:xfrm>
            <a:off x="496119" y="1092547"/>
            <a:ext cx="582290" cy="248692"/>
          </a:xfrm>
          <a:prstGeom prst="roundRect">
            <a:avLst>
              <a:gd name="adj" fmla="val 6499"/>
            </a:avLst>
          </a:prstGeom>
          <a:solidFill>
            <a:srgbClr val="E3E3E8"/>
          </a:solidFill>
          <a:ln/>
        </p:spPr>
      </p:sp>
      <p:sp>
        <p:nvSpPr>
          <p:cNvPr id="4" name="Text 2"/>
          <p:cNvSpPr/>
          <p:nvPr/>
        </p:nvSpPr>
        <p:spPr>
          <a:xfrm>
            <a:off x="576858" y="1132880"/>
            <a:ext cx="878012" cy="16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8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ধাপ ২ / ৩</a:t>
            </a:r>
            <a:endParaRPr lang="en-US" sz="8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629073"/>
            <a:ext cx="4924425" cy="29546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3103" y="1660029"/>
            <a:ext cx="2140669" cy="210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সিগমা (σ) কমপ্লেক্স গঠন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6013103" y="1998315"/>
            <a:ext cx="2639467" cy="6302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বেনজিনের পাই (π) ইলেকট্রন NO₂⁺ কে আক্রমণ করে একটি </a:t>
            </a:r>
            <a:r>
              <a:rPr lang="en-US" sz="1050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কার্বোক্যাটায়ন মধ্যবর্তী যৌগ</a:t>
            </a:r>
            <a:r>
              <a:rPr lang="en-US" sz="10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তৈরি করে।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6013103" y="2743646"/>
            <a:ext cx="2639467" cy="8850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0000"/>
              </a:lnSpc>
              <a:buSzPct val="100000"/>
              <a:buChar char="•"/>
            </a:pPr>
            <a:r>
              <a:rPr lang="en-US" sz="10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বেনজিনের অ্যারোমেটিকত্ব সাময়িকভাবে নষ্ট হয়।</a:t>
            </a:r>
            <a:endParaRPr lang="en-US" sz="1050" dirty="0"/>
          </a:p>
          <a:p>
            <a:pPr marL="342900" indent="-342900" algn="l">
              <a:lnSpc>
                <a:spcPct val="130000"/>
              </a:lnSpc>
              <a:buSzPct val="100000"/>
              <a:buChar char="•"/>
            </a:pPr>
            <a:r>
              <a:rPr lang="en-US" sz="10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ধনাত্মক চার্জযুক্ত রেজোন্যান্স হাইব্রিড তৈরি হয়।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6013103" y="3772570"/>
            <a:ext cx="2639467" cy="764084"/>
          </a:xfrm>
          <a:prstGeom prst="roundRect">
            <a:avLst>
              <a:gd name="adj" fmla="val 2644"/>
            </a:avLst>
          </a:prstGeom>
          <a:solidFill>
            <a:srgbClr val="FCF2B5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18" y="3980185"/>
            <a:ext cx="168325" cy="13461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450657" y="3934123"/>
            <a:ext cx="2067297" cy="4201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এটি বিক্রিয়ার সবচেয়ে </a:t>
            </a:r>
            <a:r>
              <a:rPr lang="en-US" sz="105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ধীর ধাপ</a:t>
            </a:r>
            <a:r>
              <a:rPr lang="en-US" sz="10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— হার-নির্ধারক ধাপ।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360289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বিক্রিয়ার কৌশল: ধাপ-৩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96119" y="2086794"/>
            <a:ext cx="613023" cy="266402"/>
          </a:xfrm>
          <a:prstGeom prst="roundRect">
            <a:avLst>
              <a:gd name="adj" fmla="val 6386"/>
            </a:avLst>
          </a:prstGeom>
          <a:solidFill>
            <a:srgbClr val="E3E3E8"/>
          </a:solidFill>
          <a:ln/>
        </p:spPr>
      </p:sp>
      <p:sp>
        <p:nvSpPr>
          <p:cNvPr id="4" name="Text 2"/>
          <p:cNvSpPr/>
          <p:nvPr/>
        </p:nvSpPr>
        <p:spPr>
          <a:xfrm>
            <a:off x="581174" y="2129284"/>
            <a:ext cx="900113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ধাপ ৩ / ৩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96119" y="2512665"/>
            <a:ext cx="2622724" cy="1270471"/>
          </a:xfrm>
          <a:prstGeom prst="roundRect">
            <a:avLst>
              <a:gd name="adj" fmla="val 1674"/>
            </a:avLst>
          </a:prstGeom>
          <a:solidFill>
            <a:srgbClr val="E0E0EC"/>
          </a:solidFill>
          <a:ln/>
        </p:spPr>
      </p:sp>
      <p:sp>
        <p:nvSpPr>
          <p:cNvPr id="6" name="Text 4"/>
          <p:cNvSpPr/>
          <p:nvPr/>
        </p:nvSpPr>
        <p:spPr>
          <a:xfrm>
            <a:off x="637877" y="2654424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প্রোটন অপসারণ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37877" y="2960936"/>
            <a:ext cx="2339206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প্রথম ধাপে তৈরি ক্ষার HSO₄⁻ এসে রিং থেকে একটি প্রোটন (H⁺) তুলে নেয়।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60601" y="2512665"/>
            <a:ext cx="2622724" cy="1270471"/>
          </a:xfrm>
          <a:prstGeom prst="roundRect">
            <a:avLst>
              <a:gd name="adj" fmla="val 1674"/>
            </a:avLst>
          </a:prstGeom>
          <a:solidFill>
            <a:srgbClr val="E0E0EC"/>
          </a:solidFill>
          <a:ln/>
        </p:spPr>
      </p:sp>
      <p:sp>
        <p:nvSpPr>
          <p:cNvPr id="9" name="Text 7"/>
          <p:cNvSpPr/>
          <p:nvPr/>
        </p:nvSpPr>
        <p:spPr>
          <a:xfrm>
            <a:off x="3402360" y="2654424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অ্যারোমেটিকত্ব পুনরুদ্ধার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3402360" y="2960936"/>
            <a:ext cx="2339206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C–H বন্ধনের ইলেকট্রন বলয়ে ফিরে এসে বেনজিনের স্থায়ী পাই সিস্টেম পুনরুদ্ধার হয়।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025083" y="2512665"/>
            <a:ext cx="2622724" cy="1270471"/>
          </a:xfrm>
          <a:prstGeom prst="roundRect">
            <a:avLst>
              <a:gd name="adj" fmla="val 1674"/>
            </a:avLst>
          </a:prstGeom>
          <a:solidFill>
            <a:srgbClr val="E0E0EC"/>
          </a:solidFill>
          <a:ln/>
        </p:spPr>
      </p:sp>
      <p:sp>
        <p:nvSpPr>
          <p:cNvPr id="12" name="Text 10"/>
          <p:cNvSpPr/>
          <p:nvPr/>
        </p:nvSpPr>
        <p:spPr>
          <a:xfrm>
            <a:off x="6166842" y="2654424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দ্রুত ধাপ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6166842" y="2960936"/>
            <a:ext cx="2339206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এটি অত্যন্ত দ্রুত সম্পন্ন হয় এবং চূড়ান্ত পণ্য নাইট্রোবেঞ্জিন (C₆H₅NO₂) উৎপন্ন হয়।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35025"/>
            <a:ext cx="3292525" cy="354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মেকানিজম এক নজরে</a:t>
            </a:r>
            <a:endParaRPr lang="en-US" sz="2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970806"/>
            <a:ext cx="5038651" cy="34723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78847" y="3131400"/>
            <a:ext cx="1376919" cy="183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ইলেকট্রোফাইল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3352179" y="1673270"/>
            <a:ext cx="1421652" cy="183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সিগমা জট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4306535" y="3558446"/>
            <a:ext cx="1376919" cy="13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94000"/>
              </a:lnSpc>
              <a:buNone/>
            </a:pPr>
            <a:r>
              <a:rPr lang="en-US" sz="9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Item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5528776" y="2057112"/>
            <a:ext cx="1376919" cy="183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প্রোটন অপসারণ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96119" y="4545137"/>
            <a:ext cx="8608963" cy="163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নাইট্রেশন বিক্রিয়া তিনটি ধারাবাহিক ধাপে সম্পন্ন হয়। ধাপ-২ সবচেয়ে ধীর হওয়ায় এটিই সমগ্র বিক্রিয়ার গতি নির্ধারণ করে।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216223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বিশেষ সতর্কতা ও নোট</a:t>
            </a:r>
            <a:endParaRPr lang="en-US" sz="2750" dirty="0"/>
          </a:p>
        </p:txBody>
      </p:sp>
      <p:sp>
        <p:nvSpPr>
          <p:cNvPr id="4" name="Shape 1"/>
          <p:cNvSpPr/>
          <p:nvPr/>
        </p:nvSpPr>
        <p:spPr>
          <a:xfrm>
            <a:off x="3925119" y="2031281"/>
            <a:ext cx="2188443" cy="1736452"/>
          </a:xfrm>
          <a:prstGeom prst="roundRect">
            <a:avLst>
              <a:gd name="adj" fmla="val 1225"/>
            </a:avLst>
          </a:prstGeom>
          <a:solidFill>
            <a:srgbClr val="FCF2B5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877" y="2251100"/>
            <a:ext cx="177180" cy="1417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385816" y="2208461"/>
            <a:ext cx="1585987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তাপমাত্রা নিয়ন্ত্রণ অপরিহার্য!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তাপমাত্রা অবশ্যই </a:t>
            </a:r>
            <a:r>
              <a:rPr lang="en-US" sz="11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৫০°–৬০° C</a:t>
            </a: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এর মধ্যে রাখতে হবে। এর বেশি হলে ডাই-নাইট্রোবেঞ্জিন তৈরি হয়ে অবাঞ্ছিত পণ্য পাওয়া যাবে। </a:t>
            </a:r>
            <a:endParaRPr lang="en-US" sz="1100" dirty="0"/>
          </a:p>
        </p:txBody>
      </p:sp>
      <p:sp>
        <p:nvSpPr>
          <p:cNvPr id="7" name="Shape 3"/>
          <p:cNvSpPr/>
          <p:nvPr/>
        </p:nvSpPr>
        <p:spPr>
          <a:xfrm>
            <a:off x="6464201" y="2031281"/>
            <a:ext cx="2188443" cy="1736452"/>
          </a:xfrm>
          <a:prstGeom prst="roundRect">
            <a:avLst>
              <a:gd name="adj" fmla="val 1225"/>
            </a:avLst>
          </a:prstGeom>
          <a:solidFill>
            <a:srgbClr val="B6D6FC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960" y="2251100"/>
            <a:ext cx="177180" cy="1417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24898" y="2208461"/>
            <a:ext cx="1585987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H₂SO₄ এর ভূমিকা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সালফিউরিক অ্যাসিড এই বিক্রিয়ায় </a:t>
            </a:r>
            <a:r>
              <a:rPr lang="en-US" sz="11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অনুঘটক</a:t>
            </a: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হিসেবে কাজ করে। এটি নিজে খরচ হয় না, বরং বিক্রিয়ার শেষে পুনরুদ্ধার হয়।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48432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ক্লাসের মূল্যায়ন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1874937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নিচের প্রশ্নগুলোর উত্তর দাও:</a:t>
            </a:r>
            <a:endParaRPr lang="en-US" sz="1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19" y="2261220"/>
            <a:ext cx="2622724" cy="173384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01180" y="2359968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56927" y="284730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প্রশ্ন ১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56927" y="3153817"/>
            <a:ext cx="2301106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বেনজিনের নাইট্রেশনে ব্যবহৃত সক্রিয় ইলেকট্রোফাইলটির নাম কী এবং এটি কীভাবে তৈরি হয়?</a:t>
            </a:r>
            <a:endParaRPr lang="en-US" sz="11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0601" y="2261220"/>
            <a:ext cx="2622724" cy="17338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465662" y="2359968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3421410" y="284730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প্রশ্ন ২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3421410" y="3153817"/>
            <a:ext cx="2301106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এই বিক্রিয়ার হার-নির্ধারক ধাপ কোনটি? কেন এটি সবচেয়ে ধীর?</a:t>
            </a:r>
            <a:endParaRPr lang="en-US" sz="11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5083" y="2261220"/>
            <a:ext cx="2622724" cy="173384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230145" y="2359968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1650" dirty="0"/>
          </a:p>
        </p:txBody>
      </p:sp>
      <p:sp>
        <p:nvSpPr>
          <p:cNvPr id="14" name="Text 9"/>
          <p:cNvSpPr/>
          <p:nvPr/>
        </p:nvSpPr>
        <p:spPr>
          <a:xfrm>
            <a:off x="6185892" y="284730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প্রশ্ন ৩</a:t>
            </a:r>
            <a:endParaRPr lang="en-US" sz="1350" dirty="0"/>
          </a:p>
        </p:txBody>
      </p:sp>
      <p:sp>
        <p:nvSpPr>
          <p:cNvPr id="15" name="Text 10"/>
          <p:cNvSpPr/>
          <p:nvPr/>
        </p:nvSpPr>
        <p:spPr>
          <a:xfrm>
            <a:off x="6185892" y="3153817"/>
            <a:ext cx="2301106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তাপমাত্রা ৬০° C এর উপরে নিলে কী ঘটবে? বিস্তারিত ব্যাখ্যা করো।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548</Words>
  <Application>Microsoft Office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Nikosh</vt:lpstr>
      <vt:lpstr>Open Sans</vt:lpstr>
      <vt:lpstr>Playfair Display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SRIJON PAUL GOURAB</cp:lastModifiedBy>
  <cp:revision>2</cp:revision>
  <dcterms:created xsi:type="dcterms:W3CDTF">2026-06-02T11:48:54Z</dcterms:created>
  <dcterms:modified xsi:type="dcterms:W3CDTF">2026-06-02T11:56:36Z</dcterms:modified>
</cp:coreProperties>
</file>