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67" r:id="rId4"/>
    <p:sldId id="256" r:id="rId5"/>
    <p:sldId id="264" r:id="rId6"/>
    <p:sldId id="273" r:id="rId7"/>
    <p:sldId id="257" r:id="rId8"/>
    <p:sldId id="258" r:id="rId9"/>
    <p:sldId id="259" r:id="rId10"/>
    <p:sldId id="260" r:id="rId11"/>
    <p:sldId id="274" r:id="rId12"/>
    <p:sldId id="261" r:id="rId13"/>
    <p:sldId id="262" r:id="rId14"/>
    <p:sldId id="263" r:id="rId15"/>
    <p:sldId id="275" r:id="rId16"/>
    <p:sldId id="265" r:id="rId17"/>
    <p:sldId id="266" r:id="rId18"/>
    <p:sldId id="269" r:id="rId19"/>
    <p:sldId id="270" r:id="rId20"/>
    <p:sldId id="268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2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D97C-F0D6-4ACF-9BE3-F7C74C4241D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DD02-700C-4EA3-A118-8B45FAB1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2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567" y="298765"/>
            <a:ext cx="11516008" cy="6228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7" y="500157"/>
            <a:ext cx="11113127" cy="58259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0491" y="3349782"/>
            <a:ext cx="10755517" cy="264687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166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শুভেচ্ছা</a:t>
            </a:r>
            <a:endParaRPr lang="en-US" sz="1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657" y="316871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>
            <a:off x="479834" y="407405"/>
            <a:ext cx="1023041" cy="995881"/>
          </a:xfrm>
          <a:prstGeom prst="triangl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১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142" y="535095"/>
            <a:ext cx="93703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প্রাণীগুলোর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বলি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875" y="1276539"/>
            <a:ext cx="9460872" cy="5078313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bg1"/>
                </a:solidFill>
              </a:rPr>
              <a:t>বাম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থেকে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দ্বিতীয়</a:t>
            </a:r>
            <a:r>
              <a:rPr lang="en-US" sz="3600" b="1" dirty="0">
                <a:solidFill>
                  <a:schemeClr val="bg1"/>
                </a:solidFill>
              </a:rPr>
              <a:t> ?----------- </a:t>
            </a:r>
            <a:r>
              <a:rPr lang="en-US" sz="3600" b="1" dirty="0" err="1" smtClean="0">
                <a:solidFill>
                  <a:schemeClr val="bg1"/>
                </a:solidFill>
              </a:rPr>
              <a:t>ঘোড়া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bg1"/>
                </a:solidFill>
              </a:rPr>
              <a:t>ডান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প্রথম</a:t>
            </a:r>
            <a:r>
              <a:rPr lang="en-US" sz="3600" b="1" dirty="0" smtClean="0">
                <a:solidFill>
                  <a:schemeClr val="bg1"/>
                </a:solidFill>
              </a:rPr>
              <a:t> ?------------</a:t>
            </a:r>
            <a:r>
              <a:rPr lang="en-US" sz="3600" b="1" dirty="0" err="1" smtClean="0">
                <a:solidFill>
                  <a:schemeClr val="bg1"/>
                </a:solidFill>
              </a:rPr>
              <a:t>মোরগ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bg1"/>
                </a:solidFill>
              </a:rPr>
              <a:t>ডান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থেকে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পঞ্চম</a:t>
            </a:r>
            <a:r>
              <a:rPr lang="en-US" sz="3600" b="1" dirty="0" smtClean="0">
                <a:solidFill>
                  <a:schemeClr val="bg1"/>
                </a:solidFill>
              </a:rPr>
              <a:t> ?------------</a:t>
            </a:r>
            <a:r>
              <a:rPr lang="en-US" sz="3600" b="1" dirty="0" err="1" smtClean="0">
                <a:solidFill>
                  <a:schemeClr val="bg1"/>
                </a:solidFill>
              </a:rPr>
              <a:t>হাতি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bg1"/>
                </a:solidFill>
              </a:rPr>
              <a:t>বাম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থেকে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কে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চতুর্থ</a:t>
            </a:r>
            <a:r>
              <a:rPr lang="en-US" sz="3600" b="1" dirty="0" smtClean="0">
                <a:solidFill>
                  <a:schemeClr val="bg1"/>
                </a:solidFill>
              </a:rPr>
              <a:t> ?-----------</a:t>
            </a:r>
            <a:r>
              <a:rPr lang="en-US" sz="3600" b="1" dirty="0" err="1" smtClean="0">
                <a:solidFill>
                  <a:schemeClr val="bg1"/>
                </a:solidFill>
              </a:rPr>
              <a:t>খরগোশ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bg1"/>
                </a:solidFill>
              </a:rPr>
              <a:t>ডান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থেকে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তৃতীয়</a:t>
            </a:r>
            <a:r>
              <a:rPr lang="en-US" sz="3600" b="1" dirty="0" smtClean="0">
                <a:solidFill>
                  <a:schemeClr val="bg1"/>
                </a:solidFill>
              </a:rPr>
              <a:t> ?-----------</a:t>
            </a:r>
            <a:r>
              <a:rPr lang="en-US" sz="3600" b="1" dirty="0" err="1" smtClean="0">
                <a:solidFill>
                  <a:schemeClr val="bg1"/>
                </a:solidFill>
              </a:rPr>
              <a:t>বাঘ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3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032" y="307818"/>
            <a:ext cx="11516008" cy="6228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55" y="1638678"/>
            <a:ext cx="1939659" cy="48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0759" y="741425"/>
            <a:ext cx="62529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তুলি,তুমি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শ্রেণিকক্ষে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বেঞ্চের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জায়গায়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বসো</a:t>
            </a:r>
            <a:r>
              <a:rPr lang="en-US" sz="3600" b="1" dirty="0" smtClean="0">
                <a:solidFill>
                  <a:schemeClr val="bg1"/>
                </a:solidFill>
              </a:rPr>
              <a:t> ?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7651" y="472797"/>
            <a:ext cx="1502875" cy="14900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</a:rPr>
              <a:t>?</a:t>
            </a:r>
            <a:endParaRPr lang="en-US" sz="13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8231" y="2545683"/>
            <a:ext cx="578734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আমি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সামনে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তৃতীয়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বেঞ্চের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বাম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স্থানে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বসি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36" y="584106"/>
            <a:ext cx="2453070" cy="5499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6377" y="4082637"/>
            <a:ext cx="352179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এবার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বলো,শ্রেণিকক্ষে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বেঞ্চের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কোথায়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বসো</a:t>
            </a:r>
            <a:r>
              <a:rPr lang="en-US" sz="2400" b="1" dirty="0" smtClean="0">
                <a:solidFill>
                  <a:schemeClr val="bg1"/>
                </a:solidFill>
              </a:rPr>
              <a:t> 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293" y="3866124"/>
            <a:ext cx="396768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আমি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সামনের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বেঞ্চের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ডান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প্রথম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স্থানে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বসি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483097" y="1962836"/>
            <a:ext cx="869133" cy="599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498855" y="3527075"/>
            <a:ext cx="869133" cy="599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5314156" y="3632458"/>
            <a:ext cx="869133" cy="1769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199176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9835" y="434566"/>
            <a:ext cx="769544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২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769" y="579422"/>
            <a:ext cx="9116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বাম</a:t>
            </a:r>
            <a:r>
              <a:rPr lang="en-US" sz="3200" b="1" dirty="0" smtClean="0">
                <a:solidFill>
                  <a:schemeClr val="bg1"/>
                </a:solidFill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</a:rPr>
              <a:t>ডান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প্রতিটি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ফলের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বলি</a:t>
            </a:r>
            <a:r>
              <a:rPr lang="en-US" sz="3200" b="1" dirty="0" smtClean="0">
                <a:solidFill>
                  <a:schemeClr val="bg1"/>
                </a:solidFill>
              </a:rPr>
              <a:t> 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Flowchart: Manual Input 4"/>
          <p:cNvSpPr/>
          <p:nvPr/>
        </p:nvSpPr>
        <p:spPr>
          <a:xfrm>
            <a:off x="511518" y="1252579"/>
            <a:ext cx="10302844" cy="3597926"/>
          </a:xfrm>
          <a:prstGeom prst="flowChartManualInpu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9" y="2261816"/>
            <a:ext cx="2108278" cy="250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25" y="2307534"/>
            <a:ext cx="1873526" cy="2248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33" y="1522119"/>
            <a:ext cx="3105339" cy="3107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44" y="2182723"/>
            <a:ext cx="1562087" cy="2431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45" y="1544443"/>
            <a:ext cx="2177944" cy="327392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04137" y="4964422"/>
            <a:ext cx="11278103" cy="53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003" y="4846840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১ম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2425" y="4956588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২য়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6073" y="4956587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৩য়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8857" y="4958150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৪র্থ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8635" y="4903964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৫ম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271603" y="5992598"/>
            <a:ext cx="11488847" cy="35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005121" y="5733863"/>
            <a:ext cx="1153273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১ম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597" y="5718544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২য়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9539" y="5733915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৩য়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080" y="5747890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৪র্থ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4296" y="5662092"/>
            <a:ext cx="1192974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৫ম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44" y="597529"/>
            <a:ext cx="9261695" cy="514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903" y="905347"/>
            <a:ext cx="2553077" cy="64633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বাম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থেকে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2903" y="1428939"/>
            <a:ext cx="2553077" cy="64633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ডান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থেকে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003" y="3207292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১ম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417" y="3208515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২য়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754" y="3241085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৩য়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4091" y="3184426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৪র্থ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4991" y="3201883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৫ম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33330" y="3830757"/>
            <a:ext cx="9759636" cy="2638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60902" y="4443115"/>
            <a:ext cx="10212309" cy="2565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29003" y="4215762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৫ম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008" y="4248201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৪র্থ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3013" y="4186492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৩য়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0085" y="4153922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২য়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4991" y="4215762"/>
            <a:ext cx="977774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১ম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50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230" y="20823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03" y="1302183"/>
            <a:ext cx="997810" cy="321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03" y="2073244"/>
            <a:ext cx="1009349" cy="2489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4" y="1883121"/>
            <a:ext cx="1212876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43" y="1629876"/>
            <a:ext cx="1850260" cy="3176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6" y="1207123"/>
            <a:ext cx="1850260" cy="3503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636" y="534154"/>
            <a:ext cx="1130977" cy="64279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9881" y="558973"/>
            <a:ext cx="8855348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পাঁচজন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শিক্ষার্থী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পাশাপাশি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দাড়িয়ে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আছে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44" y="1982709"/>
            <a:ext cx="1142669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বাম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3894" y="1982708"/>
            <a:ext cx="1142669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ডান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618992" y="1302184"/>
            <a:ext cx="6370611" cy="1966118"/>
          </a:xfrm>
          <a:prstGeom prst="donut">
            <a:avLst>
              <a:gd name="adj" fmla="val 69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191" y="5292409"/>
            <a:ext cx="10875372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বাম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চারজনকে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গোল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দাগের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রাখি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676119" y="4562947"/>
            <a:ext cx="10731247" cy="24333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230" y="20823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03" y="1619056"/>
            <a:ext cx="997810" cy="2880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03" y="1493062"/>
            <a:ext cx="1009349" cy="3069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4" y="1619057"/>
            <a:ext cx="1212876" cy="3007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43" y="1167896"/>
            <a:ext cx="1850260" cy="363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6" y="1619056"/>
            <a:ext cx="1850260" cy="3091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636" y="534154"/>
            <a:ext cx="1130977" cy="64279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9881" y="558973"/>
            <a:ext cx="8855348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পাঁচজন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শিক্ষার্থী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দাঁড়িয়ে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আছে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44" y="1982709"/>
            <a:ext cx="1142669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বাম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3894" y="1982708"/>
            <a:ext cx="1142669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ডান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139343" y="1302183"/>
            <a:ext cx="2050090" cy="3504097"/>
          </a:xfrm>
          <a:prstGeom prst="donut">
            <a:avLst>
              <a:gd name="adj" fmla="val 63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191" y="5292409"/>
            <a:ext cx="10875372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বাম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চতুর্থজনকে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গোল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দাগের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রাখি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676119" y="4562947"/>
            <a:ext cx="10731247" cy="24333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444" y="181069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79" y="1678285"/>
            <a:ext cx="1234006" cy="270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3" y="1840116"/>
            <a:ext cx="2455785" cy="231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00" y="1834456"/>
            <a:ext cx="1575151" cy="255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2" y="1604726"/>
            <a:ext cx="1319528" cy="2788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216" y="404397"/>
            <a:ext cx="840916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৩।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পাঁচজন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শিশুর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আলীকে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হবে।তার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বন্ধু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বললো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আলী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আসনে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বসেছে।অপর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বন্ধু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বললো,আলীর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ডানদিকে</a:t>
            </a:r>
            <a:r>
              <a:rPr lang="en-US" sz="2400" b="1" dirty="0" smtClean="0">
                <a:solidFill>
                  <a:schemeClr val="bg1"/>
                </a:solidFill>
              </a:rPr>
              <a:t> ৩ </a:t>
            </a:r>
            <a:r>
              <a:rPr lang="en-US" sz="2400" b="1" dirty="0" err="1" smtClean="0">
                <a:solidFill>
                  <a:schemeClr val="bg1"/>
                </a:solidFill>
              </a:rPr>
              <a:t>জন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শিশু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আছে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728" y="525860"/>
            <a:ext cx="90534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৩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729212" y="4227766"/>
            <a:ext cx="8030424" cy="29537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3117629" y="1530920"/>
            <a:ext cx="1728492" cy="2936080"/>
          </a:xfrm>
          <a:prstGeom prst="donut">
            <a:avLst>
              <a:gd name="adj" fmla="val 86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317" y="4467000"/>
            <a:ext cx="140580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আলী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05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78" y="217283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8144" y="383841"/>
            <a:ext cx="10212308" cy="830997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কয়েকজন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শিশু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লাইনে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দাঁড়িয়ে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আছে।সবিতা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সামনে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পিছনে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আরও</a:t>
            </a:r>
            <a:r>
              <a:rPr lang="en-US" sz="2400" b="1" dirty="0" smtClean="0">
                <a:solidFill>
                  <a:schemeClr val="bg1"/>
                </a:solidFill>
              </a:rPr>
              <a:t> ৫ </a:t>
            </a:r>
            <a:r>
              <a:rPr lang="en-US" sz="2400" b="1" dirty="0" err="1" smtClean="0">
                <a:solidFill>
                  <a:schemeClr val="bg1"/>
                </a:solidFill>
              </a:rPr>
              <a:t>জন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শিশু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আছে।লাইনে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কতজন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শিশু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আছে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79834" y="518683"/>
            <a:ext cx="923454" cy="561315"/>
          </a:xfrm>
          <a:prstGeom prst="triangl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3" y="1680163"/>
            <a:ext cx="1692997" cy="316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4725" y="1475715"/>
            <a:ext cx="9551406" cy="5847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চিত্র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এঁকে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সহজেই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সমাধান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পারি</a:t>
            </a:r>
            <a:endParaRPr lang="en-US" sz="3200" b="1" dirty="0"/>
          </a:p>
        </p:txBody>
      </p:sp>
      <p:sp>
        <p:nvSpPr>
          <p:cNvPr id="8" name="Parallelogram 7"/>
          <p:cNvSpPr/>
          <p:nvPr/>
        </p:nvSpPr>
        <p:spPr>
          <a:xfrm>
            <a:off x="3365625" y="2249786"/>
            <a:ext cx="7496270" cy="2381061"/>
          </a:xfrm>
          <a:prstGeom prst="parallelogram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0073" y="2596005"/>
            <a:ext cx="561315" cy="606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9194" y="2609475"/>
            <a:ext cx="561315" cy="6065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7123" y="2609475"/>
            <a:ext cx="561315" cy="606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71167" y="2597317"/>
            <a:ext cx="561315" cy="606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5402" y="2632008"/>
            <a:ext cx="561315" cy="606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04092" y="2681134"/>
            <a:ext cx="561315" cy="606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447196" y="2681134"/>
            <a:ext cx="561315" cy="6065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02174" y="3293246"/>
            <a:ext cx="1257111" cy="23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266165" y="3375317"/>
            <a:ext cx="661433" cy="387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9174" y="3663581"/>
            <a:ext cx="248668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সামনে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দ্বিতীয়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0750" y="3617761"/>
            <a:ext cx="248668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পিছনে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আরও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পাঁচজন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শিশু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394005" y="3226920"/>
            <a:ext cx="3546700" cy="3003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82839" y="456239"/>
            <a:ext cx="363949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দলীয়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কাজ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613" y="1508085"/>
            <a:ext cx="2987643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দল-শাপলা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7888" y="1487973"/>
            <a:ext cx="298764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দল-শিউলি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154" y="2914378"/>
            <a:ext cx="5078995" cy="18158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শ্রেণিতে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আজকে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কর্তৃক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নির্ধারিত</a:t>
            </a:r>
            <a:r>
              <a:rPr lang="en-US" sz="2800" b="1" dirty="0" smtClean="0">
                <a:solidFill>
                  <a:schemeClr val="bg1"/>
                </a:solidFill>
              </a:rPr>
              <a:t> )</a:t>
            </a:r>
            <a:r>
              <a:rPr lang="en-US" sz="2800" b="1" dirty="0" err="1" smtClean="0">
                <a:solidFill>
                  <a:schemeClr val="bg1"/>
                </a:solidFill>
              </a:rPr>
              <a:t>ছেলেদের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7809" y="2883569"/>
            <a:ext cx="5234413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শ্রেণিতে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আজকে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কর্তৃক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নির্ধারিত</a:t>
            </a:r>
            <a:r>
              <a:rPr lang="en-US" sz="2800" b="1" dirty="0" smtClean="0">
                <a:solidFill>
                  <a:schemeClr val="bg1"/>
                </a:solidFill>
              </a:rPr>
              <a:t> )</a:t>
            </a:r>
            <a:r>
              <a:rPr lang="en-US" sz="2800" b="1" dirty="0" err="1" smtClean="0">
                <a:solidFill>
                  <a:schemeClr val="bg1"/>
                </a:solidFill>
              </a:rPr>
              <a:t>মেয়েদের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5544" y="5572613"/>
            <a:ext cx="6771992" cy="5847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সহায়তা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দিবেন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942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24310" r="9088"/>
          <a:stretch/>
        </p:blipFill>
        <p:spPr>
          <a:xfrm>
            <a:off x="534154" y="470781"/>
            <a:ext cx="11108601" cy="5907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76748" y="3892992"/>
            <a:ext cx="2037030" cy="63374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পঞ্চম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3778" y="3345257"/>
            <a:ext cx="2037030" cy="63374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চতুর্থ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645" y="4164593"/>
            <a:ext cx="2037030" cy="63374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তৃতীয়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17675" y="3345257"/>
            <a:ext cx="2037030" cy="63374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দ্বিতীয়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35917" y="3979000"/>
            <a:ext cx="2037030" cy="63374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প্রথম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184" y="713521"/>
            <a:ext cx="7632071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ডান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বলো,ক্রমবাচক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সংখ্যায়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5" y="175113"/>
            <a:ext cx="11516007" cy="6255945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468" y="3558340"/>
            <a:ext cx="4952247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মুক্তা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মনি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প্রধান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শিক্ষক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আটাশিয়া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সর.প্রাথ.বিদ্যালয়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শিবপুর,নরসিংদী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7472" y="3466006"/>
            <a:ext cx="5122673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পাঠ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শিরোনামঃ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সংখ্যা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শ্রেণিঃ</a:t>
            </a:r>
            <a:r>
              <a:rPr lang="en-US" sz="2400" b="1" dirty="0" smtClean="0">
                <a:solidFill>
                  <a:schemeClr val="bg1"/>
                </a:solidFill>
              </a:rPr>
              <a:t> ২য়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বিষয়ঃ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প্রাথমিক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গণিত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পাঠ্যাংশঃ</a:t>
            </a: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>
                <a:solidFill>
                  <a:schemeClr val="bg1"/>
                </a:solidFill>
              </a:rPr>
              <a:t>ক্রমবাচক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400" b="1" dirty="0" smtClean="0">
                <a:solidFill>
                  <a:schemeClr val="bg1"/>
                </a:solidFill>
              </a:rPr>
              <a:t>(১ম-৫ম)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সময়ঃ</a:t>
            </a:r>
            <a:r>
              <a:rPr lang="en-US" sz="2400" b="1" dirty="0" smtClean="0">
                <a:solidFill>
                  <a:schemeClr val="bg1"/>
                </a:solidFill>
              </a:rPr>
              <a:t> ৪৫ </a:t>
            </a:r>
            <a:r>
              <a:rPr lang="en-US" sz="2400" b="1" dirty="0" err="1" smtClean="0">
                <a:solidFill>
                  <a:schemeClr val="bg1"/>
                </a:solidFill>
              </a:rPr>
              <a:t>মিনিট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পৃষ্ঠাঃ৩৪-৩৫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তারিখঃ</a:t>
            </a:r>
            <a:r>
              <a:rPr lang="en-US" sz="2400" b="1" dirty="0" smtClean="0">
                <a:solidFill>
                  <a:schemeClr val="bg1"/>
                </a:solidFill>
              </a:rPr>
              <a:t> --/--/</a:t>
            </a:r>
            <a:r>
              <a:rPr lang="en-US" sz="2400" b="1" dirty="0" smtClean="0">
                <a:solidFill>
                  <a:schemeClr val="bg1"/>
                </a:solidFill>
              </a:rPr>
              <a:t>২০২৬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95" y="1459832"/>
            <a:ext cx="593797" cy="4900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4399983" y="459031"/>
            <a:ext cx="2833734" cy="93846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" y="665286"/>
            <a:ext cx="2462543" cy="25567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3127" r="4394" b="3810"/>
          <a:stretch/>
        </p:blipFill>
        <p:spPr>
          <a:xfrm rot="5400000">
            <a:off x="8016842" y="466258"/>
            <a:ext cx="2408222" cy="248970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03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17283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73648" y="597529"/>
            <a:ext cx="295142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</a:t>
            </a:r>
            <a:r>
              <a:rPr lang="en-US" sz="4000" b="1" dirty="0" err="1" smtClean="0">
                <a:solidFill>
                  <a:schemeClr val="bg1"/>
                </a:solidFill>
              </a:rPr>
              <a:t>মূল্যায়ন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271" y="1769950"/>
            <a:ext cx="1665837" cy="1543617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37026" y="1634150"/>
            <a:ext cx="1760899" cy="1679417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337015" y="1658499"/>
            <a:ext cx="1887647" cy="1543617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333306" y="1393375"/>
            <a:ext cx="1982709" cy="1808741"/>
          </a:xfrm>
          <a:prstGeom prst="star5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9497083" y="1620567"/>
            <a:ext cx="1828802" cy="1581549"/>
          </a:xfrm>
          <a:prstGeom prst="flowChar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481" y="3555200"/>
            <a:ext cx="9737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বাম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</a:rPr>
              <a:t>  -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লিখো</a:t>
            </a:r>
            <a:r>
              <a:rPr lang="en-US" sz="2800" b="1" dirty="0" smtClean="0">
                <a:solidFill>
                  <a:schemeClr val="bg1"/>
                </a:solidFill>
              </a:rPr>
              <a:t>। </a:t>
            </a:r>
            <a:r>
              <a:rPr lang="en-US" sz="2800" b="1" dirty="0" err="1" smtClean="0">
                <a:solidFill>
                  <a:schemeClr val="bg1"/>
                </a:solidFill>
              </a:rPr>
              <a:t>মিলিয়ে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দেখো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733331" y="3378650"/>
            <a:ext cx="10918479" cy="32421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042" y="5286204"/>
            <a:ext cx="1042959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তৃতীয়</a:t>
            </a:r>
            <a:r>
              <a:rPr lang="en-US" sz="4400" b="1" dirty="0" smtClean="0">
                <a:solidFill>
                  <a:schemeClr val="bg1"/>
                </a:solidFill>
              </a:rPr>
              <a:t>     </a:t>
            </a:r>
            <a:r>
              <a:rPr lang="en-US" sz="4400" b="1" dirty="0" err="1" smtClean="0">
                <a:solidFill>
                  <a:schemeClr val="bg1"/>
                </a:solidFill>
              </a:rPr>
              <a:t>পঞ্চম</a:t>
            </a:r>
            <a:r>
              <a:rPr lang="en-US" sz="4400" b="1" dirty="0" smtClean="0">
                <a:solidFill>
                  <a:schemeClr val="bg1"/>
                </a:solidFill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</a:rPr>
              <a:t>প্রথম</a:t>
            </a:r>
            <a:r>
              <a:rPr lang="en-US" sz="4400" b="1" dirty="0" smtClean="0">
                <a:solidFill>
                  <a:schemeClr val="bg1"/>
                </a:solidFill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4400" b="1" dirty="0" smtClean="0">
                <a:solidFill>
                  <a:schemeClr val="bg1"/>
                </a:solidFill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</a:rPr>
              <a:t>চতুর্থ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384341">
            <a:off x="1792683" y="3900769"/>
            <a:ext cx="4405604" cy="323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384341">
            <a:off x="3771001" y="3801181"/>
            <a:ext cx="4405604" cy="323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3735910">
            <a:off x="7611054" y="4010904"/>
            <a:ext cx="2968550" cy="4108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546834">
            <a:off x="1869772" y="4006423"/>
            <a:ext cx="4405604" cy="323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017711">
            <a:off x="4353091" y="3832068"/>
            <a:ext cx="6175842" cy="3272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985" y="280656"/>
            <a:ext cx="11425476" cy="6355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5049" y="474034"/>
            <a:ext cx="626499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বাড়ির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কাজ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3" y="2005784"/>
            <a:ext cx="4870763" cy="2910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3164" y="4916032"/>
            <a:ext cx="1038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6640" y="5178582"/>
            <a:ext cx="930469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১।বাড়ি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১ম-৫ম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দুইবার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আনবে।শ্রণিতে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উপস্থাপন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658" y="126748"/>
            <a:ext cx="11615596" cy="6337426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4" y="394046"/>
            <a:ext cx="11091904" cy="58664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4046899"/>
            <a:ext cx="9732475" cy="187195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13800" dirty="0" err="1" smtClean="0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ধন্যবাদ</a:t>
            </a:r>
            <a:endParaRPr lang="en-US" sz="13800" dirty="0">
              <a:ln w="5715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3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36610" y="479834"/>
            <a:ext cx="2580238" cy="64633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শিখনফল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508" y="1605440"/>
            <a:ext cx="10474859" cy="458587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শিখনফলঃএই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পাঠ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শেষে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শিক্ষার্থীরা</a:t>
            </a:r>
            <a:r>
              <a:rPr lang="en-US" sz="3600" b="1" dirty="0" smtClean="0">
                <a:solidFill>
                  <a:schemeClr val="bg1"/>
                </a:solidFill>
              </a:rPr>
              <a:t> -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১.৫.১   </a:t>
            </a:r>
            <a:r>
              <a:rPr lang="en-US" sz="3200" b="1" dirty="0" err="1" smtClean="0">
                <a:solidFill>
                  <a:schemeClr val="bg1"/>
                </a:solidFill>
              </a:rPr>
              <a:t>এক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দশ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পর্যন্ত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পড়তে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১.৫.২    </a:t>
            </a:r>
            <a:r>
              <a:rPr lang="en-US" sz="3200" b="1" dirty="0" err="1">
                <a:solidFill>
                  <a:schemeClr val="bg1"/>
                </a:solidFill>
              </a:rPr>
              <a:t>এক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থেকে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দশ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পর্যন্ত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ক্রমবাচক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সংখ্যা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লিখতে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১.৫.৩    </a:t>
            </a:r>
            <a:r>
              <a:rPr lang="en-US" sz="3200" b="1" dirty="0" err="1" smtClean="0">
                <a:solidFill>
                  <a:schemeClr val="bg1"/>
                </a:solidFill>
              </a:rPr>
              <a:t>এক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দশ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পর্যন্ত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উৎসাহের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সাথে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দৈনন্দিন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জীবনে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1" y="823866"/>
            <a:ext cx="10176095" cy="5042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827537" y="4282289"/>
            <a:ext cx="1358019" cy="1015663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১ম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7276" y="4850983"/>
            <a:ext cx="1549652" cy="1015663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৫ম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27968" y="4850983"/>
            <a:ext cx="1461381" cy="101566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৪র্থ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1229" y="4282289"/>
            <a:ext cx="151268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৩য়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36460" y="4231657"/>
            <a:ext cx="135801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২য়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9461" y="837570"/>
            <a:ext cx="7985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দৌড়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প্রতিযোগিতায়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সবার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আগে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যে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যায়</a:t>
            </a:r>
            <a:r>
              <a:rPr lang="en-US" sz="2800" b="1" dirty="0" smtClean="0">
                <a:solidFill>
                  <a:schemeClr val="bg1"/>
                </a:solidFill>
              </a:rPr>
              <a:t>, 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,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তাকে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আমরা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কী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</a:rPr>
              <a:t>হয়েছে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বলি</a:t>
            </a:r>
            <a:r>
              <a:rPr lang="en-US" sz="2800" b="1" dirty="0" smtClean="0">
                <a:solidFill>
                  <a:schemeClr val="bg1"/>
                </a:solidFill>
              </a:rPr>
              <a:t> ?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35784" y="3244334"/>
            <a:ext cx="532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https://youtu.be/0SqMB_FV0yM?si=qv3aIxP2yIvdEFLA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742" y="534154"/>
            <a:ext cx="719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চলো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ভিডিও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দেখি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গান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শুনি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51018" y="549269"/>
            <a:ext cx="579421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পাঠ</a:t>
            </a:r>
            <a:r>
              <a:rPr lang="en-US" sz="5400" b="1" dirty="0" smtClean="0">
                <a:solidFill>
                  <a:schemeClr val="bg1"/>
                </a:solidFill>
              </a:rPr>
              <a:t>-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684" y="2709807"/>
            <a:ext cx="978679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ক্রমবাচক</a:t>
            </a:r>
            <a:r>
              <a:rPr lang="en-US" sz="9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9600" b="1" dirty="0" err="1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সংখ্যা</a:t>
            </a:r>
            <a:endParaRPr lang="en-US" sz="96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731845"/>
            <a:ext cx="5794217" cy="156966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smtClean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১ম - ৫ম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35390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5" y="543207"/>
            <a:ext cx="10819844" cy="5839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470780" y="2647061"/>
            <a:ext cx="1828799" cy="1149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১ম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97892" y="2060094"/>
            <a:ext cx="1828799" cy="10486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২য়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08609" y="1316307"/>
            <a:ext cx="1828799" cy="115431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৩য়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56275" y="666451"/>
            <a:ext cx="2011301" cy="115431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৪র্থ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67576" y="170020"/>
            <a:ext cx="1828799" cy="11543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৫ম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0035" y="5531772"/>
            <a:ext cx="913494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সিঁড়ির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ধাপ</a:t>
            </a:r>
            <a:r>
              <a:rPr lang="en-US" sz="4400" b="1" dirty="0" smtClean="0">
                <a:solidFill>
                  <a:schemeClr val="bg1"/>
                </a:solidFill>
              </a:rPr>
              <a:t> –</a:t>
            </a:r>
            <a:r>
              <a:rPr lang="en-US" sz="4400" b="1" dirty="0" err="1" smtClean="0">
                <a:solidFill>
                  <a:schemeClr val="bg1"/>
                </a:solidFill>
              </a:rPr>
              <a:t>উপরে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উঠার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সময়ে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969" y="253497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6170" y="769545"/>
            <a:ext cx="10556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বস্তুর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দলগত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ধারণা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বুঝাতে</a:t>
            </a:r>
            <a:r>
              <a:rPr lang="en-US" sz="2800" b="1" dirty="0" smtClean="0">
                <a:solidFill>
                  <a:schemeClr val="bg1"/>
                </a:solidFill>
              </a:rPr>
              <a:t>  ১, ২ ,৩ </a:t>
            </a:r>
            <a:r>
              <a:rPr lang="en-US" sz="2800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হয়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কিন্তু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কোন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বস্তুর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বুঝাতে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ক্রমবাচক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হয়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74434"/>
              </p:ext>
            </p:extLst>
          </p:nvPr>
        </p:nvGraphicFramePr>
        <p:xfrm>
          <a:off x="479832" y="2670772"/>
          <a:ext cx="11181030" cy="341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05"/>
                <a:gridCol w="1863505"/>
                <a:gridCol w="1863505"/>
                <a:gridCol w="1863505"/>
                <a:gridCol w="1863505"/>
                <a:gridCol w="1863505"/>
              </a:tblGrid>
              <a:tr h="1778975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chemeClr val="bg1"/>
                          </a:solidFill>
                        </a:rPr>
                        <a:t>সংখ্যা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chemeClr val="bg1"/>
                          </a:solidFill>
                        </a:rPr>
                        <a:t>১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chemeClr val="bg1"/>
                          </a:solidFill>
                        </a:rPr>
                        <a:t>২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chemeClr val="bg1"/>
                          </a:solidFill>
                        </a:rPr>
                        <a:t>৩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chemeClr val="bg1"/>
                          </a:solidFill>
                        </a:rPr>
                        <a:t>৪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b="1" dirty="0" smtClean="0">
                          <a:solidFill>
                            <a:schemeClr val="bg1"/>
                          </a:solidFill>
                        </a:rPr>
                        <a:t>৫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3406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ক্রমবাচক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সংখ্যা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/>
                        <a:t>প্রথম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/>
                        <a:t>দ্বিতীয়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err="1" smtClean="0"/>
                        <a:t>তৃতীয়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/>
                        <a:t>চতুর্থ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/>
                        <a:t>পঞ্চম</a:t>
                      </a:r>
                      <a:endParaRPr lang="en-US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99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17283"/>
            <a:ext cx="11651810" cy="637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6459" y="378650"/>
            <a:ext cx="34493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বাম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থেকে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16459" y="1508229"/>
            <a:ext cx="11443581" cy="81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870893" y="1557895"/>
            <a:ext cx="1824832" cy="745888"/>
          </a:xfrm>
          <a:prstGeom prst="homePlate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প্রথম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99053" y="1538020"/>
            <a:ext cx="1800835" cy="733151"/>
          </a:xfrm>
          <a:prstGeom prst="homePlat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দ্বিতীয়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335830" y="1508036"/>
            <a:ext cx="1824272" cy="745888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তৃতীয়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604784" y="1545046"/>
            <a:ext cx="1797424" cy="745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চতুর্থ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9752140" y="1528158"/>
            <a:ext cx="1949463" cy="74588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পঞ্চম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0088" y="2666069"/>
            <a:ext cx="2112001" cy="1740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6" y="2656467"/>
            <a:ext cx="2078329" cy="1724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8453" y="2674296"/>
            <a:ext cx="2246969" cy="1740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64" y="2658722"/>
            <a:ext cx="1950832" cy="173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997" y="2674296"/>
            <a:ext cx="1829865" cy="173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0800000">
            <a:off x="271603" y="4852267"/>
            <a:ext cx="11588436" cy="7604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 flipH="1">
            <a:off x="669956" y="4834600"/>
            <a:ext cx="1778606" cy="74588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পঞ্চম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2894125" y="4834600"/>
            <a:ext cx="2137964" cy="745888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চতুর্থ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 flipH="1">
            <a:off x="5311050" y="4783150"/>
            <a:ext cx="2221771" cy="745888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তৃতীয়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7776766" y="4726938"/>
            <a:ext cx="1934131" cy="73315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দ্বিতীয়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9770697" y="4714201"/>
            <a:ext cx="2031945" cy="745888"/>
          </a:xfrm>
          <a:prstGeom prst="homePlat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প্রথম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2232" y="5563841"/>
            <a:ext cx="34493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ডান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থেকে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4060" y="369882"/>
            <a:ext cx="6727543" cy="954107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প্রত্যেকে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খাতায়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লিখবে।জোড়ায়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খাতা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একে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অন্যেরটা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যাচাই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0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480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63</cp:revision>
  <dcterms:created xsi:type="dcterms:W3CDTF">2024-09-21T15:58:30Z</dcterms:created>
  <dcterms:modified xsi:type="dcterms:W3CDTF">2026-06-02T08:45:34Z</dcterms:modified>
</cp:coreProperties>
</file>