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6" r:id="rId2"/>
    <p:sldId id="25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</p:sldIdLst>
  <p:sldSz cx="12192000" cy="6858000"/>
  <p:notesSz cx="6858000" cy="9144000"/>
  <p:embeddedFontLst>
    <p:embeddedFont>
      <p:font typeface="Hind Siliguri Medium" panose="020B0604020202020204" charset="0"/>
      <p:regular r:id="rId14"/>
      <p:bold r:id="rId15"/>
    </p:embeddedFont>
    <p:embeddedFont>
      <p:font typeface="SolaimanLipi" panose="03000609000000000000" pitchFamily="65" charset="0"/>
      <p:regular r:id="rId16"/>
    </p:embeddedFont>
    <p:embeddedFont>
      <p:font typeface="Hind Siliguri SemiBold" panose="020B0604020202020204" charset="0"/>
      <p:regular r:id="rId17"/>
      <p:bold r:id="rId18"/>
    </p:embeddedFont>
    <p:embeddedFont>
      <p:font typeface="Hind Siliguri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  <p:embeddedFont>
      <p:font typeface="Noto Serif Bengali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oto Serif Bengali SemiBo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382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40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2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369641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আজকের ক্লাসে </a:t>
            </a:r>
            <a:r>
              <a:rPr lang="en-US" sz="6375" b="1" i="0" u="none" strike="noStrike" cap="none">
                <a:solidFill>
                  <a:srgbClr val="3B82F6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স্বাগতম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893641"/>
            <a:ext cx="857250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 শিক্ষা ও শেখার এই যাত্রায় তোমাদের সবাইকে পেয়ে আমরা অত্যন্ত আনন্দিত। চলো, নতুন কিছু শিখি!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305276" y="2317402"/>
            <a:ext cx="1158144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 মূল্যায়ন ও প্রশ্নোত্তর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581025" y="3250852"/>
            <a:ext cx="110299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আকাইদ ও নৈতিকতার সম্পর্ক নিয়ে চলো আমরা নিজেদের মূল্যায়ন করি—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82" name="Google Shape;18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" y="3997523"/>
            <a:ext cx="294322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1550" y="3997523"/>
            <a:ext cx="30003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2425" y="3997523"/>
            <a:ext cx="2571750" cy="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198042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ধন্যবাদ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722042"/>
            <a:ext cx="85725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আজকের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ক্লাসে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অংশগ্রহণ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জন্য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অনেক</a:t>
            </a:r>
            <a:r>
              <a:rPr lang="en-US" sz="2400" b="1" i="0" u="none" strike="noStrike" cap="none" dirty="0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ধন্যবাদ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খুব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দারুণ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কাজ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করেছ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কোনো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প্রশ্ন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থাকলে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নির্দ্বিধায়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জিজ্ঞাসা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করতে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পারো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0" y="9525"/>
            <a:ext cx="12192000" cy="683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295775" y="2290911"/>
            <a:ext cx="36004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A7F3D0"/>
                </a:solidFill>
                <a:latin typeface="SolaimanLipi" panose="03000609000000000000" pitchFamily="65" charset="0"/>
                <a:ea typeface="Hind Siliguri SemiBold"/>
                <a:cs typeface="SolaimanLipi" panose="03000609000000000000" pitchFamily="65" charset="0"/>
                <a:sym typeface="Hind Siliguri SemiBold"/>
              </a:rPr>
              <a:t>ইসলাম শিক্ষা | ষষ্ঠ শ্রেণি (প্রথম অধ্যায়)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867315" y="2768947"/>
            <a:ext cx="6457369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৮: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আকাইদ</a:t>
            </a:r>
            <a:r>
              <a:rPr lang="en-US" sz="48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ও </a:t>
            </a:r>
            <a:r>
              <a:rPr lang="en-US" sz="48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নৈতিকতা</a:t>
            </a:r>
            <a:endParaRPr sz="11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771900" y="4161383"/>
            <a:ext cx="4648200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Hind Siliguri Medium"/>
                <a:cs typeface="SolaimanLipi" panose="03000609000000000000" pitchFamily="65" charset="0"/>
                <a:sym typeface="Hind Siliguri Medium"/>
              </a:rPr>
              <a:t>ধর্মীয় বিশ্বাস কীভাবে মানবচরিত্র উন্নত ও সুন্দর করে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3771900" y="4018508"/>
            <a:ext cx="4648200" cy="9525"/>
          </a:xfrm>
          <a:prstGeom prst="rect">
            <a:avLst/>
          </a:prstGeom>
          <a:solidFill>
            <a:srgbClr val="FEF0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0" y="-4762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62000" y="5238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614861" y="1889920"/>
            <a:ext cx="2962275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শিক্ষক</a:t>
            </a:r>
            <a:r>
              <a:rPr lang="en-US" sz="28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 </a:t>
            </a: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পরিচিতি</a:t>
            </a:r>
            <a:endParaRPr sz="24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024709" y="2782297"/>
            <a:ext cx="814258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মোঃ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মিজানুর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রহমান</a:t>
            </a:r>
            <a:endParaRPr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67099" y="3737633"/>
            <a:ext cx="5857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সহকারী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শিক্ষক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(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ইসলাম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নারিকেলী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উচ্চ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বিদ্যালয়</a:t>
            </a:r>
            <a:endParaRPr lang="en-US" sz="2400" dirty="0" smtClean="0">
              <a:solidFill>
                <a:srgbClr val="FEF08A"/>
              </a:solidFill>
              <a:latin typeface="SolaimanLipi" pitchFamily="66" charset="0"/>
              <a:cs typeface="SolaimanLipi" pitchFamily="66" charset="0"/>
              <a:sym typeface="Hind Siligu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সদর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,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।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মোবাইলঃ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০১৯২২-৩৪৯০২৫ </a:t>
            </a:r>
            <a:endParaRPr sz="18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0" y="2842319"/>
            <a:ext cx="5324475" cy="20780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923925" y="3185219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আকাইদের পরিচয়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923925" y="3547169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923925" y="3709094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'আকাইদ' (عقائد) হলো আকীদা শব্দের বহুবচন। এর অর্থ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বিশ্বাসমালা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ইসলামের মৌলিক বিষয়সমূহ যেমন—তাওহিদ, রিসালাত ও আখিরাতের প্রতি দৃঢ় বিশ্বাস রাখার নামই হলো আকাইদ।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6629400" y="3185219"/>
            <a:ext cx="4870608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নৈতিকতার পরিচয়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629400" y="3547169"/>
            <a:ext cx="4638675" cy="19050"/>
          </a:xfrm>
          <a:prstGeom prst="rect">
            <a:avLst/>
          </a:prstGeom>
          <a:solidFill>
            <a:srgbClr val="BBF7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6629400" y="3709094"/>
            <a:ext cx="4638675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নীতি সংক্রান্ত কাজ ও আচরণকে </a:t>
            </a:r>
            <a:r>
              <a:rPr lang="en-US" sz="1425" b="1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নৈতিকতা</a:t>
            </a: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বলে। ভালো ও সৎ কাজকে সুনীতিমূলক এবং মন্দ কাজকে অনৈতিক কাজ বলা হয়। সততা, দয়া, পরোপকার এবং শিষ্টাচার নৈতিকতার প্রধান অঙ্গ।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আকাইদ ও নৈতিকতার পরিচয়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animBg="1"/>
      <p:bldP spid="100" grpId="0"/>
      <p:bldP spid="101" grpId="0"/>
      <p:bldP spid="102" grpId="0" animBg="1"/>
      <p:bldP spid="103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7000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92975" y="2639466"/>
            <a:ext cx="3517850" cy="248394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803117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তাওহিদের প্রভাব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76300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এক আল্লাহর অস্তিত্ব ও ক্ষমতায় বিশ্বাস মানুষকে অহংকার ও হিংসা থেকে দূরে রাখে এবং সৎপথে চলার সাহস জোগায়।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4559092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রিসালাতের প্রভাব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4632275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নবি-রাসুলগণ মানবজাতির শ্রেষ্ঠ আদর্শ। তাঁদের অনুসরণের মাধ্যমে মানুষ সমাজে শ্রেষ্ঠ চরিত্র ও নৈতিকতা বজায় রাখে।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8315068" y="3734841"/>
            <a:ext cx="307366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আখিরাতের প্রভাব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8388250" y="4096791"/>
            <a:ext cx="29273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পরকালের জবাবদিহিতার ভয় মানুষকে গোপনেও কোনো অপরাধ করতে দেয় না এবং সদাচরণ করতে বাধ্য করে।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20" name="Google Shape;120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01750" y="3068091"/>
            <a:ext cx="4762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29163" y="3068091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13701" y="3068091"/>
            <a:ext cx="47625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নৈতিকতা গঠনে আকাইদের প্রভাব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18" grpId="0"/>
      <p:bldP spid="119" grpId="0"/>
      <p:bldP spid="123" grpId="0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581025" y="581025"/>
            <a:ext cx="5540692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সৎপথের সুনিপুণ দিকনির্দেশনা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581025" y="1123950"/>
            <a:ext cx="52768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pic>
        <p:nvPicPr>
          <p:cNvPr id="132" name="Google Shape;13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9525"/>
            <a:ext cx="5848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581025" y="2969121"/>
            <a:ext cx="554069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47857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সিরাতুল মুস্তাকিমের পথ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581025" y="3350121"/>
            <a:ext cx="52768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আকাইদের সঠিক বিশ্বাস মানব চরিত্রকে সত্য ও সরল পথের দিশা দেয়। যেমন একটি অন্ধকার অরণ্যে সূর্যের আলো পথচারীকে সঠিক গন্তব্যে নিয়ে যায়।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581025" y="4071937"/>
            <a:ext cx="5276850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ইসলামী বিশ্বাস ছাড়া প্রকৃত ও স্থায়ী নৈতিক জীবন গঠন সম্ভব নয়। ধর্মবিশ্বাসই মানুষের জন্য নৈতিকতার চিরন্তন উৎস ও মাপকাঠি।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1" grpId="0" animBg="1"/>
      <p:bldP spid="133" grpId="0"/>
      <p:bldP spid="134" grpId="0"/>
      <p:bldP spid="1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/>
          <p:nvPr/>
        </p:nvSpPr>
        <p:spPr>
          <a:xfrm>
            <a:off x="6286500" y="3016746"/>
            <a:ext cx="559069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স্রষ্টার প্রতি আস্থা ও সৃষ্টির সেবা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6286500" y="3445371"/>
            <a:ext cx="5324475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ইসলাম শেখায়—সৃষ্টির সেবা করলে স্রষ্টা খুশি হন। ইমানের একটি অন্যতম শাখা হলো ক্ষুধার্তকে অন্ন দেওয়া ও অন্য মানুষের সাহায্য করা।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286500" y="4167187"/>
            <a:ext cx="5324475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সমাজ ও সভ্যতার বন্ধনকে সুদৃঢ় করতে দয়া-মায়া, সততা, সহমর্মিতা ও শিষ্টাচার অপরিহার্য। আকাইদ আমাদের অন্তরে এই মানবিক গুণগুলো জাগ্রত করে।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নৈতিক মূল্যবোধ ও পরোপকার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62" y="2409443"/>
            <a:ext cx="5450976" cy="2975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144" grpId="0"/>
      <p:bldP spid="146" grpId="0"/>
      <p:bldP spid="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2047875" y="2629941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১. </a:t>
            </a:r>
            <a:r>
              <a:rPr lang="en-US" sz="15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সততা</a:t>
            </a:r>
            <a:r>
              <a:rPr lang="en-US" sz="15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ও </a:t>
            </a:r>
            <a:r>
              <a:rPr lang="en-US" sz="1500" b="1" i="0" u="none" strike="noStrike" cap="none" dirty="0" err="1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সত্যবাদিতা</a:t>
            </a:r>
            <a:r>
              <a:rPr lang="en-US" sz="1500" b="1" i="0" u="none" strike="noStrike" cap="none" dirty="0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: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সৎ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চিন্তাই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সৎ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চরিত্রের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ভিত্তি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আকাইদ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অন্তরকে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খাঁটি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এবং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জীবনে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সত্যের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পথে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চলতে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উদ্বুদ্ধ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500" b="0" i="0" u="none" strike="noStrike" cap="none" dirty="0" err="1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</a:t>
            </a:r>
            <a:r>
              <a:rPr lang="en-US" sz="1500" b="0" i="0" u="none" strike="noStrike" cap="none" dirty="0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047875" y="3464272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২. আমানতদারিতা ও পরমতসহিষ্ণুতা:</a:t>
            </a:r>
            <a:r>
              <a:rPr lang="en-US" sz="1500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অন্যের অধিকার ও আমানত রক্ষা করা ইমানের অঙ্গ। পারস্পরিক সাম্য ও মৈত্রী বজায় রাখতে ইসলাম সর্বোচ্চ গুরুত্ব দেয়।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047875" y="4298602"/>
            <a:ext cx="85725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৩. শালীনতা ও ধৈর্য:</a:t>
            </a:r>
            <a:r>
              <a:rPr lang="en-US" sz="1500" b="0" i="0" u="none" strike="noStrike" cap="none">
                <a:solidFill>
                  <a:srgbClr val="374151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বিনয় ও ধৈর্যশীলতা চরিত্রকে সুন্দর করে। যেকোন কঠিন পরিস্থিতিতে ক্রোধ নিয়ন্ত্রণ ও সহনশীলতার পরম শিক্ষা দেয় আকাইদ।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56" name="Google Shape;15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6875" y="2737644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6875" y="3563183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66875" y="4397513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অর্জিত প্রধান নৈতিক গুণসমূহ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9" grpId="0"/>
      <p:bldP spid="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5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408211" y="2855565"/>
            <a:ext cx="9375427" cy="838200"/>
          </a:xfrm>
          <a:prstGeom prst="roundRect">
            <a:avLst>
              <a:gd name="adj" fmla="val 18181"/>
            </a:avLst>
          </a:prstGeom>
          <a:solidFill>
            <a:srgbClr val="F0F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67" name="Google Shape;167;p19"/>
          <p:cNvSpPr txBox="1"/>
          <p:nvPr/>
        </p:nvSpPr>
        <p:spPr>
          <a:xfrm>
            <a:off x="1979711" y="3046065"/>
            <a:ext cx="823242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022C22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"তোমাদের মধ্যে সেই ব্যক্তিই সর্বোত্তম, যার চরিত্র সবচেয়ে সুন্দর।"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1408211" y="2855565"/>
            <a:ext cx="57150" cy="83820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10726489" y="2855565"/>
            <a:ext cx="57150" cy="838200"/>
          </a:xfrm>
          <a:prstGeom prst="rect">
            <a:avLst/>
          </a:prstGeom>
          <a:solidFill>
            <a:srgbClr val="0478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1408211" y="3931890"/>
            <a:ext cx="937542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1" u="none" strike="noStrike" cap="none">
                <a:solidFill>
                  <a:srgbClr val="D9770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— আল-হাদিস (সহিহ বুখারি) 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1408211" y="4608165"/>
            <a:ext cx="9375427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এই হাদিস স্পষ্ট প্রমাণ করে যে, ধর্মীয় বিশ্বাসের মূল লক্ষ্যই হলো সুন্দর চরিত্র ও উত্তম নৈতিক আচরণের বিকাশ ঘটানো।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1408211" y="4465290"/>
            <a:ext cx="9375427" cy="9525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581025" y="581025"/>
            <a:ext cx="1158144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64E3B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নৈতিকতার চিরন্তন বাণী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581025" y="1123950"/>
            <a:ext cx="11029950" cy="2857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/>
      <p:bldP spid="168" grpId="0" animBg="1"/>
      <p:bldP spid="169" grpId="0" animBg="1"/>
      <p:bldP spid="170" grpId="0"/>
      <p:bldP spid="171" grpId="0"/>
      <p:bldP spid="172" grpId="0" animBg="1"/>
      <p:bldP spid="173" grpId="0"/>
      <p:bldP spid="17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468</Words>
  <Application>Microsoft Office PowerPoint</Application>
  <PresentationFormat>Widescreen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Hind Siliguri Medium</vt:lpstr>
      <vt:lpstr>SolaimanLipi</vt:lpstr>
      <vt:lpstr>Hind Siliguri SemiBold</vt:lpstr>
      <vt:lpstr>Hind Siliguri</vt:lpstr>
      <vt:lpstr>Poppins</vt:lpstr>
      <vt:lpstr>Noto Serif Bengali</vt:lpstr>
      <vt:lpstr>Calibri</vt:lpstr>
      <vt:lpstr>Noto Serif Bengali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AHC</cp:lastModifiedBy>
  <cp:revision>5</cp:revision>
  <dcterms:modified xsi:type="dcterms:W3CDTF">2026-06-02T08:17:48Z</dcterms:modified>
</cp:coreProperties>
</file>