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</p:sldIdLst>
  <p:sldSz cx="12192000" cy="6858000"/>
  <p:notesSz cx="6858000" cy="9144000"/>
  <p:embeddedFontLst>
    <p:embeddedFont>
      <p:font typeface="Noto Serif Bengali SemiBold" panose="020B0604020202020204" charset="0"/>
      <p:regular r:id="rId14"/>
      <p:bold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Hind Siliguri Medium" panose="020B0604020202020204" charset="0"/>
      <p:regular r:id="rId20"/>
      <p:bold r:id="rId21"/>
    </p:embeddedFont>
    <p:embeddedFont>
      <p:font typeface="Hind Siliguri SemiBold" panose="020B0604020202020204" charset="0"/>
      <p:regular r:id="rId22"/>
      <p:bold r:id="rId23"/>
    </p:embeddedFont>
    <p:embeddedFont>
      <p:font typeface="Noto Serif Bengali" panose="020B0604020202020204" charset="0"/>
      <p:regular r:id="rId24"/>
      <p:bold r:id="rId25"/>
    </p:embeddedFont>
    <p:embeddedFont>
      <p:font typeface="SolaimanLipi" panose="03000609000000000000" pitchFamily="65" charset="0"/>
      <p:regular r:id="rId26"/>
    </p:embeddedFont>
    <p:embeddedFont>
      <p:font typeface="Hind Siliguri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35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92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4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369641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আজকের ক্লাসে </a:t>
            </a:r>
            <a:r>
              <a:rPr lang="en-US" sz="6375" b="1" i="0" u="none" strike="noStrike" cap="none">
                <a:solidFill>
                  <a:srgbClr val="3B82F6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স্বাগতম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893641"/>
            <a:ext cx="857250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 শিক্ষা ও শেখার এই যাত্রায় তোমাদের সবাইকে পেয়ে আমরা অত্যন্ত আনন্দিত। চলো, নতুন কিছু শিখি!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35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305276" y="2317402"/>
            <a:ext cx="115814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 মূল্যায়ন ও প্রশ্নোত্তর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81025" y="3250852"/>
            <a:ext cx="110299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আখিরাত সম্পর্কে আমরা যা জানলাম, তা থেকে চলো নিজেদের একটু যাচাই করে নিই—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89" name="Google Shape;18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412" y="3997523"/>
            <a:ext cx="24765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1412" y="3997523"/>
            <a:ext cx="36004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2362" y="3997523"/>
            <a:ext cx="370522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198042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ধন্যবাদ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722042"/>
            <a:ext cx="85725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আজকের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ক্লাসে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অংশগ্রহণ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জন্য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অনেক</a:t>
            </a:r>
            <a:r>
              <a:rPr lang="en-US" sz="2400" b="1" i="0" u="none" strike="noStrike" cap="none" dirty="0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ধন্যবাদ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খুব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দারুণ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কাজ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করেছ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কোনো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প্রশ্ন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থাকলে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নির্দ্বিধায়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জিজ্ঞাসা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করতে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পারো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61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95775" y="2290911"/>
            <a:ext cx="36004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A7F3D0"/>
                </a:solidFill>
                <a:latin typeface="SolaimanLipi" panose="03000609000000000000" pitchFamily="65" charset="0"/>
                <a:ea typeface="Hind Siliguri SemiBold"/>
                <a:cs typeface="SolaimanLipi" panose="03000609000000000000" pitchFamily="65" charset="0"/>
                <a:sym typeface="Hind Siliguri SemiBold"/>
              </a:rPr>
              <a:t>ইসলাম শিক্ষা | ষষ্ঠ শ্রেণি (প্রথম অধ্যায়)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267490" y="2768947"/>
            <a:ext cx="3657019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৭: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আখিরাত</a:t>
            </a:r>
            <a:endParaRPr sz="11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176712" y="4161383"/>
            <a:ext cx="383857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Hind Siliguri Medium"/>
                <a:cs typeface="SolaimanLipi" panose="03000609000000000000" pitchFamily="65" charset="0"/>
                <a:sym typeface="Hind Siliguri Medium"/>
              </a:rPr>
              <a:t>পরকাল ও মরণোত্তর অনন্ত জীবনের ধারণা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176712" y="4018508"/>
            <a:ext cx="3838575" cy="9525"/>
          </a:xfrm>
          <a:prstGeom prst="rect">
            <a:avLst/>
          </a:prstGeom>
          <a:solidFill>
            <a:srgbClr val="FEF0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0" y="-4762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62000" y="5238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614861" y="1889920"/>
            <a:ext cx="2962275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শিক্ষক</a:t>
            </a:r>
            <a:r>
              <a:rPr lang="en-US" sz="28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 </a:t>
            </a: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পরিচিতি</a:t>
            </a:r>
            <a:endParaRPr sz="24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024709" y="2782297"/>
            <a:ext cx="814258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মোঃ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মিজানুর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রহমান</a:t>
            </a:r>
            <a:endParaRPr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67099" y="3737633"/>
            <a:ext cx="5857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সহকারী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শিক্ষক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(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ইসলাম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নারিকেলী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উচ্চ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বিদ্যালয়</a:t>
            </a:r>
            <a:endParaRPr lang="en-US" sz="2400" dirty="0" smtClean="0">
              <a:solidFill>
                <a:srgbClr val="FEF08A"/>
              </a:solidFill>
              <a:latin typeface="SolaimanLipi" pitchFamily="66" charset="0"/>
              <a:cs typeface="SolaimanLipi" pitchFamily="66" charset="0"/>
              <a:sym typeface="Hind Siligu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সদর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,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।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মোবাইলঃ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০১৯২২-৩৪৯০২৫ </a:t>
            </a:r>
            <a:endParaRPr sz="18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7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923925" y="3185219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আভিধানিক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923925" y="3547169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23925" y="3709094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'আখিরাত' (الْآخِرَةُ) একটি আরবি শব্দ। এর অর্থ হচ্ছে—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পরকাল, পরজীবন, মরণোত্তর বা শেষ জীবন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ইহকালীন জীবনের অবসানের পর যে জীবন শুরু হয়, তাকে আখিরাত বলে।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629400" y="3185219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পারিভাষিক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629400" y="3547169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629400" y="3709094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ইসলামী শরিয়তের পরিভাষায়, মানুষের মৃত্যুর পর যে নতুন জীবন শুরু হয় তাকে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আখিরাত বা পরকাল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বলা হয়। এ জীবনের কোনো শেষ নেই, এটি এক চিরন্তন ও অনন্ত জীবন যাত্রা।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আখিরাতের পরিচয় ও অর্থ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animBg="1"/>
      <p:bldP spid="100" grpId="0"/>
      <p:bldP spid="101" grpId="0"/>
      <p:bldP spid="102" grpId="0" animBg="1"/>
      <p:bldP spid="103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581025" y="3957637"/>
            <a:ext cx="1102995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17605" y="4214812"/>
            <a:ext cx="2663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১. বারযাখ (কবর)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81025" y="4538662"/>
            <a:ext cx="2536775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মৃত্যুর পর থেকে কিয়ামত পর্যন্ত মধ্যবর্তী কবরের জীবনকে বারযাখ বলে।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348614" y="2988171"/>
            <a:ext cx="2663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২. কিয়ামত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412033" y="3312021"/>
            <a:ext cx="2536775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আল্লাহর নির্দেশে জগত ও সৃষ্টির চূড়ান্ত ধ্বংস এবং বিলীন হওয়া।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179622" y="4214812"/>
            <a:ext cx="2663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৩. হাশর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243042" y="4538662"/>
            <a:ext cx="2536775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বিচারের দিন হাশরের ময়দানে সব মানুষকে একত্রিত করার মহা সমাবশে।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9010631" y="2988171"/>
            <a:ext cx="2663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৪. মিজান ও জান্নাত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074050" y="3312021"/>
            <a:ext cx="253677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পুণ্য-পাপের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পরিমাপ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(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মিজান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)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শেষে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ভালো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কাজের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ফলস্বরূপ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স্থায়ী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জান্নাত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200" b="0" i="0" u="none" strike="noStrike" cap="none" dirty="0" err="1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লাভ</a:t>
            </a:r>
            <a:r>
              <a:rPr lang="en-US" sz="1200" b="0" i="0" u="none" strike="noStrike" cap="none" dirty="0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81025" y="581025"/>
            <a:ext cx="11581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আখিরাত জীবনের মূল পর্যায়সমূহ</a:t>
            </a:r>
            <a:endParaRPr sz="160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754162" y="3881437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47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4585171" y="3881437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47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7416179" y="3881437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47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0247188" y="3881437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47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81025" y="581025"/>
            <a:ext cx="554069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বারযাখ বা কবরের জীবন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81025" y="1123950"/>
            <a:ext cx="52768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pic>
        <p:nvPicPr>
          <p:cNvPr id="133" name="Google Shape;13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9525"/>
            <a:ext cx="584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81025" y="2824311"/>
            <a:ext cx="554069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ইহকাল ও পরকালের যোগসূত্র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81025" y="3205311"/>
            <a:ext cx="52768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মানুষের মৃত্যুর পর থেকে কিয়ামত পর্যন্ত সময়টিকে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'বারযাখ' (الْبَرْزَخُ)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বলা হয়। এটি পরকালের প্রথম প্রবেশদ্বার বা কবরের জীবন।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581025" y="3927127"/>
            <a:ext cx="5276850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কবরে মানুষকে তিনটি প্রশ্ন করা হবে: ১. তোমার রব কে? ২. তোমার দ্বীন কী? এবং ৩. তোমার নবি কে? দুনিয়ার নেক আমলের ভিত্তিতেই কেবল এসব প্রশ্নের সঠিক উত্তর দেওয়া সম্ভব।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00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297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03117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ইমানের অংশ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76300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তাওহিদ ও রিসালাতে বিশ্বাসের মতো আখিরাতে বিশ্বাস করা ইমানের একটি মৌলিক ও প্রধান রোকন বা শর্ত।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559092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নৈতিকতা অর্জন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4632275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জবাবদিহিতার ভয় মানুষকে সৎ পথ দেখায়, পাপ কাজ এবং অন্যায় আচরণ থেকে সমাজ ও নিজেকে দূরে রাখতে সাহায্য করে।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8315068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সৎকাজের উদ্দীপনা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8388250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দুনিয়া হলো আখিরাতের শস্যক্ষেত্র। এখানে সৎ কাজ করলে আখিরাতে পুরস্কার তথা জান্নাত লাভের অসীম প্রেরণা পাওয়া যায়।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51" name="Google Shape;151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9375" y="306809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5351" y="3068091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37514" y="3068091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আখিরাতে বিশ্বাসের গুরুত্ব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4" grpId="0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012" y="2262187"/>
            <a:ext cx="32385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6286500" y="2871936"/>
            <a:ext cx="559069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কাজের পরিমাপ ও হাশর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286500" y="3300561"/>
            <a:ext cx="5324475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হাশর (الْحَشْرُ):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হাশর হলো সেই মহাসমাবেশ যেখানে সকল মানুষকে কিয়ামতের পর পুনরুত্থিত করে বিচার কাজের জন্য এক সুবিশাল ময়দানে সমবেত করা হবে।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286500" y="4022377"/>
            <a:ext cx="53244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মিজান (الْمِيزَانُ):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মিজান হলো কর্মের পরিমাপক যন্ত্র বা দাঁড়িপাল্লা। এদিন আল্লাহ মানুষের ভালো ও মন্দ কাজের ওজন নেবেন। পুণ্য যার বেশি হবে, সে লাভ করবে চিরন্তন মুক্তির মহা সৌভাগ্য।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65" name="Google Shape;16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1162" y="2319337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হাশর ও বিচারের মিজানের ধারণা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  <p:bldP spid="164" grpId="0"/>
      <p:bldP spid="166" grpId="0"/>
      <p:bldP spid="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/>
          <p:nvPr/>
        </p:nvSpPr>
        <p:spPr>
          <a:xfrm>
            <a:off x="1408211" y="2657475"/>
            <a:ext cx="9375427" cy="1234380"/>
          </a:xfrm>
          <a:prstGeom prst="roundRect">
            <a:avLst>
              <a:gd name="adj" fmla="val 12346"/>
            </a:avLst>
          </a:prstGeom>
          <a:solidFill>
            <a:srgbClr val="F0F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979711" y="2847975"/>
            <a:ext cx="823242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"অতঃপর কেউ অণু পরিমাণ সৎকাজ করলে তা সে দেখতে পাবে এবং কেউ অণু পরিমাণ অসৎকাজ করলে তাও সে দেখতে পাবে।"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1408211" y="2657475"/>
            <a:ext cx="57150" cy="123438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10726489" y="2657475"/>
            <a:ext cx="57150" cy="123438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408211" y="4129980"/>
            <a:ext cx="9375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1" u="none" strike="noStrike" cap="none">
                <a:solidFill>
                  <a:srgbClr val="D9770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— সূরা আল-যিলযাল, আয়াত: ৭-৮ 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408211" y="4806255"/>
            <a:ext cx="9375427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এই আয়াত দ্বারা স্পষ্ট প্রমাণিত হয় যে মানুষের প্রতিটি ছোট-বড় কাজের নিখুঁত হিসাব আখিরাতের দিন সুচারুরূপে নেওয়া হবে।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1408211" y="4663380"/>
            <a:ext cx="9375427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পবিত্র কুরআনের চিরন্তন আলো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  <p:bldP spid="175" grpId="0" animBg="1"/>
      <p:bldP spid="176" grpId="0" animBg="1"/>
      <p:bldP spid="177" grpId="0"/>
      <p:bldP spid="178" grpId="0"/>
      <p:bldP spid="179" grpId="0" animBg="1"/>
      <p:bldP spid="180" grpId="0"/>
      <p:bldP spid="1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506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Noto Serif Bengali SemiBold</vt:lpstr>
      <vt:lpstr>Poppins</vt:lpstr>
      <vt:lpstr>Hind Siliguri Medium</vt:lpstr>
      <vt:lpstr>Hind Siliguri SemiBold</vt:lpstr>
      <vt:lpstr>Noto Serif Bengali</vt:lpstr>
      <vt:lpstr>SolaimanLipi</vt:lpstr>
      <vt:lpstr>Hind Siliguri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AHC</cp:lastModifiedBy>
  <cp:revision>6</cp:revision>
  <dcterms:modified xsi:type="dcterms:W3CDTF">2026-06-01T16:26:11Z</dcterms:modified>
</cp:coreProperties>
</file>