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74" r:id="rId5"/>
    <p:sldId id="273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5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33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0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0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0862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97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7384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1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2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3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3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1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7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3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E9823AE-4B3E-493B-BF9A-ACCEBBCC777A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9F33F0-7533-47B7-8CCA-D2D602D7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04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139" y="371192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5" y="525101"/>
            <a:ext cx="3313567" cy="5694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58" y="525101"/>
            <a:ext cx="3401320" cy="5694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18" y="601301"/>
            <a:ext cx="4089384" cy="5694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171" y="3259247"/>
            <a:ext cx="9913544" cy="264687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16600" b="1" dirty="0" err="1" smtClean="0">
                <a:ln w="57150">
                  <a:solidFill>
                    <a:srgbClr val="FF0000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শুভেচ্ছা</a:t>
            </a:r>
            <a:endParaRPr lang="en-US" sz="16600" b="1" dirty="0">
              <a:ln w="57150"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139" y="371192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94225" y="579422"/>
            <a:ext cx="425512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গণনা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করি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5592" y="1711105"/>
            <a:ext cx="9789437" cy="3929204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349071" y="4049706"/>
            <a:ext cx="1542106" cy="144655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৭</a:t>
            </a:r>
            <a:endParaRPr lang="en-US" sz="88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4051" r="22049" b="4819"/>
          <a:stretch/>
        </p:blipFill>
        <p:spPr>
          <a:xfrm>
            <a:off x="1646353" y="1892175"/>
            <a:ext cx="1475715" cy="20370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4051" r="22049" b="4819"/>
          <a:stretch/>
        </p:blipFill>
        <p:spPr>
          <a:xfrm>
            <a:off x="3853389" y="1770755"/>
            <a:ext cx="1475715" cy="20370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4051" r="22049" b="4819"/>
          <a:stretch/>
        </p:blipFill>
        <p:spPr>
          <a:xfrm>
            <a:off x="5913746" y="1803315"/>
            <a:ext cx="1475715" cy="20370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4051" r="22049" b="4819"/>
          <a:stretch/>
        </p:blipFill>
        <p:spPr>
          <a:xfrm>
            <a:off x="6867458" y="3417683"/>
            <a:ext cx="1475715" cy="20370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4051" r="22049" b="4819"/>
          <a:stretch/>
        </p:blipFill>
        <p:spPr>
          <a:xfrm>
            <a:off x="2708489" y="3501026"/>
            <a:ext cx="1475715" cy="20370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4051" r="22049" b="4819"/>
          <a:stretch/>
        </p:blipFill>
        <p:spPr>
          <a:xfrm>
            <a:off x="4859287" y="3501026"/>
            <a:ext cx="1475715" cy="20370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4051" r="22049" b="4819"/>
          <a:stretch/>
        </p:blipFill>
        <p:spPr>
          <a:xfrm>
            <a:off x="7982270" y="1760899"/>
            <a:ext cx="1475715" cy="203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87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139" y="371192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2332" y="597529"/>
            <a:ext cx="4255129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গণনা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করি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499" y="1803315"/>
            <a:ext cx="10456752" cy="43185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9" y="2046083"/>
            <a:ext cx="9841117" cy="4025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8718" y="4465527"/>
            <a:ext cx="1542106" cy="144655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৮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7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139" y="371192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2332" y="597529"/>
            <a:ext cx="425512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গণনা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করি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8908" y="1810693"/>
            <a:ext cx="10556341" cy="40559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9" r="33333"/>
          <a:stretch/>
        </p:blipFill>
        <p:spPr>
          <a:xfrm>
            <a:off x="4281971" y="1265470"/>
            <a:ext cx="1167897" cy="2763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9" r="33333"/>
          <a:stretch/>
        </p:blipFill>
        <p:spPr>
          <a:xfrm>
            <a:off x="4799182" y="3052692"/>
            <a:ext cx="1328530" cy="2687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9" r="33333"/>
          <a:stretch/>
        </p:blipFill>
        <p:spPr>
          <a:xfrm>
            <a:off x="6485958" y="1213164"/>
            <a:ext cx="1167897" cy="2725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9" r="33333"/>
          <a:stretch/>
        </p:blipFill>
        <p:spPr>
          <a:xfrm>
            <a:off x="7844824" y="2919742"/>
            <a:ext cx="1167897" cy="2691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9" r="33333"/>
          <a:stretch/>
        </p:blipFill>
        <p:spPr>
          <a:xfrm>
            <a:off x="8766442" y="1180888"/>
            <a:ext cx="1167897" cy="2639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9" r="33333"/>
          <a:stretch/>
        </p:blipFill>
        <p:spPr>
          <a:xfrm>
            <a:off x="10034069" y="2919743"/>
            <a:ext cx="1167897" cy="2691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9" r="33333"/>
          <a:stretch/>
        </p:blipFill>
        <p:spPr>
          <a:xfrm>
            <a:off x="979783" y="3004073"/>
            <a:ext cx="1167897" cy="2735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9" r="33333"/>
          <a:stretch/>
        </p:blipFill>
        <p:spPr>
          <a:xfrm>
            <a:off x="2086189" y="1272011"/>
            <a:ext cx="1167897" cy="26662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9" r="33333"/>
          <a:stretch/>
        </p:blipFill>
        <p:spPr>
          <a:xfrm>
            <a:off x="2781493" y="3014804"/>
            <a:ext cx="1167897" cy="27250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4489" y="4164420"/>
            <a:ext cx="1542106" cy="144655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৯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139" y="371192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51026" y="1783533"/>
            <a:ext cx="10420538" cy="415554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0" y="1552670"/>
            <a:ext cx="1673099" cy="2557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00" y="1552670"/>
            <a:ext cx="1673099" cy="2557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96" y="1552670"/>
            <a:ext cx="1673099" cy="2557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84" y="1552670"/>
            <a:ext cx="1673099" cy="2557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63" y="1552670"/>
            <a:ext cx="1673099" cy="2557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81" y="3370153"/>
            <a:ext cx="1673099" cy="25576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89" y="3476531"/>
            <a:ext cx="1673099" cy="25576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97" y="3381469"/>
            <a:ext cx="1673099" cy="25576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17" y="3367891"/>
            <a:ext cx="1673099" cy="25576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407" y="3232087"/>
            <a:ext cx="1673099" cy="25576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46423" y="4341880"/>
            <a:ext cx="1542106" cy="144655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১০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1191" y="348766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0324" y="579422"/>
            <a:ext cx="968720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দাগ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টেনে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সমান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সংখ্যক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ছবি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মিল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করি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Donut 2"/>
          <p:cNvSpPr/>
          <p:nvPr/>
        </p:nvSpPr>
        <p:spPr>
          <a:xfrm>
            <a:off x="552261" y="1327190"/>
            <a:ext cx="5522614" cy="2145672"/>
          </a:xfrm>
          <a:prstGeom prst="donut">
            <a:avLst>
              <a:gd name="adj" fmla="val 4140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61313" y="3964220"/>
            <a:ext cx="5522614" cy="2145672"/>
          </a:xfrm>
          <a:prstGeom prst="donut">
            <a:avLst>
              <a:gd name="adj" fmla="val 4140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174462" y="3927731"/>
            <a:ext cx="5522614" cy="2145672"/>
          </a:xfrm>
          <a:prstGeom prst="donut">
            <a:avLst>
              <a:gd name="adj" fmla="val 4140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174462" y="1437859"/>
            <a:ext cx="5522614" cy="2145672"/>
          </a:xfrm>
          <a:prstGeom prst="donut">
            <a:avLst>
              <a:gd name="adj" fmla="val 4140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7105">
            <a:off x="6258366" y="1922809"/>
            <a:ext cx="1398567" cy="1136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7105">
            <a:off x="6803421" y="1898254"/>
            <a:ext cx="1398567" cy="11369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7105">
            <a:off x="7410321" y="1835256"/>
            <a:ext cx="1398567" cy="11369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7105">
            <a:off x="8002732" y="1760564"/>
            <a:ext cx="1398567" cy="11369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7105">
            <a:off x="8606580" y="1772258"/>
            <a:ext cx="1398567" cy="11369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7105">
            <a:off x="9368295" y="1878534"/>
            <a:ext cx="1398567" cy="11369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7105">
            <a:off x="10115016" y="1922809"/>
            <a:ext cx="1398567" cy="11369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55" y="4349339"/>
            <a:ext cx="761115" cy="1199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63" y="4357513"/>
            <a:ext cx="761115" cy="1199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93" y="4437264"/>
            <a:ext cx="761115" cy="11995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23" y="4416791"/>
            <a:ext cx="761115" cy="11995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4" y="4400775"/>
            <a:ext cx="761115" cy="11995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07" y="4357513"/>
            <a:ext cx="761115" cy="11995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1" y="4357513"/>
            <a:ext cx="761115" cy="11995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" r="26980" b="24902"/>
          <a:stretch/>
        </p:blipFill>
        <p:spPr>
          <a:xfrm>
            <a:off x="6724906" y="4101219"/>
            <a:ext cx="4344201" cy="1645351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 rot="19511936">
            <a:off x="3683402" y="3273892"/>
            <a:ext cx="3974469" cy="2723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650846">
            <a:off x="3606963" y="3778115"/>
            <a:ext cx="3974469" cy="2723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4" t="8939" r="8237" b="11042"/>
          <a:stretch/>
        </p:blipFill>
        <p:spPr>
          <a:xfrm>
            <a:off x="1179561" y="1267290"/>
            <a:ext cx="1674891" cy="17835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9488" r="13280" b="12586"/>
          <a:stretch/>
        </p:blipFill>
        <p:spPr>
          <a:xfrm flipH="1">
            <a:off x="2258018" y="1273263"/>
            <a:ext cx="1173852" cy="16024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9488" r="13280" b="12586"/>
          <a:stretch/>
        </p:blipFill>
        <p:spPr>
          <a:xfrm flipH="1">
            <a:off x="4018781" y="1488153"/>
            <a:ext cx="1042057" cy="16024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32" t="9488" r="13280" b="12586"/>
          <a:stretch/>
        </p:blipFill>
        <p:spPr>
          <a:xfrm flipH="1">
            <a:off x="853528" y="1690054"/>
            <a:ext cx="1007778" cy="16024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4" t="8939" r="8237" b="11042"/>
          <a:stretch/>
        </p:blipFill>
        <p:spPr>
          <a:xfrm>
            <a:off x="2864918" y="1232427"/>
            <a:ext cx="1674891" cy="17835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4" t="8939" r="8237" b="11042"/>
          <a:stretch/>
        </p:blipFill>
        <p:spPr>
          <a:xfrm>
            <a:off x="4285082" y="1114641"/>
            <a:ext cx="1674891" cy="178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1191" y="375719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0324" y="579422"/>
            <a:ext cx="968720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দাগ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টেনে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সমান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সংখ্যক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ছবি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মিল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করি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52261" y="1327190"/>
            <a:ext cx="5522614" cy="2145672"/>
          </a:xfrm>
          <a:prstGeom prst="donut">
            <a:avLst>
              <a:gd name="adj" fmla="val 414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074875" y="1170470"/>
            <a:ext cx="5522614" cy="2145672"/>
          </a:xfrm>
          <a:prstGeom prst="donut">
            <a:avLst>
              <a:gd name="adj" fmla="val 414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552261" y="3753339"/>
            <a:ext cx="5631256" cy="2458196"/>
          </a:xfrm>
          <a:prstGeom prst="donut">
            <a:avLst>
              <a:gd name="adj" fmla="val 414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6183516" y="3648547"/>
            <a:ext cx="5540721" cy="2734145"/>
          </a:xfrm>
          <a:prstGeom prst="donut">
            <a:avLst>
              <a:gd name="adj" fmla="val 414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8" y="1652876"/>
            <a:ext cx="4209862" cy="1706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36" y="1798430"/>
            <a:ext cx="722293" cy="11485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02" t="10314" r="32554" b="8999"/>
          <a:stretch/>
        </p:blipFill>
        <p:spPr>
          <a:xfrm>
            <a:off x="822270" y="4237679"/>
            <a:ext cx="660790" cy="17292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02" t="10314" r="32554" b="8999"/>
          <a:stretch/>
        </p:blipFill>
        <p:spPr>
          <a:xfrm>
            <a:off x="1421409" y="4257022"/>
            <a:ext cx="634349" cy="17292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02" t="10314" r="32554" b="8999"/>
          <a:stretch/>
        </p:blipFill>
        <p:spPr>
          <a:xfrm>
            <a:off x="2562249" y="4162427"/>
            <a:ext cx="657521" cy="17292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02" t="10314" r="32554" b="8999"/>
          <a:stretch/>
        </p:blipFill>
        <p:spPr>
          <a:xfrm>
            <a:off x="3886022" y="4189064"/>
            <a:ext cx="740395" cy="17292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02" t="10314" r="32554" b="8999"/>
          <a:stretch/>
        </p:blipFill>
        <p:spPr>
          <a:xfrm>
            <a:off x="4583050" y="4246731"/>
            <a:ext cx="759530" cy="17292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02" t="10314" r="32554" b="8999"/>
          <a:stretch/>
        </p:blipFill>
        <p:spPr>
          <a:xfrm>
            <a:off x="5284190" y="4251757"/>
            <a:ext cx="729309" cy="17292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02" t="10314" r="32554" b="8999"/>
          <a:stretch/>
        </p:blipFill>
        <p:spPr>
          <a:xfrm>
            <a:off x="3199154" y="4162427"/>
            <a:ext cx="702844" cy="17292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02" t="10314" r="32554" b="8999"/>
          <a:stretch/>
        </p:blipFill>
        <p:spPr>
          <a:xfrm>
            <a:off x="2021056" y="4222583"/>
            <a:ext cx="591518" cy="1729211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 rot="19947762">
            <a:off x="3769752" y="3179550"/>
            <a:ext cx="3965300" cy="31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971258">
            <a:off x="3902876" y="3476920"/>
            <a:ext cx="3965300" cy="31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30" y="4434954"/>
            <a:ext cx="976831" cy="7892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87" y="5047490"/>
            <a:ext cx="976831" cy="7892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17" y="5334397"/>
            <a:ext cx="976831" cy="7892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731" y="5194246"/>
            <a:ext cx="976831" cy="7892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247" y="5108861"/>
            <a:ext cx="976831" cy="78927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17" y="3831707"/>
            <a:ext cx="976831" cy="7892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87" y="3931167"/>
            <a:ext cx="976831" cy="78927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888" y="4659455"/>
            <a:ext cx="976831" cy="78927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61" y="4218593"/>
            <a:ext cx="976831" cy="78927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37" y="1178266"/>
            <a:ext cx="643082" cy="10038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22" y="2093340"/>
            <a:ext cx="643082" cy="10038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83" y="2154785"/>
            <a:ext cx="643082" cy="10038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747" y="2131793"/>
            <a:ext cx="643082" cy="100381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33" y="1092374"/>
            <a:ext cx="643082" cy="100381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731" y="1150966"/>
            <a:ext cx="643082" cy="100381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812" y="1270745"/>
            <a:ext cx="643082" cy="100381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811" y="2182085"/>
            <a:ext cx="643082" cy="10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28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1191" y="363424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0324" y="579422"/>
            <a:ext cx="968720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দাগ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টেনে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সমান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সংখ্যক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ছবি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মিল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করি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52261" y="1327190"/>
            <a:ext cx="5522614" cy="4023408"/>
          </a:xfrm>
          <a:prstGeom prst="donut">
            <a:avLst>
              <a:gd name="adj" fmla="val 4140"/>
            </a:avLst>
          </a:prstGeom>
          <a:solidFill>
            <a:srgbClr val="0070C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074875" y="1287308"/>
            <a:ext cx="5522614" cy="3936542"/>
          </a:xfrm>
          <a:prstGeom prst="donut">
            <a:avLst>
              <a:gd name="adj" fmla="val 4140"/>
            </a:avLst>
          </a:prstGeom>
          <a:solidFill>
            <a:srgbClr val="0070C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596">
            <a:off x="5759225" y="3343660"/>
            <a:ext cx="2743200" cy="932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596">
            <a:off x="6325407" y="3403785"/>
            <a:ext cx="2743200" cy="932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596">
            <a:off x="6321204" y="2766887"/>
            <a:ext cx="2743200" cy="932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596">
            <a:off x="6845264" y="2812214"/>
            <a:ext cx="2743200" cy="9327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596">
            <a:off x="6826996" y="2153240"/>
            <a:ext cx="2743200" cy="9327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596">
            <a:off x="7776271" y="2199306"/>
            <a:ext cx="2743200" cy="9327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596">
            <a:off x="7577096" y="2594681"/>
            <a:ext cx="2743200" cy="9327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596">
            <a:off x="8458043" y="2509819"/>
            <a:ext cx="2743200" cy="9327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596">
            <a:off x="9304275" y="2370774"/>
            <a:ext cx="2743200" cy="9327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596">
            <a:off x="8644954" y="2133892"/>
            <a:ext cx="2797916" cy="932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0" y="1996410"/>
            <a:ext cx="1095469" cy="14938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01" y="2274950"/>
            <a:ext cx="1095469" cy="14938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40" y="1652125"/>
            <a:ext cx="1095469" cy="14938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36" y="1277730"/>
            <a:ext cx="1095469" cy="14938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98" y="1522602"/>
            <a:ext cx="1095469" cy="14938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98" y="1958512"/>
            <a:ext cx="1095469" cy="14938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68" y="3120807"/>
            <a:ext cx="1095469" cy="14938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23" y="3747890"/>
            <a:ext cx="1095469" cy="14938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86" y="3014954"/>
            <a:ext cx="1095469" cy="14938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14" y="3518595"/>
            <a:ext cx="1095469" cy="14938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63" y="3255579"/>
            <a:ext cx="1095469" cy="1493822"/>
          </a:xfrm>
          <a:prstGeom prst="rect">
            <a:avLst/>
          </a:prstGeom>
        </p:spPr>
      </p:pic>
      <p:sp>
        <p:nvSpPr>
          <p:cNvPr id="28" name="Left-Right Arrow 27"/>
          <p:cNvSpPr/>
          <p:nvPr/>
        </p:nvSpPr>
        <p:spPr>
          <a:xfrm>
            <a:off x="5215415" y="3212916"/>
            <a:ext cx="1498480" cy="554333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81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139" y="371192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16867" y="4191754"/>
            <a:ext cx="10167041" cy="2062103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২।তোমার </a:t>
            </a:r>
            <a:r>
              <a:rPr lang="en-US" sz="3200" b="1" dirty="0" err="1" smtClean="0">
                <a:solidFill>
                  <a:schemeClr val="bg1"/>
                </a:solidFill>
              </a:rPr>
              <a:t>আশেপাশের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বিভিন্ন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বস্তু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গণনা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করে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কয়টি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আছে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বলো</a:t>
            </a:r>
            <a:r>
              <a:rPr lang="en-US" sz="3200" b="1" dirty="0" smtClean="0">
                <a:solidFill>
                  <a:schemeClr val="bg1"/>
                </a:solidFill>
              </a:rPr>
              <a:t> ।</a:t>
            </a:r>
            <a:r>
              <a:rPr lang="en-US" sz="3200" b="1" dirty="0" smtClean="0">
                <a:solidFill>
                  <a:srgbClr val="FF0000"/>
                </a:solidFill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</a:rPr>
              <a:t>বাস্তব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উপকরণ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গণনা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করবে</a:t>
            </a:r>
            <a:r>
              <a:rPr lang="en-US" sz="3200" b="1" dirty="0" smtClean="0">
                <a:solidFill>
                  <a:srgbClr val="FF0000"/>
                </a:solidFill>
              </a:rPr>
              <a:t>।)</a:t>
            </a:r>
            <a:r>
              <a:rPr lang="en-US" sz="3200" b="1" dirty="0" err="1" smtClean="0">
                <a:solidFill>
                  <a:schemeClr val="bg1"/>
                </a:solidFill>
              </a:rPr>
              <a:t>তিন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রকমের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বস্তু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গণনা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করবে</a:t>
            </a:r>
            <a:r>
              <a:rPr lang="en-US" sz="3200" b="1" dirty="0" smtClean="0">
                <a:solidFill>
                  <a:schemeClr val="bg1"/>
                </a:solidFill>
              </a:rPr>
              <a:t>-(</a:t>
            </a:r>
            <a:r>
              <a:rPr lang="en-US" sz="3200" b="1" dirty="0" err="1" smtClean="0">
                <a:solidFill>
                  <a:schemeClr val="bg1"/>
                </a:solidFill>
              </a:rPr>
              <a:t>বই,তেঁতুলের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বীজ,বারান্দার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পিলার</a:t>
            </a:r>
            <a:r>
              <a:rPr lang="en-US" sz="3200" b="1" dirty="0" smtClean="0">
                <a:solidFill>
                  <a:schemeClr val="bg1"/>
                </a:solidFill>
              </a:rPr>
              <a:t>।)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4681" y="642796"/>
            <a:ext cx="4906978" cy="1107996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</a:rPr>
              <a:t>দলীয়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</a:rPr>
              <a:t>কাজ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1" y="1161296"/>
            <a:ext cx="2560325" cy="2820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756" y="840929"/>
            <a:ext cx="2560325" cy="2804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6653" y="2145671"/>
            <a:ext cx="421891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১।দলে </a:t>
            </a:r>
            <a:r>
              <a:rPr lang="en-US" sz="2800" b="1" dirty="0" err="1" smtClean="0">
                <a:solidFill>
                  <a:schemeClr val="bg1"/>
                </a:solidFill>
              </a:rPr>
              <a:t>কতজন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আছো</a:t>
            </a:r>
            <a:r>
              <a:rPr lang="en-US" sz="2800" b="1" dirty="0" smtClean="0">
                <a:solidFill>
                  <a:schemeClr val="bg1"/>
                </a:solidFill>
              </a:rPr>
              <a:t> ?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গণনা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বলো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139" y="371192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2047" y="525101"/>
            <a:ext cx="111357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</a:rPr>
              <a:t>বা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3360" y="525101"/>
            <a:ext cx="1113576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</a:rPr>
              <a:t>ড়ি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4672" y="525101"/>
            <a:ext cx="111357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র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5033" y="524978"/>
            <a:ext cx="111357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</a:rPr>
              <a:t>কা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4082" y="524978"/>
            <a:ext cx="1113576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3721" y="524978"/>
            <a:ext cx="1113576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80" y="1530166"/>
            <a:ext cx="3592716" cy="2898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149790" y="4952246"/>
            <a:ext cx="9859224" cy="830997"/>
          </a:xfrm>
          <a:prstGeom prst="rect">
            <a:avLst/>
          </a:prstGeom>
          <a:ln w="76200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১।বাড়ি </a:t>
            </a:r>
            <a:r>
              <a:rPr lang="en-US" sz="24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2400" b="1" dirty="0" smtClean="0">
                <a:solidFill>
                  <a:schemeClr val="bg1"/>
                </a:solidFill>
              </a:rPr>
              <a:t> ৭টি </a:t>
            </a:r>
            <a:r>
              <a:rPr lang="en-US" sz="2400" b="1" dirty="0" err="1" smtClean="0">
                <a:solidFill>
                  <a:schemeClr val="bg1"/>
                </a:solidFill>
              </a:rPr>
              <a:t>পাতা</a:t>
            </a:r>
            <a:r>
              <a:rPr lang="en-US" sz="2400" b="1" dirty="0" smtClean="0">
                <a:solidFill>
                  <a:schemeClr val="bg1"/>
                </a:solidFill>
              </a:rPr>
              <a:t> ও ৩টি </a:t>
            </a:r>
            <a:r>
              <a:rPr lang="en-US" sz="2400" b="1" dirty="0" err="1" smtClean="0">
                <a:solidFill>
                  <a:schemeClr val="bg1"/>
                </a:solidFill>
              </a:rPr>
              <a:t>কাঠি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সংগ্রহ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করবে।প্রত্যেকে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ক্লাসে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উপস্থাপন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করবে</a:t>
            </a:r>
            <a:r>
              <a:rPr lang="en-US" sz="2400" b="1" dirty="0" smtClean="0">
                <a:solidFill>
                  <a:schemeClr val="bg1"/>
                </a:solidFill>
              </a:rPr>
              <a:t>।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139" y="371192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5" y="629215"/>
            <a:ext cx="10945639" cy="557693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51026" y="3344883"/>
            <a:ext cx="9967864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urveDown">
              <a:avLst>
                <a:gd name="adj" fmla="val 50424"/>
              </a:avLst>
            </a:prstTxWarp>
            <a:spAutoFit/>
          </a:bodyPr>
          <a:lstStyle/>
          <a:p>
            <a:r>
              <a:rPr lang="en-US" sz="16600" b="1" dirty="0" err="1" smtClean="0">
                <a:ln w="57150">
                  <a:solidFill>
                    <a:srgbClr val="FF0000"/>
                  </a:solidFill>
                </a:ln>
              </a:rPr>
              <a:t>ধন্যবাদ</a:t>
            </a:r>
            <a:endParaRPr lang="en-US" sz="16600" b="1" dirty="0">
              <a:ln w="5715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655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8352" y="375719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29203" y="621000"/>
            <a:ext cx="117695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প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42780" y="633743"/>
            <a:ext cx="1068309" cy="10411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</a:rPr>
              <a:t>রি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4426" y="4059859"/>
            <a:ext cx="4356201" cy="193899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পাঠ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শিরোনামঃ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গণনা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করি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err="1">
                <a:solidFill>
                  <a:schemeClr val="bg1"/>
                </a:solidFill>
              </a:rPr>
              <a:t>শ্রেণিঃ</a:t>
            </a:r>
            <a:r>
              <a:rPr lang="en-US" sz="2000" b="1" dirty="0">
                <a:solidFill>
                  <a:schemeClr val="bg1"/>
                </a:solidFill>
              </a:rPr>
              <a:t> ১ম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বিষয়ঃ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প্রাথমিক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গণিত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err="1">
                <a:solidFill>
                  <a:schemeClr val="bg1"/>
                </a:solidFill>
              </a:rPr>
              <a:t>পাঠ্যাংশঃ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গণনা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করি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পাঠ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১, ২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err="1">
                <a:solidFill>
                  <a:schemeClr val="bg1"/>
                </a:solidFill>
              </a:rPr>
              <a:t>সময়ঃ</a:t>
            </a:r>
            <a:r>
              <a:rPr lang="en-US" sz="2000" b="1" dirty="0">
                <a:solidFill>
                  <a:schemeClr val="bg1"/>
                </a:solidFill>
              </a:rPr>
              <a:t> ৪৫ </a:t>
            </a:r>
            <a:r>
              <a:rPr lang="en-US" sz="2000" b="1" dirty="0" err="1">
                <a:solidFill>
                  <a:schemeClr val="bg1"/>
                </a:solidFill>
              </a:rPr>
              <a:t>মিনিট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পৃষ্ঠাঃ</a:t>
            </a:r>
            <a:r>
              <a:rPr lang="en-US" sz="2000" b="1" dirty="0" smtClean="0">
                <a:solidFill>
                  <a:schemeClr val="bg1"/>
                </a:solidFill>
              </a:rPr>
              <a:t>  ৬ -৮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তারিখঃ</a:t>
            </a:r>
            <a:r>
              <a:rPr lang="en-US" sz="2000" b="1" smtClean="0">
                <a:solidFill>
                  <a:schemeClr val="bg1"/>
                </a:solidFill>
              </a:rPr>
              <a:t> --/--/২০২৬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1089" y="633743"/>
            <a:ext cx="117695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চি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88040" y="608258"/>
            <a:ext cx="1068309" cy="10411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</a:rPr>
              <a:t>তি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t="5872" b="3193"/>
          <a:stretch/>
        </p:blipFill>
        <p:spPr>
          <a:xfrm rot="5400000">
            <a:off x="8267963" y="742539"/>
            <a:ext cx="2838570" cy="285636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95" y="1034359"/>
            <a:ext cx="3070528" cy="286089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60904" y="3965727"/>
            <a:ext cx="4104344" cy="1631216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মু</a:t>
            </a:r>
            <a:r>
              <a:rPr lang="en-US" sz="2400" b="1" dirty="0" err="1">
                <a:solidFill>
                  <a:schemeClr val="bg1"/>
                </a:solidFill>
              </a:rPr>
              <a:t>ক্তা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মনি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প্রধান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শিক্ষক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আটাশিয়া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সর.প্রাথ.বিদ্যালয়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শিবপুর,নরসিংদী</a:t>
            </a:r>
            <a:r>
              <a:rPr lang="en-US" sz="2400" b="1" dirty="0">
                <a:solidFill>
                  <a:schemeClr val="bg1"/>
                </a:solidFill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22" y="1860487"/>
            <a:ext cx="1252348" cy="45312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6685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139" y="371192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elay 1"/>
          <p:cNvSpPr/>
          <p:nvPr/>
        </p:nvSpPr>
        <p:spPr>
          <a:xfrm>
            <a:off x="3497653" y="534154"/>
            <a:ext cx="986827" cy="869132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</a:rPr>
              <a:t>শি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59206" y="561315"/>
            <a:ext cx="1158843" cy="86913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খ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5618049" y="561315"/>
            <a:ext cx="986827" cy="869132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ন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>
            <a:off x="7703363" y="561315"/>
            <a:ext cx="986827" cy="869132"/>
          </a:xfrm>
          <a:prstGeom prst="flowChartDe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ল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44520" y="561315"/>
            <a:ext cx="1158843" cy="86913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ফ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865" y="1991762"/>
            <a:ext cx="10148935" cy="27392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শিখনফলঃ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এই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শেষে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শিক্ষার্থীরা</a:t>
            </a:r>
            <a:r>
              <a:rPr lang="en-US" sz="2000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১.২.২  </a:t>
            </a:r>
            <a:r>
              <a:rPr lang="en-US" sz="2000" b="1" dirty="0" err="1">
                <a:solidFill>
                  <a:schemeClr val="bg1"/>
                </a:solidFill>
              </a:rPr>
              <a:t>বিভিন্ন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বস্তু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গণনা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করে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করতে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পারবে</a:t>
            </a:r>
            <a:r>
              <a:rPr lang="en-US" sz="2000" b="1" dirty="0">
                <a:solidFill>
                  <a:schemeClr val="bg1"/>
                </a:solidFill>
              </a:rPr>
              <a:t>।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১.২.৩     </a:t>
            </a:r>
            <a:r>
              <a:rPr lang="en-US" sz="2000" b="1" dirty="0" err="1">
                <a:solidFill>
                  <a:schemeClr val="bg1"/>
                </a:solidFill>
              </a:rPr>
              <a:t>অনধিক</a:t>
            </a:r>
            <a:r>
              <a:rPr lang="en-US" sz="2000" b="1" dirty="0">
                <a:solidFill>
                  <a:schemeClr val="bg1"/>
                </a:solidFill>
              </a:rPr>
              <a:t> ১-১০ </a:t>
            </a:r>
            <a:r>
              <a:rPr lang="en-US" sz="2000" b="1" dirty="0" err="1">
                <a:solidFill>
                  <a:schemeClr val="bg1"/>
                </a:solidFill>
              </a:rPr>
              <a:t>পর্যন্ত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বস্তু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গণনা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করতে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পারবে</a:t>
            </a:r>
            <a:r>
              <a:rPr lang="en-US" sz="2000" b="1" dirty="0">
                <a:solidFill>
                  <a:schemeClr val="bg1"/>
                </a:solidFill>
              </a:rPr>
              <a:t>।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0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139" y="371192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https://youtu.be/wViRGdAONn4?si=9gfr6KYGKCJnw83l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1438" y="561314"/>
            <a:ext cx="589380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চলো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একটি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ছড়াগান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শুনি</a:t>
            </a:r>
            <a:r>
              <a:rPr lang="en-US" sz="3600" b="1" dirty="0" smtClean="0">
                <a:solidFill>
                  <a:schemeClr val="bg1"/>
                </a:solidFill>
              </a:rPr>
              <a:t>-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139" y="371192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95050" y="760491"/>
            <a:ext cx="5051833" cy="923330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</a:rPr>
              <a:t>পূর্বজ্ঞান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যাচাই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5881" y="2607398"/>
            <a:ext cx="10004080" cy="304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১। </a:t>
            </a:r>
            <a:r>
              <a:rPr lang="en-US" sz="4800" b="1" dirty="0" err="1" smtClean="0">
                <a:solidFill>
                  <a:schemeClr val="bg1"/>
                </a:solidFill>
              </a:rPr>
              <a:t>হাতে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কয়টি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আঙুল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আছে</a:t>
            </a:r>
            <a:r>
              <a:rPr lang="en-US" sz="4800" b="1" dirty="0" smtClean="0">
                <a:solidFill>
                  <a:schemeClr val="bg1"/>
                </a:solidFill>
              </a:rPr>
              <a:t> ?</a:t>
            </a:r>
          </a:p>
          <a:p>
            <a:r>
              <a:rPr lang="en-US" sz="4800" b="1" dirty="0" smtClean="0">
                <a:solidFill>
                  <a:schemeClr val="bg1"/>
                </a:solidFill>
              </a:rPr>
              <a:t>৩।তোমার </a:t>
            </a:r>
            <a:r>
              <a:rPr lang="en-US" sz="4800" b="1" dirty="0" err="1" smtClean="0">
                <a:solidFill>
                  <a:schemeClr val="bg1"/>
                </a:solidFill>
              </a:rPr>
              <a:t>কয়টি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কলম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আছে</a:t>
            </a:r>
            <a:r>
              <a:rPr lang="en-US" sz="4800" b="1" dirty="0" smtClean="0">
                <a:solidFill>
                  <a:schemeClr val="bg1"/>
                </a:solidFill>
              </a:rPr>
              <a:t> ?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২। </a:t>
            </a:r>
            <a:r>
              <a:rPr lang="en-US" sz="4800" b="1" dirty="0" err="1">
                <a:solidFill>
                  <a:schemeClr val="bg1"/>
                </a:solidFill>
              </a:rPr>
              <a:t>কিভাবে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আমরা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তা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বলতে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পেরেছি</a:t>
            </a:r>
            <a:r>
              <a:rPr lang="en-US" sz="4800" b="1" dirty="0">
                <a:solidFill>
                  <a:schemeClr val="bg1"/>
                </a:solidFill>
              </a:rPr>
              <a:t>  </a:t>
            </a:r>
            <a:r>
              <a:rPr lang="en-US" sz="4800" b="1" dirty="0" smtClean="0">
                <a:solidFill>
                  <a:schemeClr val="bg1"/>
                </a:solidFill>
              </a:rPr>
              <a:t>?       --(</a:t>
            </a:r>
            <a:r>
              <a:rPr lang="en-US" sz="4800" b="1" dirty="0" err="1" smtClean="0">
                <a:solidFill>
                  <a:schemeClr val="bg1"/>
                </a:solidFill>
              </a:rPr>
              <a:t>গণনা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করে</a:t>
            </a:r>
            <a:r>
              <a:rPr lang="en-US" sz="4800" b="1" dirty="0" smtClean="0">
                <a:solidFill>
                  <a:schemeClr val="bg1"/>
                </a:solidFill>
              </a:rPr>
              <a:t>)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139" y="371192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আজ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60078" y="715224"/>
            <a:ext cx="875470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আজকের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পাঠ</a:t>
            </a:r>
            <a:r>
              <a:rPr lang="en-US" sz="6000" b="1" dirty="0" smtClean="0">
                <a:solidFill>
                  <a:schemeClr val="bg1"/>
                </a:solidFill>
              </a:rPr>
              <a:t>- </a:t>
            </a:r>
            <a:r>
              <a:rPr lang="en-US" sz="6000" b="1" dirty="0" err="1" smtClean="0">
                <a:solidFill>
                  <a:schemeClr val="bg1"/>
                </a:solidFill>
              </a:rPr>
              <a:t>গণনা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599" y="2607398"/>
            <a:ext cx="10447699" cy="1862048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b="1" dirty="0" err="1" smtClean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উপকরণ</a:t>
            </a:r>
            <a:r>
              <a:rPr lang="en-US" sz="11500" b="1" dirty="0" smtClean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11500" b="1" dirty="0" err="1" smtClean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গণনা</a:t>
            </a:r>
            <a:endParaRPr lang="en-US" sz="11500" b="1" dirty="0">
              <a:ln w="28575">
                <a:solidFill>
                  <a:srgbClr val="FFFF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1191" y="375719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40324" y="579422"/>
            <a:ext cx="968720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দাগ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টেনে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সমান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সংখ্যক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ছবি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মিল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করি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407753" y="4361603"/>
            <a:ext cx="2048803" cy="1832927"/>
          </a:xfrm>
          <a:prstGeom prst="ellips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819974" y="2827462"/>
            <a:ext cx="2281625" cy="194587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98" y="4544398"/>
            <a:ext cx="1060294" cy="68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23" y="5278272"/>
            <a:ext cx="1060294" cy="68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77" y="4738085"/>
            <a:ext cx="1060294" cy="68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78" y="5217028"/>
            <a:ext cx="1060294" cy="68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05" y="2985910"/>
            <a:ext cx="1449885" cy="11506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48" y="3507708"/>
            <a:ext cx="1131719" cy="103669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539813" y="1548771"/>
            <a:ext cx="2898718" cy="1214211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8891">
            <a:off x="8460430" y="1563772"/>
            <a:ext cx="1361261" cy="110662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8891">
            <a:off x="9087057" y="1536300"/>
            <a:ext cx="1321354" cy="107418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8891">
            <a:off x="9753303" y="1576809"/>
            <a:ext cx="1236015" cy="100480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8891">
            <a:off x="10319432" y="1583208"/>
            <a:ext cx="1277823" cy="940466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>
          <a:xfrm rot="20110158">
            <a:off x="2748351" y="3575490"/>
            <a:ext cx="6475673" cy="260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510769" y="4908684"/>
            <a:ext cx="2898718" cy="1410542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0324" y="1448033"/>
            <a:ext cx="2216232" cy="1235102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983408">
            <a:off x="2761836" y="2954258"/>
            <a:ext cx="6385687" cy="256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77" y="1616165"/>
            <a:ext cx="871711" cy="8717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7" y="1433033"/>
            <a:ext cx="871711" cy="871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14" y="2785707"/>
            <a:ext cx="1514652" cy="1514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24" y="5036958"/>
            <a:ext cx="2523185" cy="1093449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 rot="983408">
            <a:off x="2674015" y="4923441"/>
            <a:ext cx="6953334" cy="291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0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550" y="375719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13" y="3780157"/>
            <a:ext cx="3086470" cy="2053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0" b="7402"/>
          <a:stretch/>
        </p:blipFill>
        <p:spPr>
          <a:xfrm>
            <a:off x="1167194" y="1313176"/>
            <a:ext cx="3086470" cy="2053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7482368" y="1251059"/>
            <a:ext cx="3584614" cy="2182683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40" y="1272011"/>
            <a:ext cx="1126813" cy="20220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96" y="1251059"/>
            <a:ext cx="1126813" cy="20603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152" y="1230107"/>
            <a:ext cx="1126813" cy="200686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600040" y="3512459"/>
            <a:ext cx="3466942" cy="2505353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2808">
            <a:off x="7244037" y="3694115"/>
            <a:ext cx="1838817" cy="18388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2808">
            <a:off x="7845814" y="3736832"/>
            <a:ext cx="1838817" cy="18388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2808">
            <a:off x="8501668" y="3822590"/>
            <a:ext cx="1838817" cy="18388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2808">
            <a:off x="9191820" y="3729791"/>
            <a:ext cx="1838817" cy="18388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2808">
            <a:off x="9668978" y="3859169"/>
            <a:ext cx="1838817" cy="18388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17757" y="471304"/>
            <a:ext cx="968720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দাগ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টেনে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সমান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সংখ্যক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ছবি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মিল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করি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903475">
            <a:off x="3459085" y="3549028"/>
            <a:ext cx="4814560" cy="26350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627239">
            <a:off x="3482768" y="3384964"/>
            <a:ext cx="4814560" cy="26350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49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62" y="190123"/>
            <a:ext cx="11823826" cy="646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139" y="371192"/>
            <a:ext cx="11425473" cy="609298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76119" y="440083"/>
            <a:ext cx="4255129" cy="1015663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গণনা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করি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49" y="1533691"/>
            <a:ext cx="2541006" cy="136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18" y="4596996"/>
            <a:ext cx="2670015" cy="136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20" y="1533691"/>
            <a:ext cx="2708113" cy="136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16" y="3076835"/>
            <a:ext cx="2699817" cy="136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48" y="3076835"/>
            <a:ext cx="2536479" cy="136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48" y="4619979"/>
            <a:ext cx="2536480" cy="136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46520" y="4758742"/>
            <a:ext cx="1542106" cy="1200329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৬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348</TotalTime>
  <Words>220</Words>
  <Application>Microsoft Office PowerPoint</Application>
  <PresentationFormat>Widescreen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63</cp:revision>
  <dcterms:created xsi:type="dcterms:W3CDTF">2024-11-01T15:16:40Z</dcterms:created>
  <dcterms:modified xsi:type="dcterms:W3CDTF">2026-06-02T07:33:05Z</dcterms:modified>
</cp:coreProperties>
</file>