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3" r:id="rId3"/>
    <p:sldId id="268" r:id="rId4"/>
    <p:sldId id="267" r:id="rId5"/>
    <p:sldId id="256" r:id="rId6"/>
    <p:sldId id="266" r:id="rId7"/>
    <p:sldId id="263" r:id="rId8"/>
    <p:sldId id="262" r:id="rId9"/>
    <p:sldId id="274" r:id="rId10"/>
    <p:sldId id="257" r:id="rId11"/>
    <p:sldId id="259" r:id="rId12"/>
    <p:sldId id="264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900" autoAdjust="0"/>
  </p:normalViewPr>
  <p:slideViewPr>
    <p:cSldViewPr snapToGrid="0">
      <p:cViewPr varScale="1">
        <p:scale>
          <a:sx n="64" d="100"/>
          <a:sy n="64" d="100"/>
        </p:scale>
        <p:origin x="-96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6A5D6-4E54-4877-BE18-F70AA59D4BB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13816-C2E7-4C5E-A6A4-78BB4177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 w="50800"/>
                <a:latin typeface="NikoshBAN" pitchFamily="2" charset="0"/>
                <a:cs typeface="NikoshBAN" pitchFamily="2" charset="0"/>
              </a:rPr>
              <a:t>এই স্লাইডে পারমাণবিক</a:t>
            </a:r>
            <a:r>
              <a:rPr lang="bn-IN" sz="1200" baseline="0" dirty="0" smtClean="0">
                <a:ln w="50800"/>
                <a:latin typeface="NikoshBAN" pitchFamily="2" charset="0"/>
                <a:cs typeface="NikoshBAN" pitchFamily="2" charset="0"/>
              </a:rPr>
              <a:t> বর্ণালির ব্যাখ্যা প্রদানের চেষ্টা করা হয়েছে-</a:t>
            </a:r>
            <a:endParaRPr lang="bn-IN" sz="1200" dirty="0" smtClean="0">
              <a:ln w="50800"/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n w="50800"/>
                <a:latin typeface="NikoshBAN" pitchFamily="2" charset="0"/>
                <a:cs typeface="NikoshBAN" pitchFamily="2" charset="0"/>
              </a:rPr>
              <a:t>পারমাণবিক বর্ণালিঃ </a:t>
            </a:r>
            <a:r>
              <a:rPr lang="bn-IN" sz="1200" dirty="0" smtClean="0">
                <a:ln w="50800"/>
                <a:latin typeface="NikoshBAN" pitchFamily="2" charset="0"/>
                <a:cs typeface="NikoshBAN" pitchFamily="2" charset="0"/>
              </a:rPr>
              <a:t>বর্ণালি</a:t>
            </a:r>
            <a:r>
              <a:rPr lang="bn-IN" sz="1200" baseline="0" dirty="0" smtClean="0">
                <a:ln w="50800"/>
                <a:latin typeface="NikoshBAN" pitchFamily="2" charset="0"/>
                <a:cs typeface="NikoshBAN" pitchFamily="2" charset="0"/>
              </a:rPr>
              <a:t> হলো বিভিন্ন বর্ণের আলোর সমাবেশ। বৃষ্টির পর আকাশে সূর্যের বিপরীত পাশে বর্ণালি দেখা যায়।এই বর্ণালি ও পরমাণু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n w="50800"/>
                <a:latin typeface="NikoshBAN" pitchFamily="2" charset="0"/>
                <a:cs typeface="NikoshBAN" pitchFamily="2" charset="0"/>
              </a:rPr>
              <a:t> থেকে প্রাপ্ত বর্ণালি দেখতে একই রকম। এখানে বিকরিত ও শোষিত শক্তিকে বর্ণালি হিসাবে পাওয়া যায়।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FDBF5-AD61-425D-9F1A-3EE7F5987B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1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8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3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6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814CC-44F6-4D37-AA9F-A144BADCE9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Images\Gif\b7e8d618134a11d98729f7645e59a87b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7" y="2130762"/>
            <a:ext cx="6977922" cy="42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45551" y="423975"/>
            <a:ext cx="4382298" cy="1509552"/>
          </a:xfrm>
          <a:prstGeom prst="rect">
            <a:avLst/>
          </a:prstGeom>
        </p:spPr>
        <p:txBody>
          <a:bodyPr wrap="none" lIns="74458" tIns="37229" rIns="74458" bIns="37229">
            <a:spAutoFit/>
          </a:bodyPr>
          <a:lstStyle/>
          <a:p>
            <a:r>
              <a:rPr lang="bn-IN" sz="932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32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intelligentdesigntheory.info/niels-bohr-model-atom_files/image00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16" y="4981205"/>
            <a:ext cx="2064192" cy="12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1" y="365125"/>
            <a:ext cx="11333747" cy="6216149"/>
          </a:xfrm>
        </p:spPr>
      </p:pic>
    </p:spTree>
    <p:extLst>
      <p:ext uri="{BB962C8B-B14F-4D97-AF65-F5344CB8AC3E}">
        <p14:creationId xmlns:p14="http://schemas.microsoft.com/office/powerpoint/2010/main" val="17632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3" y="0"/>
            <a:ext cx="10208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755"/>
            <a:ext cx="6342743" cy="564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931719"/>
            <a:ext cx="5922286" cy="5413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0990" y="5017168"/>
            <a:ext cx="214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                     </a:t>
            </a:r>
            <a:r>
              <a:rPr lang="bn-BD" sz="6600" dirty="0" smtClean="0"/>
              <a:t>মূল্যায়ন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825624"/>
            <a:ext cx="12081164" cy="503237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b="1" i="1" dirty="0" smtClean="0"/>
              <a:t>২)</a:t>
            </a:r>
            <a:r>
              <a:rPr lang="en-US" sz="5400" b="1" i="1" dirty="0"/>
              <a:t> </a:t>
            </a:r>
            <a:r>
              <a:rPr lang="bn-BD" sz="5400" b="1" i="1" dirty="0" smtClean="0"/>
              <a:t>বর্ণালী </a:t>
            </a:r>
            <a:r>
              <a:rPr lang="en-US" sz="5400" b="1" i="1" dirty="0" err="1" smtClean="0"/>
              <a:t>কী</a:t>
            </a:r>
            <a:r>
              <a:rPr lang="bn-BD" sz="5400" b="1" i="1" dirty="0" smtClean="0"/>
              <a:t> </a:t>
            </a:r>
            <a:r>
              <a:rPr lang="bn-BD" sz="6600" b="1" i="1" dirty="0" smtClean="0"/>
              <a:t>?</a:t>
            </a:r>
            <a:endParaRPr lang="en-US" sz="5400" b="1" i="1" dirty="0"/>
          </a:p>
          <a:p>
            <a:pPr marL="0" indent="0">
              <a:buNone/>
            </a:pPr>
            <a:r>
              <a:rPr lang="bn-BD" sz="5400" b="1" i="1" dirty="0" smtClean="0"/>
              <a:t>৩</a:t>
            </a:r>
            <a:r>
              <a:rPr lang="en-US" sz="5400" b="1" i="1" dirty="0" smtClean="0"/>
              <a:t>) </a:t>
            </a:r>
            <a:r>
              <a:rPr lang="en-US" sz="5400" b="1" i="1" dirty="0" err="1"/>
              <a:t>হাইড্রোজে</a:t>
            </a:r>
            <a:r>
              <a:rPr lang="bn-BD" sz="5400" b="1" i="1" dirty="0"/>
              <a:t>নের</a:t>
            </a:r>
            <a:r>
              <a:rPr lang="en-US" sz="5400" b="1" i="1" dirty="0"/>
              <a:t> </a:t>
            </a:r>
            <a:r>
              <a:rPr lang="en-US" sz="5400" b="1" i="1" dirty="0" err="1"/>
              <a:t>পারমানবিক</a:t>
            </a:r>
            <a:r>
              <a:rPr lang="en-US" sz="5400" b="1" i="1" dirty="0"/>
              <a:t> </a:t>
            </a:r>
            <a:r>
              <a:rPr lang="bn-BD" sz="5400" b="1" i="1" dirty="0"/>
              <a:t>বর্ণালী বা সিরিজ </a:t>
            </a:r>
            <a:r>
              <a:rPr lang="bn-BD" sz="5400" b="1" i="1" dirty="0" smtClean="0"/>
              <a:t>বর্ণনা কর ।</a:t>
            </a:r>
            <a:endParaRPr lang="bn-BD" sz="5400" b="1" i="1" dirty="0"/>
          </a:p>
          <a:p>
            <a:pPr marL="0" indent="0">
              <a:buNone/>
            </a:pPr>
            <a:r>
              <a:rPr lang="bn-BD" sz="5400" b="1" i="1" dirty="0" smtClean="0"/>
              <a:t>৪) রিডবার্গ সমীকরণ  কোন টি 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238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" y="1"/>
            <a:ext cx="12074237" cy="169068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                </a:t>
            </a:r>
            <a:r>
              <a:rPr lang="bn-BD" sz="6000" dirty="0" smtClean="0"/>
              <a:t>বাড়ির কাজ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3" y="2202873"/>
            <a:ext cx="11956473" cy="435032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BD" b="1" i="1" dirty="0" smtClean="0"/>
              <a:t> </a:t>
            </a:r>
            <a:r>
              <a:rPr lang="bn-BD" sz="8000" b="1" i="1" dirty="0"/>
              <a:t>রিডবার্গ সমীকরণ ব্যবহার করে বিভিন্ন </a:t>
            </a:r>
            <a:r>
              <a:rPr lang="en-US" sz="8000" b="1" i="1" dirty="0" smtClean="0"/>
              <a:t> </a:t>
            </a:r>
            <a:r>
              <a:rPr lang="en-US" sz="8000" b="1" i="1" dirty="0" err="1" smtClean="0"/>
              <a:t>সিরিজের</a:t>
            </a:r>
            <a:r>
              <a:rPr lang="en-US" sz="8000" b="1" i="1" dirty="0" smtClean="0"/>
              <a:t> </a:t>
            </a:r>
            <a:r>
              <a:rPr lang="en-US" sz="8000" b="1" i="1" dirty="0" err="1" smtClean="0"/>
              <a:t>সর্বনিম্ন</a:t>
            </a:r>
            <a:r>
              <a:rPr lang="en-US" sz="8000" b="1" i="1" dirty="0" smtClean="0"/>
              <a:t> ও </a:t>
            </a:r>
            <a:r>
              <a:rPr lang="en-US" sz="8000" b="1" i="1" dirty="0" err="1" smtClean="0"/>
              <a:t>সর্বোচ্চ</a:t>
            </a:r>
            <a:r>
              <a:rPr lang="en-US" sz="8000" b="1" i="1" dirty="0" smtClean="0"/>
              <a:t> </a:t>
            </a:r>
            <a:r>
              <a:rPr lang="en-US" sz="8000" b="1" i="1" dirty="0" err="1" smtClean="0"/>
              <a:t>তরঙ্গদৈর্ঘ্য</a:t>
            </a:r>
            <a:r>
              <a:rPr lang="en-US" sz="8000" b="1" i="1" dirty="0" smtClean="0"/>
              <a:t> </a:t>
            </a:r>
            <a:r>
              <a:rPr lang="en-US" sz="8000" b="1" i="1" dirty="0" err="1" smtClean="0"/>
              <a:t>নির্নয়</a:t>
            </a:r>
            <a:r>
              <a:rPr lang="en-US" sz="8000" b="1" i="1" dirty="0" smtClean="0"/>
              <a:t> </a:t>
            </a:r>
            <a:r>
              <a:rPr lang="bn-BD" sz="8000" b="1" i="1" smtClean="0"/>
              <a:t>কর </a:t>
            </a:r>
            <a:r>
              <a:rPr lang="bn-BD" sz="8000" b="1" i="1" dirty="0" smtClean="0"/>
              <a:t>।</a:t>
            </a:r>
            <a:endParaRPr lang="en-US" sz="8000" b="1" i="1" dirty="0"/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046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221673"/>
            <a:ext cx="9379528" cy="6338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8211" y="2576945"/>
            <a:ext cx="5276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আল্লাহ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হাফেজ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44619" y="228601"/>
            <a:ext cx="2760365" cy="861770"/>
          </a:xfrm>
          <a:prstGeom prst="rect">
            <a:avLst/>
          </a:prstGeom>
        </p:spPr>
        <p:txBody>
          <a:bodyPr wrap="none" lIns="76197" tIns="38098" rIns="76197" bIns="38098">
            <a:spAutoFit/>
          </a:bodyPr>
          <a:lstStyle/>
          <a:p>
            <a:r>
              <a:rPr lang="bn-BD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10" y="1515035"/>
            <a:ext cx="578572" cy="4615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3" y="533400"/>
            <a:ext cx="3870767" cy="28112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08001" y="3475807"/>
            <a:ext cx="5384799" cy="2857500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None/>
            </a:pP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সলাম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                                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রসায়ন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বদিউল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কলেজ       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র,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BD" sz="2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nazrulcvc@gmail.com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19331" y="3344609"/>
            <a:ext cx="4266269" cy="2988699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spcBef>
                <a:spcPct val="50000"/>
              </a:spcBef>
            </a:pPr>
            <a:r>
              <a:rPr lang="bn-BD" sz="23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300" b="1" u="sng" dirty="0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3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u="sng" dirty="0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3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u="sng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300" b="1" u="sng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300" b="1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2300" b="1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3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300" b="1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</a:pPr>
            <a:r>
              <a:rPr lang="bn-IN" sz="23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300" b="1" dirty="0" err="1" smtClean="0">
                <a:latin typeface="NikoshBAN" pitchFamily="2" charset="0"/>
                <a:cs typeface="NikoshBAN" pitchFamily="2" charset="0"/>
              </a:rPr>
              <a:t>গুনগত</a:t>
            </a:r>
            <a:r>
              <a:rPr lang="en-US" sz="2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3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300" b="1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</a:pPr>
            <a:r>
              <a:rPr lang="bn-BD" sz="2300" b="1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23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3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300" b="1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2300" b="1" dirty="0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2300" b="1" dirty="0" smtClean="0">
                <a:latin typeface="NikoshBAN" pitchFamily="2" charset="0"/>
                <a:cs typeface="NikoshBAN" pitchFamily="2" charset="0"/>
              </a:rPr>
              <a:t>,   </a:t>
            </a:r>
          </a:p>
          <a:p>
            <a:pPr>
              <a:spcBef>
                <a:spcPct val="50000"/>
              </a:spcBef>
            </a:pPr>
            <a:r>
              <a:rPr lang="en-US" sz="23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2300" b="1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en-US" sz="2300" b="1" smtClean="0">
                <a:latin typeface="NikoshBAN" pitchFamily="2" charset="0"/>
                <a:cs typeface="NikoshBAN" pitchFamily="2" charset="0"/>
              </a:rPr>
              <a:t>/১০/২৫    </a:t>
            </a:r>
            <a:endParaRPr lang="bn-IN" sz="23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mages\Gif\Spectrum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9" y="571500"/>
            <a:ext cx="74295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96500" y="898072"/>
            <a:ext cx="952184" cy="555895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bn-IN" sz="3857" dirty="0">
                <a:ln w="50800"/>
                <a:latin typeface="NikoshBAN" pitchFamily="2" charset="0"/>
                <a:cs typeface="NikoshBAN" pitchFamily="2" charset="0"/>
              </a:rPr>
              <a:t>পারমাণবিক বর্ণালি</a:t>
            </a:r>
            <a:endParaRPr lang="en-US" sz="3857" dirty="0"/>
          </a:p>
        </p:txBody>
      </p:sp>
    </p:spTree>
    <p:extLst>
      <p:ext uri="{BB962C8B-B14F-4D97-AF65-F5344CB8AC3E}">
        <p14:creationId xmlns:p14="http://schemas.microsoft.com/office/powerpoint/2010/main" val="15753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yweb.rollins.edu/jsiry/AnimHydrogenAto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665018"/>
            <a:ext cx="7439891" cy="41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2073" y="5361709"/>
            <a:ext cx="655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i="1" dirty="0" smtClean="0"/>
              <a:t>হাইড্রোজেন পরমাণু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41676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                       </a:t>
            </a:r>
            <a:r>
              <a:rPr lang="en-US" sz="7200" dirty="0" err="1" smtClean="0"/>
              <a:t>শিখন</a:t>
            </a:r>
            <a:r>
              <a:rPr lang="en-US" sz="7200" dirty="0" smtClean="0"/>
              <a:t> </a:t>
            </a:r>
            <a:r>
              <a:rPr lang="en-US" sz="7200" dirty="0" err="1" smtClean="0"/>
              <a:t>ফল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22316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i="1" dirty="0" smtClean="0"/>
              <a:t>১) </a:t>
            </a:r>
            <a:r>
              <a:rPr lang="en-US" sz="4400" b="1" i="1" dirty="0" err="1" smtClean="0"/>
              <a:t>পারমানবিক</a:t>
            </a:r>
            <a:r>
              <a:rPr lang="en-US" sz="4400" b="1" i="1" dirty="0" smtClean="0"/>
              <a:t> </a:t>
            </a:r>
            <a:r>
              <a:rPr lang="bn-BD" sz="4400" b="1" i="1" dirty="0" smtClean="0"/>
              <a:t>বর্ণালী </a:t>
            </a:r>
            <a:r>
              <a:rPr lang="en-US" sz="4400" b="1" i="1" dirty="0" err="1" smtClean="0"/>
              <a:t>কী</a:t>
            </a:r>
            <a:r>
              <a:rPr lang="en-US" sz="4400" b="1" i="1" dirty="0" smtClean="0"/>
              <a:t> ?</a:t>
            </a:r>
          </a:p>
          <a:p>
            <a:pPr marL="0" indent="0">
              <a:buNone/>
            </a:pPr>
            <a:r>
              <a:rPr lang="en-US" sz="4400" b="1" i="1" dirty="0" smtClean="0"/>
              <a:t>২) </a:t>
            </a:r>
            <a:r>
              <a:rPr lang="en-US" sz="4400" b="1" i="1" dirty="0" err="1" smtClean="0"/>
              <a:t>হাইড্রোজে</a:t>
            </a:r>
            <a:r>
              <a:rPr lang="bn-BD" sz="4400" b="1" i="1" dirty="0" smtClean="0"/>
              <a:t>নের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পারমানবিক</a:t>
            </a:r>
            <a:r>
              <a:rPr lang="en-US" sz="4400" b="1" i="1" dirty="0" smtClean="0"/>
              <a:t> </a:t>
            </a:r>
            <a:r>
              <a:rPr lang="bn-BD" sz="4400" b="1" i="1" dirty="0" smtClean="0"/>
              <a:t>বর্ণালী বা সিরিজ বর্ণনা করতে পারবে।</a:t>
            </a:r>
          </a:p>
          <a:p>
            <a:pPr marL="0" indent="0">
              <a:buNone/>
            </a:pPr>
            <a:r>
              <a:rPr lang="bn-BD" sz="4400" b="1" i="1" dirty="0" smtClean="0"/>
              <a:t>৩) বর্ণালীর বিভিন্ন সিরিজের তরঙ্গ দৈর্ঘ্য নির্ণয় করতে পারবে।</a:t>
            </a:r>
          </a:p>
          <a:p>
            <a:pPr marL="0" indent="0">
              <a:buNone/>
            </a:pPr>
            <a:r>
              <a:rPr lang="bn-BD" sz="4400" b="1" i="1" dirty="0" smtClean="0"/>
              <a:t>৪) রিডবার্গ সমীকরণ ব্যবহার করে বিভিন্ন গাণিতিক সমস্যা সমাধান করতে পারবে।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2800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0"/>
            <a:ext cx="11862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73779"/>
          </a:xfrm>
        </p:spPr>
      </p:pic>
    </p:spTree>
    <p:extLst>
      <p:ext uri="{BB962C8B-B14F-4D97-AF65-F5344CB8AC3E}">
        <p14:creationId xmlns:p14="http://schemas.microsoft.com/office/powerpoint/2010/main" val="3169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222</Words>
  <Application>Microsoft Office PowerPoint</Application>
  <PresentationFormat>Custom</PresentationFormat>
  <Paragraphs>29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মূল্যায়ন</vt:lpstr>
      <vt:lpstr>                বাড়ির কাজ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4WFDN72</dc:creator>
  <cp:lastModifiedBy>HP</cp:lastModifiedBy>
  <cp:revision>23</cp:revision>
  <dcterms:created xsi:type="dcterms:W3CDTF">2021-05-17T04:36:07Z</dcterms:created>
  <dcterms:modified xsi:type="dcterms:W3CDTF">2025-10-26T15:15:32Z</dcterms:modified>
</cp:coreProperties>
</file>