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97" r:id="rId3"/>
    <p:sldId id="291" r:id="rId4"/>
    <p:sldId id="292" r:id="rId5"/>
    <p:sldId id="293" r:id="rId6"/>
    <p:sldId id="294" r:id="rId7"/>
    <p:sldId id="310" r:id="rId8"/>
    <p:sldId id="324" r:id="rId9"/>
    <p:sldId id="311" r:id="rId10"/>
    <p:sldId id="318" r:id="rId11"/>
    <p:sldId id="317" r:id="rId12"/>
    <p:sldId id="316" r:id="rId13"/>
    <p:sldId id="319" r:id="rId14"/>
    <p:sldId id="320" r:id="rId15"/>
    <p:sldId id="322" r:id="rId16"/>
    <p:sldId id="313" r:id="rId17"/>
    <p:sldId id="323" r:id="rId18"/>
    <p:sldId id="27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23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21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51CFCA-940C-4FAF-BBAC-B0F5C4E574CE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84B84E-6B3F-4203-9B66-149D2AA90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328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4B84E-6B3F-4203-9B66-149D2AA901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16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4B84E-6B3F-4203-9B66-149D2AA901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684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4B84E-6B3F-4203-9B66-149D2AA901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654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4B84E-6B3F-4203-9B66-149D2AA901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74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44AD72-9D14-413E-8E04-45EFD84FB0EE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83569"/>
            <a:ext cx="4126523" cy="43790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F79B26-A062-432D-A8BF-807BA0DFB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92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curtains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44AD72-9D14-413E-8E04-45EFD84FB0EE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83569"/>
            <a:ext cx="4126523" cy="43790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F79B26-A062-432D-A8BF-807BA0DFB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618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curtains"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44AD72-9D14-413E-8E04-45EFD84FB0EE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83569"/>
            <a:ext cx="4126523" cy="43790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F79B26-A062-432D-A8BF-807BA0DFB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337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curtains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44AD72-9D14-413E-8E04-45EFD84FB0EE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83569"/>
            <a:ext cx="4126523" cy="43790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F79B26-A062-432D-A8BF-807BA0DFB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2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curtains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44AD72-9D14-413E-8E04-45EFD84FB0EE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83569"/>
            <a:ext cx="4126523" cy="43790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F79B26-A062-432D-A8BF-807BA0DFB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98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curtains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44AD72-9D14-413E-8E04-45EFD84FB0EE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62400" y="6283569"/>
            <a:ext cx="4126523" cy="43790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F79B26-A062-432D-A8BF-807BA0DFB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06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curtains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44AD72-9D14-413E-8E04-45EFD84FB0EE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962400" y="6283569"/>
            <a:ext cx="4126523" cy="43790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F79B26-A062-432D-A8BF-807BA0DFB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152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curtains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44AD72-9D14-413E-8E04-45EFD84FB0EE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62400" y="6283569"/>
            <a:ext cx="4126523" cy="43790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F79B26-A062-432D-A8BF-807BA0DFB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416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curtains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5146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curtains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44AD72-9D14-413E-8E04-45EFD84FB0EE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62400" y="6283569"/>
            <a:ext cx="4126523" cy="43790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F79B26-A062-432D-A8BF-807BA0DFB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677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curtains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44AD72-9D14-413E-8E04-45EFD84FB0EE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62400" y="6283569"/>
            <a:ext cx="4126523" cy="43790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F79B26-A062-432D-A8BF-807BA0DFB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080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curtains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 userDrawn="1"/>
        </p:nvSpPr>
        <p:spPr>
          <a:xfrm>
            <a:off x="-1" y="-84948"/>
            <a:ext cx="12192000" cy="6858000"/>
          </a:xfrm>
          <a:prstGeom prst="frame">
            <a:avLst>
              <a:gd name="adj1" fmla="val 1560"/>
            </a:avLst>
          </a:prstGeom>
          <a:gradFill flip="none" rotWithShape="1">
            <a:gsLst>
              <a:gs pos="8000">
                <a:srgbClr val="FF0000">
                  <a:alpha val="88000"/>
                  <a:lumMod val="82000"/>
                  <a:lumOff val="18000"/>
                </a:srgbClr>
              </a:gs>
              <a:gs pos="22000">
                <a:schemeClr val="accent4"/>
              </a:gs>
              <a:gs pos="76000">
                <a:schemeClr val="accent6">
                  <a:lumMod val="75000"/>
                </a:schemeClr>
              </a:gs>
              <a:gs pos="84080">
                <a:schemeClr val="accent4"/>
              </a:gs>
              <a:gs pos="59000">
                <a:schemeClr val="accent2">
                  <a:lumMod val="75000"/>
                </a:schemeClr>
              </a:gs>
              <a:gs pos="42000">
                <a:srgbClr val="FF0000"/>
              </a:gs>
              <a:gs pos="96000">
                <a:srgbClr val="FF0000"/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 userDrawn="1"/>
        </p:nvSpPr>
        <p:spPr>
          <a:xfrm>
            <a:off x="117566" y="26125"/>
            <a:ext cx="11939451" cy="6623494"/>
          </a:xfrm>
          <a:prstGeom prst="frame">
            <a:avLst>
              <a:gd name="adj1" fmla="val 1227"/>
            </a:avLst>
          </a:prstGeom>
          <a:gradFill>
            <a:gsLst>
              <a:gs pos="0">
                <a:srgbClr val="92D050"/>
              </a:gs>
              <a:gs pos="22000">
                <a:srgbClr val="00B050"/>
              </a:gs>
              <a:gs pos="77000">
                <a:schemeClr val="accent3"/>
              </a:gs>
              <a:gs pos="84080">
                <a:schemeClr val="accent4"/>
              </a:gs>
              <a:gs pos="59000">
                <a:schemeClr val="accent2">
                  <a:lumMod val="75000"/>
                </a:schemeClr>
              </a:gs>
              <a:gs pos="42000">
                <a:srgbClr val="FF0000"/>
              </a:gs>
              <a:gs pos="96000">
                <a:srgbClr val="92D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-16500766" y="6003288"/>
            <a:ext cx="16500765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b="0" dirty="0" err="1">
                <a:latin typeface="Arial Black" panose="020B0A04020102020204" pitchFamily="34" charset="0"/>
              </a:rPr>
              <a:t>Mahfuja</a:t>
            </a:r>
            <a:r>
              <a:rPr lang="en-US" sz="3600" b="0" dirty="0">
                <a:latin typeface="Arial Black" panose="020B0A04020102020204" pitchFamily="34" charset="0"/>
              </a:rPr>
              <a:t>  Begum. </a:t>
            </a:r>
            <a:r>
              <a:rPr lang="en-US" sz="3600" b="0" dirty="0" err="1">
                <a:latin typeface="Arial Black" panose="020B0A04020102020204" pitchFamily="34" charset="0"/>
              </a:rPr>
              <a:t>Baghia</a:t>
            </a:r>
            <a:r>
              <a:rPr lang="en-US" sz="3600" b="0" dirty="0">
                <a:latin typeface="Arial Black" panose="020B0A04020102020204" pitchFamily="34" charset="0"/>
              </a:rPr>
              <a:t> </a:t>
            </a:r>
            <a:r>
              <a:rPr lang="en-US" sz="3600" b="0" dirty="0" err="1">
                <a:latin typeface="Arial Black" panose="020B0A04020102020204" pitchFamily="34" charset="0"/>
              </a:rPr>
              <a:t>Gausul</a:t>
            </a:r>
            <a:r>
              <a:rPr lang="en-US" sz="3600" b="0" dirty="0">
                <a:latin typeface="Arial Black" panose="020B0A04020102020204" pitchFamily="34" charset="0"/>
              </a:rPr>
              <a:t> </a:t>
            </a:r>
            <a:r>
              <a:rPr lang="en-US" sz="3600" b="0" dirty="0" err="1">
                <a:latin typeface="Arial Black" panose="020B0A04020102020204" pitchFamily="34" charset="0"/>
              </a:rPr>
              <a:t>Azam</a:t>
            </a:r>
            <a:r>
              <a:rPr lang="en-US" sz="3600" b="0" dirty="0">
                <a:latin typeface="Arial Black" panose="020B0A04020102020204" pitchFamily="34" charset="0"/>
              </a:rPr>
              <a:t> Women </a:t>
            </a:r>
            <a:r>
              <a:rPr lang="en-US" sz="3600" b="0" dirty="0" err="1">
                <a:latin typeface="Arial Black" panose="020B0A04020102020204" pitchFamily="34" charset="0"/>
              </a:rPr>
              <a:t>Dhakhil</a:t>
            </a:r>
            <a:r>
              <a:rPr lang="en-US" sz="3600" b="0" dirty="0">
                <a:latin typeface="Arial Black" panose="020B0A04020102020204" pitchFamily="34" charset="0"/>
              </a:rPr>
              <a:t> Madrasah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-16500767" y="6858000"/>
            <a:ext cx="16500765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b="0" dirty="0" err="1">
                <a:latin typeface="Arial Black" panose="020B0A04020102020204" pitchFamily="34" charset="0"/>
              </a:rPr>
              <a:t>Mahfuja</a:t>
            </a:r>
            <a:r>
              <a:rPr lang="en-US" sz="3600" b="0" dirty="0">
                <a:latin typeface="Arial Black" panose="020B0A04020102020204" pitchFamily="34" charset="0"/>
              </a:rPr>
              <a:t>  Begum. </a:t>
            </a:r>
            <a:r>
              <a:rPr lang="en-US" sz="3600" b="0" dirty="0" err="1">
                <a:latin typeface="Arial Black" panose="020B0A04020102020204" pitchFamily="34" charset="0"/>
              </a:rPr>
              <a:t>Baghia</a:t>
            </a:r>
            <a:r>
              <a:rPr lang="en-US" sz="3600" b="0" dirty="0">
                <a:latin typeface="Arial Black" panose="020B0A04020102020204" pitchFamily="34" charset="0"/>
              </a:rPr>
              <a:t> </a:t>
            </a:r>
            <a:r>
              <a:rPr lang="en-US" sz="3600" b="0" dirty="0" err="1">
                <a:latin typeface="Arial Black" panose="020B0A04020102020204" pitchFamily="34" charset="0"/>
              </a:rPr>
              <a:t>Gausul</a:t>
            </a:r>
            <a:r>
              <a:rPr lang="en-US" sz="3600" b="0" dirty="0">
                <a:latin typeface="Arial Black" panose="020B0A04020102020204" pitchFamily="34" charset="0"/>
              </a:rPr>
              <a:t> </a:t>
            </a:r>
            <a:r>
              <a:rPr lang="en-US" sz="3600" b="0" dirty="0" err="1">
                <a:latin typeface="Arial Black" panose="020B0A04020102020204" pitchFamily="34" charset="0"/>
              </a:rPr>
              <a:t>Azam</a:t>
            </a:r>
            <a:r>
              <a:rPr lang="en-US" sz="3600" b="0" dirty="0">
                <a:latin typeface="Arial Black" panose="020B0A04020102020204" pitchFamily="34" charset="0"/>
              </a:rPr>
              <a:t> Women </a:t>
            </a:r>
            <a:r>
              <a:rPr lang="en-US" sz="3600" b="0" dirty="0" err="1">
                <a:latin typeface="Arial Black" panose="020B0A04020102020204" pitchFamily="34" charset="0"/>
              </a:rPr>
              <a:t>Dhakhil</a:t>
            </a:r>
            <a:r>
              <a:rPr lang="en-US" sz="3600" b="0" dirty="0">
                <a:latin typeface="Arial Black" panose="020B0A04020102020204" pitchFamily="34" charset="0"/>
              </a:rPr>
              <a:t> Madrasah</a:t>
            </a:r>
          </a:p>
        </p:txBody>
      </p:sp>
    </p:spTree>
    <p:extLst>
      <p:ext uri="{BB962C8B-B14F-4D97-AF65-F5344CB8AC3E}">
        <p14:creationId xmlns:p14="http://schemas.microsoft.com/office/powerpoint/2010/main" val="3342123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curtains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1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Relationship Id="rId9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29.png"/><Relationship Id="rId7" Type="http://schemas.openxmlformats.org/officeDocument/2006/relationships/image" Target="../media/image32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4.png"/><Relationship Id="rId9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71CBAA-F172-4C20-AAC3-045964C646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30" y="116114"/>
            <a:ext cx="11785599" cy="602004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AFC82CE-A5C5-4AEB-BACB-F78A0F9CB764}"/>
              </a:ext>
            </a:extLst>
          </p:cNvPr>
          <p:cNvSpPr txBox="1"/>
          <p:nvPr/>
        </p:nvSpPr>
        <p:spPr>
          <a:xfrm>
            <a:off x="-522515" y="116114"/>
            <a:ext cx="12289185" cy="6421853"/>
          </a:xfrm>
          <a:prstGeom prst="rect">
            <a:avLst/>
          </a:prstGeom>
          <a:solidFill>
            <a:srgbClr val="FF66FF">
              <a:alpha val="0"/>
            </a:srgbClr>
          </a:solidFill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222250" contourW="88900">
              <a:bevelT w="57150" h="44450" prst="relaxedInset"/>
              <a:bevelB w="82550" h="38100" prst="slope"/>
            </a:sp3d>
          </a:bodyPr>
          <a:lstStyle/>
          <a:p>
            <a:pPr algn="r"/>
            <a:r>
              <a:rPr lang="en-US" sz="13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13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সেশনে</a:t>
            </a:r>
            <a:endParaRPr lang="en-US" sz="13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/>
            <a:r>
              <a:rPr lang="en-US" sz="13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3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r"/>
            <a:r>
              <a:rPr lang="en-US" sz="13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13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1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95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9076"/>
    </mc:Choice>
    <mc:Fallback xmlns="">
      <p:transition advTm="290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6 L -1.04401 -0.06828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201" y="-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D3035-2BF3-4625-A16D-4EA02AEF037A}"/>
              </a:ext>
            </a:extLst>
          </p:cNvPr>
          <p:cNvSpPr txBox="1">
            <a:spLocks/>
          </p:cNvSpPr>
          <p:nvPr/>
        </p:nvSpPr>
        <p:spPr>
          <a:xfrm>
            <a:off x="821871" y="21187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নিচের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ছবি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গুলো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মনোযোগ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সহকারে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দেখ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54092C2-648A-4569-9440-D75B2DEE341A}"/>
              </a:ext>
            </a:extLst>
          </p:cNvPr>
          <p:cNvGrpSpPr/>
          <p:nvPr/>
        </p:nvGrpSpPr>
        <p:grpSpPr>
          <a:xfrm>
            <a:off x="534259" y="1537436"/>
            <a:ext cx="4819498" cy="4662534"/>
            <a:chOff x="142195" y="2037243"/>
            <a:chExt cx="5065938" cy="468128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0AB800A-318D-4B9C-B8F4-ECA137157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195" y="4575401"/>
              <a:ext cx="2657475" cy="172402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AE7C7A2-9EFB-4E8B-85A8-605C0CD8C3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9670" y="2037243"/>
              <a:ext cx="2238375" cy="20383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A581757-0722-4734-B5A5-7206FCEE84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5008" y="4575400"/>
              <a:ext cx="2143125" cy="214312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DF310D1-A597-4DFD-8A4B-3A5DC23E6D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369" y="2182372"/>
              <a:ext cx="2143125" cy="2143125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77D159B-C3D4-4E42-A902-749FC9F28282}"/>
              </a:ext>
            </a:extLst>
          </p:cNvPr>
          <p:cNvGrpSpPr/>
          <p:nvPr/>
        </p:nvGrpSpPr>
        <p:grpSpPr>
          <a:xfrm>
            <a:off x="5774267" y="1537436"/>
            <a:ext cx="5294693" cy="4662534"/>
            <a:chOff x="6079671" y="1877785"/>
            <a:chExt cx="5783036" cy="465500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66404D8-4BBD-4ECF-AF6F-D1583AEBC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9479" y="1877785"/>
              <a:ext cx="2603228" cy="219780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BC9A8D-33BD-4C7F-ABFF-A1792136C6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8910" y="1877786"/>
              <a:ext cx="2260146" cy="260619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ED453CD-B807-4CBC-8428-6E1605433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9671" y="4761137"/>
              <a:ext cx="2581275" cy="177165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5A4038F-51D3-49F9-8042-C088DB160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3353" y="4325497"/>
              <a:ext cx="2124075" cy="21526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0511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curtains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5014F-0276-4237-862F-4670A877FBE1}"/>
              </a:ext>
            </a:extLst>
          </p:cNvPr>
          <p:cNvSpPr txBox="1">
            <a:spLocks/>
          </p:cNvSpPr>
          <p:nvPr/>
        </p:nvSpPr>
        <p:spPr>
          <a:xfrm>
            <a:off x="838199" y="652992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জোড়ায়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কাজ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F85CA-2248-463B-A778-531BC0017AA7}"/>
              </a:ext>
            </a:extLst>
          </p:cNvPr>
          <p:cNvSpPr txBox="1">
            <a:spLocks/>
          </p:cNvSpPr>
          <p:nvPr/>
        </p:nvSpPr>
        <p:spPr>
          <a:xfrm>
            <a:off x="2197100" y="3236384"/>
            <a:ext cx="7797799" cy="13255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২।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সফটওয়্যার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কত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প্রকার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ও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কি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কি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70759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curtains"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501AF-6467-4403-9A52-04BBDCA4938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সমাধান</a:t>
            </a: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4AC50-C018-411B-B01F-5F2551C77FB8}"/>
              </a:ext>
            </a:extLst>
          </p:cNvPr>
          <p:cNvSpPr txBox="1">
            <a:spLocks/>
          </p:cNvSpPr>
          <p:nvPr/>
        </p:nvSpPr>
        <p:spPr>
          <a:xfrm>
            <a:off x="1058334" y="2401359"/>
            <a:ext cx="10515600" cy="32543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সফটওয়্যার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সাধারণত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দুই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প্রকার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।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যথা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-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১।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সিস্টেম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সফটওয়্যার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ও ২। </a:t>
            </a:r>
            <a:r>
              <a:rPr lang="as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অ্যাপ্লিকেশন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সফটওয়্যার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097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curtains"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DF401-8FE6-4429-94CA-AF1C9D968CCF}"/>
              </a:ext>
            </a:extLst>
          </p:cNvPr>
          <p:cNvSpPr txBox="1">
            <a:spLocks/>
          </p:cNvSpPr>
          <p:nvPr/>
        </p:nvSpPr>
        <p:spPr>
          <a:xfrm>
            <a:off x="838200" y="304967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নিচের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ছবি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গুলো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মনোযোগ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সহকারে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দেখ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36304DAF-3120-4366-BA0A-D1AEFB7379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69" y="1883736"/>
            <a:ext cx="3544026" cy="199129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A24C078-D290-4DBC-A083-242D6155ACA1}"/>
              </a:ext>
            </a:extLst>
          </p:cNvPr>
          <p:cNvGrpSpPr/>
          <p:nvPr/>
        </p:nvGrpSpPr>
        <p:grpSpPr>
          <a:xfrm>
            <a:off x="4019550" y="1779528"/>
            <a:ext cx="7561262" cy="2152083"/>
            <a:chOff x="4019550" y="1839686"/>
            <a:chExt cx="7561262" cy="215208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C77A34A-28FC-4067-8256-5D98F4BCB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9550" y="2334986"/>
              <a:ext cx="2857500" cy="16002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98E8BD7-216E-4C4D-81CD-5A853378B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7050" y="1943894"/>
              <a:ext cx="2238375" cy="204787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19B49FC-AC69-430B-A6A0-B2D978E7CE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9587" y="1839686"/>
              <a:ext cx="2181225" cy="209550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BB6159A-C5C2-4755-B814-EFAF9B625AC5}"/>
              </a:ext>
            </a:extLst>
          </p:cNvPr>
          <p:cNvGrpSpPr/>
          <p:nvPr/>
        </p:nvGrpSpPr>
        <p:grpSpPr>
          <a:xfrm>
            <a:off x="361269" y="4032417"/>
            <a:ext cx="4367893" cy="2143125"/>
            <a:chOff x="361269" y="4092575"/>
            <a:chExt cx="4367893" cy="214312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81BBEEB-7DF5-455B-93E5-3C914CBBD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269" y="4338637"/>
              <a:ext cx="1897063" cy="189706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F524F1D-ED19-41C0-923B-F9E0DD6C41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6037" y="4092575"/>
              <a:ext cx="2143125" cy="2143125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F1AC6E7-69BA-4471-A03B-AD9AEA80BF5D}"/>
              </a:ext>
            </a:extLst>
          </p:cNvPr>
          <p:cNvGrpSpPr/>
          <p:nvPr/>
        </p:nvGrpSpPr>
        <p:grpSpPr>
          <a:xfrm>
            <a:off x="5056867" y="4278479"/>
            <a:ext cx="6296933" cy="2105025"/>
            <a:chOff x="5056867" y="4338637"/>
            <a:chExt cx="6296933" cy="210502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6D2023F-7406-4B9C-9D0B-61AD28B6B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867" y="4338637"/>
              <a:ext cx="2171700" cy="210502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11F3C73-F96B-4254-82DE-6403006D0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0400" y="4514596"/>
              <a:ext cx="3073400" cy="17211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4821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0A2DF-5093-4EA4-83A2-A42C398222B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দলীয়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কাজ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39034-C434-4FD5-9E00-17D682BAF78E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৩। </a:t>
            </a:r>
            <a:r>
              <a:rPr lang="as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অ্যাপ্লিকেশন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সফটওয়্যারের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৫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টি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ব্যবহার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লিখ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623982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F8FE8-1339-4327-91B3-2669E4769E7A}"/>
              </a:ext>
            </a:extLst>
          </p:cNvPr>
          <p:cNvSpPr txBox="1">
            <a:spLocks/>
          </p:cNvSpPr>
          <p:nvPr/>
        </p:nvSpPr>
        <p:spPr>
          <a:xfrm>
            <a:off x="685800" y="0"/>
            <a:ext cx="10515600" cy="12114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সমাধান</a:t>
            </a:r>
            <a:r>
              <a:rPr lang="en-US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71245-EE99-4879-8605-F071B04F26A7}"/>
              </a:ext>
            </a:extLst>
          </p:cNvPr>
          <p:cNvSpPr txBox="1">
            <a:spLocks/>
          </p:cNvSpPr>
          <p:nvPr/>
        </p:nvSpPr>
        <p:spPr>
          <a:xfrm>
            <a:off x="685800" y="965200"/>
            <a:ext cx="10515600" cy="4652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as-I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১. ডকুমেন্ট তৈরি করা</a:t>
            </a: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ঃ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Microsoft Word, Google Docs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ইত্যাদি ব্যবহার করে চিঠি, রিপোর্ট, প্রবন্ধ ইত্যাদি লেখা যায়।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as-I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BenSenHandwriting" panose="02000500020000020004" pitchFamily="2" charset="0"/>
              </a:rPr>
              <a:t>২. গণনা ও হিসাব করা</a:t>
            </a: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ঃ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Microsoft Excel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BenSenHandwriting" panose="02000500020000020004" pitchFamily="2" charset="0"/>
              </a:rPr>
              <a:t>বা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Google Sheets-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এর মাধ্যমে তথ্য বিশ্লেষণ, হিসাব-নিকাশ ও চার্ট তৈরি করা যায়।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SenHandwriting" panose="02000500020000020004" pitchFamily="2" charset="0"/>
              <a:cs typeface="BenSenHandwriting" panose="02000500020000020004" pitchFamily="2" charset="0"/>
            </a:endParaRPr>
          </a:p>
          <a:p>
            <a:pPr algn="just"/>
            <a:r>
              <a:rPr lang="as-I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৩. ইন্টারনেট ব্রাউজিং করা</a:t>
            </a: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ঃ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Google Chrome, Mozilla Firefox-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এর মতো ব্রাউজার দিয়ে ইন্টারনেট ব্যবহার করা যায়।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SenHandwriting" panose="02000500020000020004" pitchFamily="2" charset="0"/>
              <a:cs typeface="BenSenHandwriting" panose="02000500020000020004" pitchFamily="2" charset="0"/>
            </a:endParaRPr>
          </a:p>
          <a:p>
            <a:pPr algn="just"/>
            <a:r>
              <a:rPr lang="as-I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৪. ছবি ও ভিডিও সম্পাদনা করা</a:t>
            </a: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ঃ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Adobe Photoshop, Canva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বা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Filmora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ইত্যাদি সফটওয়্যার দিয়ে ছবি ও ভিডিও সম্পাদনা করা যায়।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SenHandwriting" panose="02000500020000020004" pitchFamily="2" charset="0"/>
              <a:cs typeface="BenSenHandwriting" panose="02000500020000020004" pitchFamily="2" charset="0"/>
            </a:endParaRPr>
          </a:p>
          <a:p>
            <a:pPr algn="just"/>
            <a:r>
              <a:rPr lang="as-I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৫. গেম খেলা ও বিনোদন</a:t>
            </a: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ঃ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কম্পিউটার গেমস, ভিডিও প্লেয়ার (যেমন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VLC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),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গান শোনার অ্যাপ ইত্যাদি ব্যবহার করে বিনোদন পাওয়া যায়।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77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ED886-0B90-490F-B718-8629501E6520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মূল্যায়ন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0C6E4-9FE3-4075-9BDB-B88203C69637}"/>
              </a:ext>
            </a:extLst>
          </p:cNvPr>
          <p:cNvSpPr txBox="1">
            <a:spLocks/>
          </p:cNvSpPr>
          <p:nvPr/>
        </p:nvSpPr>
        <p:spPr>
          <a:xfrm>
            <a:off x="635000" y="893763"/>
            <a:ext cx="10515600" cy="48514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as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১। সফটওয়্যার কী?</a:t>
            </a:r>
            <a:br>
              <a:rPr lang="as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</a:br>
            <a:r>
              <a:rPr lang="as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ক) একটি কাগজ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       </a:t>
            </a:r>
            <a:r>
              <a:rPr lang="as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খ) একটি মেশিন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       </a:t>
            </a:r>
            <a:r>
              <a:rPr lang="as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গ) নির্দেশনার একটি সমষ্টি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            </a:t>
            </a:r>
            <a:r>
              <a:rPr lang="as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ঘ) একটি পেনড্রাইভ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SenHandwriting" panose="02000500020000020004" pitchFamily="2" charset="0"/>
              <a:cs typeface="BenSenHandwriting" panose="02000500020000020004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as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২। কোনটি অ্যাপ্লিকেশন সফটওয়্যার?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SenHandwriting" panose="02000500020000020004" pitchFamily="2" charset="0"/>
              <a:cs typeface="BenSenHandwriting" panose="02000500020000020004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   </a:t>
            </a:r>
            <a:r>
              <a:rPr lang="as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ক)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Windows 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  </a:t>
            </a:r>
            <a:r>
              <a:rPr lang="as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খ)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Microsoft Word        </a:t>
            </a:r>
            <a:r>
              <a:rPr lang="as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গ)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BIOS 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         </a:t>
            </a:r>
            <a:r>
              <a:rPr lang="as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ঘ)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Android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as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৩। কোনটি সিস্টেম সফটওয়্যার?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SenHandwriting" panose="02000500020000020004" pitchFamily="2" charset="0"/>
              <a:cs typeface="BenSenHandwriting" panose="02000500020000020004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  </a:t>
            </a:r>
            <a:r>
              <a:rPr lang="as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ক)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Calculator    </a:t>
            </a:r>
            <a:r>
              <a:rPr lang="as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BenSenHandwriting" panose="02000500020000020004" pitchFamily="2" charset="0"/>
              </a:rPr>
              <a:t>খ)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Paint            </a:t>
            </a:r>
            <a:r>
              <a:rPr lang="as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গ)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Google Chrome        </a:t>
            </a:r>
            <a:r>
              <a:rPr lang="as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BenSenHandwriting" panose="02000500020000020004" pitchFamily="2" charset="0"/>
              </a:rPr>
              <a:t>ঘ)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Windows 10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as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৪। সফটওয়্যার ছাড়া কম্পিউটার কী করতে পারে?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SenHandwriting" panose="02000500020000020004" pitchFamily="2" charset="0"/>
              <a:cs typeface="BenSenHandwriting" panose="02000500020000020004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 </a:t>
            </a:r>
            <a:r>
              <a:rPr lang="as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ক) স্বয়ংক্রিয়ভাবে কাজ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  </a:t>
            </a:r>
            <a:r>
              <a:rPr lang="as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খ) কোনো কাজ করতে পারে না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  </a:t>
            </a:r>
            <a:r>
              <a:rPr lang="as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গ) গান চালাতে পারে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   </a:t>
            </a:r>
            <a:r>
              <a:rPr lang="as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ঘ) ছবি আঁকতে পারে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SenHandwriting" panose="02000500020000020004" pitchFamily="2" charset="0"/>
              <a:cs typeface="BenSenHandwriting" panose="02000500020000020004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৫</a:t>
            </a:r>
            <a:r>
              <a:rPr lang="as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। অ্যাপ্লিকেশন সফটওয়্যারের কাজ কী?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SenHandwriting" panose="02000500020000020004" pitchFamily="2" charset="0"/>
              <a:cs typeface="BenSenHandwriting" panose="02000500020000020004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 </a:t>
            </a:r>
            <a:r>
              <a:rPr lang="as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ক) কম্পিউটার চালু রাখা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                  </a:t>
            </a:r>
            <a:r>
              <a:rPr lang="as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খ) ব্যবহারকারীর নির্দিষ্ট কাজ সম্পন্ন করা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                   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 </a:t>
            </a:r>
            <a:r>
              <a:rPr lang="as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গ) হার্ডডিস্ক পরিষ্কার করা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                 </a:t>
            </a:r>
            <a:r>
              <a:rPr lang="as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ঘ) বিদ্যুৎ সরবরাহ করা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6D41FFD-9E8F-4C3E-A1F3-A5F35FC65C1B}"/>
              </a:ext>
            </a:extLst>
          </p:cNvPr>
          <p:cNvSpPr/>
          <p:nvPr/>
        </p:nvSpPr>
        <p:spPr>
          <a:xfrm>
            <a:off x="4559300" y="4605867"/>
            <a:ext cx="317500" cy="317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0E91CC5-785A-43BA-8B3E-6C28A5442558}"/>
              </a:ext>
            </a:extLst>
          </p:cNvPr>
          <p:cNvSpPr/>
          <p:nvPr/>
        </p:nvSpPr>
        <p:spPr>
          <a:xfrm>
            <a:off x="3217333" y="3653102"/>
            <a:ext cx="317500" cy="3175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8519104-1FA3-4542-A130-06E7968E5547}"/>
              </a:ext>
            </a:extLst>
          </p:cNvPr>
          <p:cNvSpPr/>
          <p:nvPr/>
        </p:nvSpPr>
        <p:spPr>
          <a:xfrm>
            <a:off x="7734300" y="2834481"/>
            <a:ext cx="317500" cy="317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1E7F7E0-E067-4B71-BEB3-0C2E146304DA}"/>
              </a:ext>
            </a:extLst>
          </p:cNvPr>
          <p:cNvSpPr/>
          <p:nvPr/>
        </p:nvSpPr>
        <p:spPr>
          <a:xfrm>
            <a:off x="3060700" y="2060576"/>
            <a:ext cx="317500" cy="317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C83E4E0-4A89-4BBC-8D18-F272F2AF7CC2}"/>
              </a:ext>
            </a:extLst>
          </p:cNvPr>
          <p:cNvSpPr/>
          <p:nvPr/>
        </p:nvSpPr>
        <p:spPr>
          <a:xfrm>
            <a:off x="5029200" y="1244600"/>
            <a:ext cx="317500" cy="3175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786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B54EB-7273-408B-B6B1-70ADA1733623}"/>
              </a:ext>
            </a:extLst>
          </p:cNvPr>
          <p:cNvSpPr txBox="1">
            <a:spLocks/>
          </p:cNvSpPr>
          <p:nvPr/>
        </p:nvSpPr>
        <p:spPr>
          <a:xfrm>
            <a:off x="838200" y="264997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বাড়ির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কাজ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C831C-3C42-41F8-8D7F-09CAAE014C53}"/>
              </a:ext>
            </a:extLst>
          </p:cNvPr>
          <p:cNvSpPr txBox="1">
            <a:spLocks/>
          </p:cNvSpPr>
          <p:nvPr/>
        </p:nvSpPr>
        <p:spPr>
          <a:xfrm>
            <a:off x="1007533" y="1775124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সিস্টেম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সফটওয়্যারের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৫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টি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ব্যবহার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লিখ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? </a:t>
            </a:r>
          </a:p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সফটওয়্যার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এর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গুরুত্ব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লিখ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? 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27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airplan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1" y="79514"/>
            <a:ext cx="11887199" cy="5943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1" y="1995054"/>
            <a:ext cx="1188719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chemeClr val="bg1"/>
                </a:solidFill>
              </a:rPr>
              <a:t>THANKS ALL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8496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7514">
        <p15:prstTrans prst="crush"/>
      </p:transition>
    </mc:Choice>
    <mc:Fallback xmlns="">
      <p:transition spd="slow" advTm="475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1.04023 -0.00556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18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C6DCD5-6AC9-47DE-BC8F-A7E91BC21120}"/>
              </a:ext>
            </a:extLst>
          </p:cNvPr>
          <p:cNvSpPr/>
          <p:nvPr/>
        </p:nvSpPr>
        <p:spPr>
          <a:xfrm>
            <a:off x="2904340" y="59162"/>
            <a:ext cx="44500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err="1">
                <a:latin typeface="AnandapatraMJ" pitchFamily="2" charset="0"/>
                <a:cs typeface="BurigangaOMJ" panose="00000400000000000000" pitchFamily="2" charset="0"/>
              </a:rPr>
              <a:t>পরিচিতি</a:t>
            </a:r>
            <a:endParaRPr lang="en-US" sz="7200" b="1" dirty="0">
              <a:latin typeface="AnandapatraMJ" pitchFamily="2" charset="0"/>
              <a:cs typeface="BurigangaOMJ" panose="000004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A2C0EA-22EA-48E3-80CC-9FB53364DA93}"/>
              </a:ext>
            </a:extLst>
          </p:cNvPr>
          <p:cNvSpPr txBox="1"/>
          <p:nvPr/>
        </p:nvSpPr>
        <p:spPr>
          <a:xfrm>
            <a:off x="171338" y="2875002"/>
            <a:ext cx="56333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ndapatraMJ" pitchFamily="2" charset="0"/>
                <a:cs typeface="BurigangaOMJ" panose="00000400000000000000" pitchFamily="2" charset="0"/>
              </a:rPr>
              <a:t>মাহফুজা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ndapatraMJ" pitchFamily="2" charset="0"/>
                <a:cs typeface="BurigangaOMJ" panose="00000400000000000000" pitchFamily="2" charset="0"/>
              </a:rPr>
              <a:t>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ndapatraMJ" pitchFamily="2" charset="0"/>
                <a:cs typeface="BurigangaOMJ" panose="00000400000000000000" pitchFamily="2" charset="0"/>
              </a:rPr>
              <a:t>বেগম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ndapatraMJ" pitchFamily="2" charset="0"/>
                <a:cs typeface="BurigangaOMJ" panose="00000400000000000000" pitchFamily="2" charset="0"/>
              </a:rPr>
              <a:t>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16D543-5B53-4BB7-BACB-450435E4D89C}"/>
              </a:ext>
            </a:extLst>
          </p:cNvPr>
          <p:cNvSpPr txBox="1"/>
          <p:nvPr/>
        </p:nvSpPr>
        <p:spPr>
          <a:xfrm>
            <a:off x="171338" y="3705289"/>
            <a:ext cx="71124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ndapatraMJ" pitchFamily="2" charset="0"/>
                <a:cs typeface="BurigangaOMJ" panose="00000400000000000000" pitchFamily="2" charset="0"/>
              </a:rPr>
              <a:t>সহকারি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ndapatraMJ" pitchFamily="2" charset="0"/>
                <a:cs typeface="BurigangaOMJ" panose="00000400000000000000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ndapatraMJ" pitchFamily="2" charset="0"/>
                <a:cs typeface="BurigangaOMJ" panose="00000400000000000000" pitchFamily="2" charset="0"/>
              </a:rPr>
              <a:t>শিক্ষক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ndapatraMJ" pitchFamily="2" charset="0"/>
                <a:cs typeface="BurigangaOMJ" panose="00000400000000000000" pitchFamily="2" charset="0"/>
              </a:rPr>
              <a:t>।(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ndapatraMJ" pitchFamily="2" charset="0"/>
                <a:cs typeface="BurigangaOMJ" panose="00000400000000000000" pitchFamily="2" charset="0"/>
              </a:rPr>
              <a:t>আই,সি,টি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ndapatraMJ" pitchFamily="2" charset="0"/>
                <a:cs typeface="BurigangaOMJ" panose="00000400000000000000" pitchFamily="2" charset="0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7A7B7E-75AE-427B-8E2B-748EA9A93E14}"/>
              </a:ext>
            </a:extLst>
          </p:cNvPr>
          <p:cNvSpPr txBox="1"/>
          <p:nvPr/>
        </p:nvSpPr>
        <p:spPr>
          <a:xfrm>
            <a:off x="171338" y="4527602"/>
            <a:ext cx="77290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ndapatraMJ" pitchFamily="2" charset="0"/>
                <a:cs typeface="BurigangaOMJ" panose="00000400000000000000" pitchFamily="2" charset="0"/>
              </a:rPr>
              <a:t>বাঘিয়া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ndapatraMJ" pitchFamily="2" charset="0"/>
                <a:cs typeface="BurigangaOMJ" panose="00000400000000000000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ndapatraMJ" pitchFamily="2" charset="0"/>
                <a:cs typeface="BurigangaOMJ" panose="00000400000000000000" pitchFamily="2" charset="0"/>
              </a:rPr>
              <a:t>গাউছুল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ndapatraMJ" pitchFamily="2" charset="0"/>
                <a:cs typeface="BurigangaOMJ" panose="00000400000000000000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ndapatraMJ" pitchFamily="2" charset="0"/>
                <a:cs typeface="BurigangaOMJ" panose="00000400000000000000" pitchFamily="2" charset="0"/>
              </a:rPr>
              <a:t>আজম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ndapatraMJ" pitchFamily="2" charset="0"/>
                <a:cs typeface="BurigangaOMJ" panose="00000400000000000000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ndapatraMJ" pitchFamily="2" charset="0"/>
                <a:cs typeface="BurigangaOMJ" panose="00000400000000000000" pitchFamily="2" charset="0"/>
              </a:rPr>
              <a:t>মহিলা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ndapatraMJ" pitchFamily="2" charset="0"/>
                <a:cs typeface="BurigangaOMJ" panose="00000400000000000000" pitchFamily="2" charset="0"/>
              </a:rPr>
              <a:t> </a:t>
            </a:r>
          </a:p>
          <a:p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ndapatraMJ" pitchFamily="2" charset="0"/>
                <a:cs typeface="BurigangaOMJ" panose="00000400000000000000" pitchFamily="2" charset="0"/>
              </a:rPr>
              <a:t>দাখিল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ndapatraMJ" pitchFamily="2" charset="0"/>
                <a:cs typeface="BurigangaOMJ" panose="00000400000000000000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ndapatraMJ" pitchFamily="2" charset="0"/>
                <a:cs typeface="BurigangaOMJ" panose="00000400000000000000" pitchFamily="2" charset="0"/>
              </a:rPr>
              <a:t>মাদ্রাসা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ndapatraMJ" pitchFamily="2" charset="0"/>
                <a:cs typeface="BurigangaOMJ" panose="00000400000000000000" pitchFamily="2" charset="0"/>
              </a:rPr>
              <a:t>,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ndapatraMJ" pitchFamily="2" charset="0"/>
                <a:cs typeface="BurigangaOMJ" panose="00000400000000000000" pitchFamily="2" charset="0"/>
              </a:rPr>
              <a:t>বরিশাল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ndapatraMJ" pitchFamily="2" charset="0"/>
                <a:cs typeface="BurigangaOMJ" panose="00000400000000000000" pitchFamily="2" charset="0"/>
              </a:rPr>
              <a:t>।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ndapatraMJ" pitchFamily="2" charset="0"/>
                <a:cs typeface="BurigangaOMJ" panose="00000400000000000000" pitchFamily="2" charset="0"/>
              </a:rPr>
              <a:t>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andapatraMJ" pitchFamily="2" charset="0"/>
              <a:cs typeface="BurigangaOMJ" panose="00000400000000000000" pitchFamily="2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9C64B3B-9888-4781-971A-41596E0253FA}"/>
              </a:ext>
            </a:extLst>
          </p:cNvPr>
          <p:cNvSpPr txBox="1">
            <a:spLocks/>
          </p:cNvSpPr>
          <p:nvPr/>
        </p:nvSpPr>
        <p:spPr>
          <a:xfrm>
            <a:off x="6824055" y="3272905"/>
            <a:ext cx="4880265" cy="27999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শ্রেণিঃ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৬ষ্ঠ </a:t>
            </a:r>
          </a:p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বিষয়ঃ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তথ্য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ও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যোগাযোগ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প্রযুক্তি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SenHandwriting" panose="02000500020000020004" pitchFamily="2" charset="0"/>
              <a:cs typeface="BenSenHandwriting" panose="02000500020000020004" pitchFamily="2" charset="0"/>
            </a:endParaRPr>
          </a:p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অধ্যায়ঃ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২য়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C8E754-9A85-4626-A014-93DECADD32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979" y="134741"/>
            <a:ext cx="2659361" cy="29382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C69526-04B7-4F68-A3CC-091DAF603D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60" y="246263"/>
            <a:ext cx="1826486" cy="24359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691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815">
        <p14:window dir="vert"/>
      </p:transition>
    </mc:Choice>
    <mc:Fallback xmlns="">
      <p:transition spd="slow" advTm="208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25000">
              <a:schemeClr val="accent1">
                <a:lumMod val="45000"/>
                <a:lumOff val="55000"/>
              </a:schemeClr>
            </a:gs>
            <a:gs pos="4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37252" y="107847"/>
            <a:ext cx="486352" cy="4700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1509392" y="6032362"/>
            <a:ext cx="486352" cy="4700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59914">
            <a:off x="91543" y="6056580"/>
            <a:ext cx="553028" cy="5344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7" y="107847"/>
            <a:ext cx="553028" cy="53443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5522E1E-C1F1-4F56-939A-3A2F4A654BE8}"/>
              </a:ext>
            </a:extLst>
          </p:cNvPr>
          <p:cNvSpPr txBox="1">
            <a:spLocks/>
          </p:cNvSpPr>
          <p:nvPr/>
        </p:nvSpPr>
        <p:spPr>
          <a:xfrm>
            <a:off x="838200" y="45820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>
                <a:latin typeface="BenSenHandwriting" panose="02000500020000020004" pitchFamily="2" charset="0"/>
                <a:cs typeface="BenSenHandwriting" panose="02000500020000020004" pitchFamily="2" charset="0"/>
              </a:rPr>
              <a:t>নিচের</a:t>
            </a:r>
            <a:r>
              <a:rPr lang="en-US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dirty="0" err="1">
                <a:latin typeface="BenSenHandwriting" panose="02000500020000020004" pitchFamily="2" charset="0"/>
                <a:cs typeface="BenSenHandwriting" panose="02000500020000020004" pitchFamily="2" charset="0"/>
              </a:rPr>
              <a:t>ছবি</a:t>
            </a:r>
            <a:r>
              <a:rPr lang="en-US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dirty="0" err="1">
                <a:latin typeface="BenSenHandwriting" panose="02000500020000020004" pitchFamily="2" charset="0"/>
                <a:cs typeface="BenSenHandwriting" panose="02000500020000020004" pitchFamily="2" charset="0"/>
              </a:rPr>
              <a:t>গুলো</a:t>
            </a:r>
            <a:r>
              <a:rPr lang="en-US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dirty="0" err="1">
                <a:latin typeface="BenSenHandwriting" panose="02000500020000020004" pitchFamily="2" charset="0"/>
                <a:cs typeface="BenSenHandwriting" panose="02000500020000020004" pitchFamily="2" charset="0"/>
              </a:rPr>
              <a:t>মনোযোগ</a:t>
            </a:r>
            <a:r>
              <a:rPr lang="en-US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dirty="0" err="1">
                <a:latin typeface="BenSenHandwriting" panose="02000500020000020004" pitchFamily="2" charset="0"/>
                <a:cs typeface="BenSenHandwriting" panose="02000500020000020004" pitchFamily="2" charset="0"/>
              </a:rPr>
              <a:t>সহকারে</a:t>
            </a:r>
            <a:r>
              <a:rPr lang="en-US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dirty="0" err="1">
                <a:latin typeface="BenSenHandwriting" panose="02000500020000020004" pitchFamily="2" charset="0"/>
                <a:cs typeface="BenSenHandwriting" panose="02000500020000020004" pitchFamily="2" charset="0"/>
              </a:rPr>
              <a:t>দেখ</a:t>
            </a:r>
            <a:r>
              <a:rPr lang="en-US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BADDB629-204C-41CE-9649-A8821C6309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71" y="1803101"/>
            <a:ext cx="2928904" cy="19623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605D3D-D8A5-442F-80CD-C4355C9AA0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67" y="1783768"/>
            <a:ext cx="2450457" cy="19623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26AE61F-4E6A-41D8-A686-826B0E95D4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788" y="1543731"/>
            <a:ext cx="2535367" cy="20953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8FC7183-9C09-4E62-967E-6E6C9ACF06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816" y="1654403"/>
            <a:ext cx="2075935" cy="20759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843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4782">
        <p14:flythrough/>
      </p:transition>
    </mc:Choice>
    <mc:Fallback xmlns="">
      <p:transition spd="slow" advTm="247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37252" y="107847"/>
            <a:ext cx="486352" cy="4700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1529078" y="6134262"/>
            <a:ext cx="486352" cy="4700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59914">
            <a:off x="91543" y="6056580"/>
            <a:ext cx="553028" cy="5344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7" y="107847"/>
            <a:ext cx="553028" cy="53443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42C3334-D8F3-4E08-A732-CBC2DC3A2DA6}"/>
              </a:ext>
            </a:extLst>
          </p:cNvPr>
          <p:cNvSpPr/>
          <p:nvPr/>
        </p:nvSpPr>
        <p:spPr>
          <a:xfrm>
            <a:off x="877330" y="787655"/>
            <a:ext cx="46955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আজকের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পাঠ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8C1231F-A280-41A7-9D37-5AF00A9B70B7}"/>
              </a:ext>
            </a:extLst>
          </p:cNvPr>
          <p:cNvSpPr txBox="1">
            <a:spLocks/>
          </p:cNvSpPr>
          <p:nvPr/>
        </p:nvSpPr>
        <p:spPr>
          <a:xfrm>
            <a:off x="3793524" y="2134544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সফটওয়্যার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337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9664">
        <p:comb/>
      </p:transition>
    </mc:Choice>
    <mc:Fallback xmlns="">
      <p:transition spd="slow" advTm="19664">
        <p:comb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37252" y="107847"/>
            <a:ext cx="486352" cy="4700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1529078" y="6134262"/>
            <a:ext cx="486352" cy="4700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59914">
            <a:off x="91543" y="6056580"/>
            <a:ext cx="553028" cy="5344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7" y="107847"/>
            <a:ext cx="553028" cy="53443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6DED25C-2FFE-4010-843E-4B287C1AF0D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এই পাঠ থেকে শিখার্থীরা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50ECDFE-7988-4B49-B5D2-9FD9D4D13F1E}"/>
              </a:ext>
            </a:extLst>
          </p:cNvPr>
          <p:cNvSpPr txBox="1">
            <a:spLocks/>
          </p:cNvSpPr>
          <p:nvPr/>
        </p:nvSpPr>
        <p:spPr>
          <a:xfrm>
            <a:off x="584002" y="239881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সফটওয়্যার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কাকে বলে তা বলতে পারবে ?</a:t>
            </a:r>
          </a:p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সফটওয়্যারের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প্রকার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ভেদ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সম্পর্কে লিখতে পারবে ?</a:t>
            </a:r>
          </a:p>
          <a:p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অ্যাপ্লিকেশন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সফটওয়্যারের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ব্যবহার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সম্পর্কে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ব্যাখ্যা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করতে পারবে ? 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498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56246">
        <p15:prstTrans prst="origami" invX="1"/>
      </p:transition>
    </mc:Choice>
    <mc:Fallback xmlns="">
      <p:transition spd="slow" advTm="56246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31000">
              <a:schemeClr val="accent6">
                <a:lumMod val="60000"/>
                <a:lumOff val="40000"/>
              </a:schemeClr>
            </a:gs>
            <a:gs pos="76000">
              <a:schemeClr val="accent6">
                <a:lumMod val="60000"/>
                <a:lumOff val="40000"/>
              </a:schemeClr>
            </a:gs>
            <a:gs pos="5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37252" y="107847"/>
            <a:ext cx="486352" cy="4700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1529078" y="6134262"/>
            <a:ext cx="486352" cy="4700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59914">
            <a:off x="91543" y="6056580"/>
            <a:ext cx="553028" cy="5344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7" y="107847"/>
            <a:ext cx="553028" cy="53443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332D587-0DC8-41C3-A35E-03FAFD3F85FD}"/>
              </a:ext>
            </a:extLst>
          </p:cNvPr>
          <p:cNvSpPr txBox="1">
            <a:spLocks/>
          </p:cNvSpPr>
          <p:nvPr/>
        </p:nvSpPr>
        <p:spPr>
          <a:xfrm>
            <a:off x="994611" y="30833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নিচের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ছবি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গুলো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মনোযোগ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সহকারে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দেখ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9622E6B9-533A-4B2A-81D5-60D3C97F0E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45" y="1761315"/>
            <a:ext cx="2088303" cy="20883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A2D7BF-50CB-4D4A-A913-126833D9CE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727" y="3977035"/>
            <a:ext cx="1990725" cy="22955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A74A34-DF34-483C-A0DA-FAB6ABB9B7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950" y="1761315"/>
            <a:ext cx="2088303" cy="19016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A2A4C37-C877-47F7-905D-5A7C9B2735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675" y="1799506"/>
            <a:ext cx="2198536" cy="21985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934329F-1B8F-4241-A1C6-4C44633524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681" y="4209022"/>
            <a:ext cx="2189179" cy="21219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046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23764">
        <p14:honeycomb/>
      </p:transition>
    </mc:Choice>
    <mc:Fallback xmlns="">
      <p:transition spd="slow" advTm="2376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60A3E-76F6-4419-A440-B7FAC1FEBA8A}"/>
              </a:ext>
            </a:extLst>
          </p:cNvPr>
          <p:cNvSpPr txBox="1">
            <a:spLocks/>
          </p:cNvSpPr>
          <p:nvPr/>
        </p:nvSpPr>
        <p:spPr>
          <a:xfrm>
            <a:off x="838200" y="32903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একক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কাজ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1233A-0E8C-4942-B844-472AD1769BFC}"/>
              </a:ext>
            </a:extLst>
          </p:cNvPr>
          <p:cNvSpPr txBox="1">
            <a:spLocks/>
          </p:cNvSpPr>
          <p:nvPr/>
        </p:nvSpPr>
        <p:spPr>
          <a:xfrm>
            <a:off x="838200" y="1789530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arshaLipiBold" pitchFamily="2" charset="0"/>
                <a:cs typeface="BenSenHandwriting" panose="02000500020000020004" pitchFamily="2" charset="0"/>
              </a:rPr>
              <a:t>1।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সফটওয়্যার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কাকে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বলে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60989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curtains"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AE8677-6997-4E9C-A083-1E9D116076C1}"/>
              </a:ext>
            </a:extLst>
          </p:cNvPr>
          <p:cNvSpPr/>
          <p:nvPr/>
        </p:nvSpPr>
        <p:spPr>
          <a:xfrm>
            <a:off x="2112723" y="99125"/>
            <a:ext cx="80233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প্রিয় শিক্ষার্থীবৃন্দ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চলো আমরা কয়েকটি ছবি দেখি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90D883-2431-45FD-809C-7097A23A45A4}"/>
              </a:ext>
            </a:extLst>
          </p:cNvPr>
          <p:cNvSpPr/>
          <p:nvPr/>
        </p:nvSpPr>
        <p:spPr>
          <a:xfrm>
            <a:off x="0" y="5123219"/>
            <a:ext cx="584058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একটা সময় ছিল যখন শিশুরা বিনোদনের জন্য </a:t>
            </a:r>
            <a:r>
              <a:rPr lang="en-US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ঘরের বাইরে যেতো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BD27C8-ECF0-4B00-BCE9-773BB4782F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96" y="941422"/>
            <a:ext cx="1742504" cy="1517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935945-2159-409A-A01A-782008ACB9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486" y="1056190"/>
            <a:ext cx="1727783" cy="1376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79C27D-BAAA-48C9-8AD5-53C1BD7408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81" y="2925419"/>
            <a:ext cx="1680734" cy="1420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7862A1-EB85-4983-9AB7-B48F08D2A619}"/>
              </a:ext>
            </a:extLst>
          </p:cNvPr>
          <p:cNvSpPr txBox="1"/>
          <p:nvPr/>
        </p:nvSpPr>
        <p:spPr>
          <a:xfrm>
            <a:off x="1052210" y="4188482"/>
            <a:ext cx="2211532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নৌকা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বাইচ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	</a:t>
            </a:r>
          </a:p>
        </p:txBody>
      </p:sp>
      <p:pic>
        <p:nvPicPr>
          <p:cNvPr id="8" name="Picture 4" descr="স্কুল খেলার মাঠ প্রস্তুতকারক ও সরবরাহকারী এবং কারখানা জন্য চীন কৃত্রিম ঘাস  - পাইকারী মূল্য - Jiangsen">
            <a:extLst>
              <a:ext uri="{FF2B5EF4-FFF2-40B4-BE49-F238E27FC236}">
                <a16:creationId xmlns:a16="http://schemas.microsoft.com/office/drawing/2014/main" id="{E5683E82-CAB2-4A30-99F7-E3DFBCF04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869" y="2802072"/>
            <a:ext cx="1650646" cy="13510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6E8E36-6268-49A6-8841-85897F9F40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210" y="932321"/>
            <a:ext cx="2817458" cy="2375479"/>
          </a:xfrm>
          <a:prstGeom prst="rect">
            <a:avLst/>
          </a:prstGeom>
        </p:spPr>
      </p:pic>
      <p:pic>
        <p:nvPicPr>
          <p:cNvPr id="10" name="Picture 6" descr="Video game price drop causes UK inflation to decrease • Eurogamer.net">
            <a:extLst>
              <a:ext uri="{FF2B5EF4-FFF2-40B4-BE49-F238E27FC236}">
                <a16:creationId xmlns:a16="http://schemas.microsoft.com/office/drawing/2014/main" id="{4D4FA4FB-6B7F-4427-BABA-3D1017707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998" y="991883"/>
            <a:ext cx="2902892" cy="237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AB6AA5B-2722-4F95-835A-4C72B890EDF6}"/>
              </a:ext>
            </a:extLst>
          </p:cNvPr>
          <p:cNvSpPr txBox="1"/>
          <p:nvPr/>
        </p:nvSpPr>
        <p:spPr>
          <a:xfrm>
            <a:off x="509116" y="2290144"/>
            <a:ext cx="1603607" cy="10772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গরুর লড়াই</a:t>
            </a:r>
            <a:r>
              <a:rPr lang="en-US" sz="3200" dirty="0"/>
              <a:t>	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806D49-1A39-48EA-B68C-5B67745E7AF0}"/>
              </a:ext>
            </a:extLst>
          </p:cNvPr>
          <p:cNvSpPr txBox="1"/>
          <p:nvPr/>
        </p:nvSpPr>
        <p:spPr>
          <a:xfrm>
            <a:off x="2699486" y="2278466"/>
            <a:ext cx="2211532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ঘোড়ার দৌড়</a:t>
            </a:r>
            <a:r>
              <a:rPr lang="en-US" sz="3200" dirty="0"/>
              <a:t>	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C54818-F470-4B61-8B21-8DFAF04D2210}"/>
              </a:ext>
            </a:extLst>
          </p:cNvPr>
          <p:cNvSpPr txBox="1"/>
          <p:nvPr/>
        </p:nvSpPr>
        <p:spPr>
          <a:xfrm>
            <a:off x="3453869" y="4230158"/>
            <a:ext cx="2211532" cy="584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খেলার মাঠ	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C56FE5-9581-4F76-8861-CDF4C3C1EA03}"/>
              </a:ext>
            </a:extLst>
          </p:cNvPr>
          <p:cNvSpPr txBox="1"/>
          <p:nvPr/>
        </p:nvSpPr>
        <p:spPr>
          <a:xfrm>
            <a:off x="5978037" y="3477586"/>
            <a:ext cx="2211532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টিভি দেখছে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	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9DCBC8-012D-47BE-8F77-DEC61D20F015}"/>
              </a:ext>
            </a:extLst>
          </p:cNvPr>
          <p:cNvSpPr txBox="1"/>
          <p:nvPr/>
        </p:nvSpPr>
        <p:spPr>
          <a:xfrm>
            <a:off x="8907678" y="3520733"/>
            <a:ext cx="2211532" cy="113877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গেইম খেলছে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	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588594B-0487-4446-B9ED-092A7C766A91}"/>
              </a:ext>
            </a:extLst>
          </p:cNvPr>
          <p:cNvSpPr/>
          <p:nvPr/>
        </p:nvSpPr>
        <p:spPr>
          <a:xfrm>
            <a:off x="5861976" y="4680860"/>
            <a:ext cx="559214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এখন শিশুরা ঘরেই</a:t>
            </a:r>
            <a:r>
              <a:rPr lang="en-US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কম্পিউটার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বা</a:t>
            </a:r>
          </a:p>
          <a:p>
            <a:pPr algn="ctr"/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অন্য মাধ্যমে বিনোদন উপভোগ করে</a:t>
            </a:r>
          </a:p>
        </p:txBody>
      </p:sp>
    </p:spTree>
    <p:extLst>
      <p:ext uri="{BB962C8B-B14F-4D97-AF65-F5344CB8AC3E}">
        <p14:creationId xmlns:p14="http://schemas.microsoft.com/office/powerpoint/2010/main" val="612802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curtains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1" grpId="0" animBg="1"/>
      <p:bldP spid="12" grpId="0"/>
      <p:bldP spid="13" grpId="0" animBg="1"/>
      <p:bldP spid="14" grpId="0" animBg="1"/>
      <p:bldP spid="15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2FEFA-E83E-4D65-8557-3052BC2D176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সমাধান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1E6AA-DA41-4E15-A65F-B5E9F81F5D38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সফটওয়্যার (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Software)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হল কম্পিউটার বা অন্যান্য ডিজিটাল যন্ত্রে কাজ সম্পাদনের জন্য ব্যবহৃত একাধিক নির্দেশনার সমষ্টি, যা হার্ডওয়্যারের সঙ্গে মিলিত হয়ে যন্ত্রটিকে নির্দিষ্টভাবে পরিচালনা করে।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SenHandwriting" panose="02000500020000020004" pitchFamily="2" charset="0"/>
              <a:cs typeface="BenSenHandwriting" panose="02000500020000020004" pitchFamily="2" charset="0"/>
            </a:endParaRPr>
          </a:p>
          <a:p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সফটওয়্যার হল এক ধরনের প্রোগ্রাম বা কোড, যা কম্পিউটারকে বলে— কি কাজ করবে এবং কিভাবে করবে।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334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curtains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3.5|3.3|1.9|1.7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15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25.7|8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2.8|2|1.3|1.5|1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2872</TotalTime>
  <Words>495</Words>
  <Application>Microsoft Office PowerPoint</Application>
  <PresentationFormat>Widescreen</PresentationFormat>
  <Paragraphs>68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AdarshaLipiBold</vt:lpstr>
      <vt:lpstr>AnandapatraMJ</vt:lpstr>
      <vt:lpstr>Arial</vt:lpstr>
      <vt:lpstr>Arial Black</vt:lpstr>
      <vt:lpstr>BenSenHandwriting</vt:lpstr>
      <vt:lpstr>BurigangaOMJ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100</cp:revision>
  <dcterms:created xsi:type="dcterms:W3CDTF">2023-05-23T11:01:25Z</dcterms:created>
  <dcterms:modified xsi:type="dcterms:W3CDTF">2026-06-01T05:39:41Z</dcterms:modified>
</cp:coreProperties>
</file>