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png" ContentType="image/png"/>
  <Default Extension="svg" ContentType="image/svg+xml"/>
  <Default Extension="fntdata" ContentType="application/x-fontdata"/>
  <Default Extension="jpeg" ContentType="image/jpeg"/>
  <Default Extension="rels" ContentType="application/vnd.openxmlformats-package.relationshi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revisionInfo.xml" ContentType="application/vnd.ms-powerpoint.revisioninfo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embeddedFontLst>
    <p:embeddedFont>
      <p:font typeface="Source Sans 3" panose="020B0604020202020204" charset="0"/>
      <p:regular r:id="rId12"/>
    </p:embeddedFont>
    <p:embeddedFont>
      <p:font typeface="Source Serif 4 Semi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97EDD5-5802-499B-A571-C9B8ABB6FE08}" v="87" dt="2026-06-01T11:02:36.727"/>
    <p1510:client id="{B102452A-0084-4446-A19C-303CBBDBCDDB}" v="3" dt="2026-06-01T10:36:57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7.xml" Id="rId8" /><Relationship Type="http://schemas.openxmlformats.org/officeDocument/2006/relationships/font" Target="/ppt/fonts/font2.fntdata" Id="rId13" /><Relationship Type="http://schemas.microsoft.com/office/2015/10/relationships/revisionInfo" Target="/ppt/revisionInfo.xml" Id="rId18" /><Relationship Type="http://schemas.openxmlformats.org/officeDocument/2006/relationships/slide" Target="/ppt/slides/slide2.xml" Id="rId3" /><Relationship Type="http://schemas.openxmlformats.org/officeDocument/2006/relationships/slide" Target="/ppt/slides/slide6.xml" Id="rId7" /><Relationship Type="http://schemas.openxmlformats.org/officeDocument/2006/relationships/font" Target="/ppt/fonts/font1.fntdata" Id="rId12" /><Relationship Type="http://schemas.openxmlformats.org/officeDocument/2006/relationships/tableStyles" Target="/ppt/tableStyles.xml" Id="rId17" /><Relationship Type="http://schemas.openxmlformats.org/officeDocument/2006/relationships/slide" Target="/ppt/slides/slide1.xml" Id="rId2" /><Relationship Type="http://schemas.openxmlformats.org/officeDocument/2006/relationships/theme" Target="/ppt/theme/theme1.xml" Id="rId16" /><Relationship Type="http://schemas.openxmlformats.org/officeDocument/2006/relationships/slideMaster" Target="/ppt/slideMasters/slideMaster1.xml" Id="rId1" /><Relationship Type="http://schemas.openxmlformats.org/officeDocument/2006/relationships/slide" Target="/ppt/slides/slide5.xml" Id="rId6" /><Relationship Type="http://schemas.openxmlformats.org/officeDocument/2006/relationships/notesMaster" Target="/ppt/notesMasters/notesMaster1.xml" Id="rId11" /><Relationship Type="http://schemas.openxmlformats.org/officeDocument/2006/relationships/slide" Target="/ppt/slides/slide4.xml" Id="rId5" /><Relationship Type="http://schemas.openxmlformats.org/officeDocument/2006/relationships/viewProps" Target="/ppt/viewProps.xml" Id="rId15" /><Relationship Type="http://schemas.openxmlformats.org/officeDocument/2006/relationships/slide" Target="/ppt/slides/slide9.xml" Id="rId10" /><Relationship Type="http://schemas.openxmlformats.org/officeDocument/2006/relationships/slide" Target="/ppt/slides/slide3.xml" Id="rId4" /><Relationship Type="http://schemas.openxmlformats.org/officeDocument/2006/relationships/slide" Target="/ppt/slides/slide8.xml" Id="rId9" /><Relationship Type="http://schemas.openxmlformats.org/officeDocument/2006/relationships/presProps" Target="/ppt/presProps.xml" Id="rId14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2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F560B-8563-4BCD-A536-8928F5CCD13E}" type="datetimeFigureOut">
              <a:t>6/1/2026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1AAF0-CF59-4A22-9994-D7454453CB3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25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Id2" /><Relationship Type="http://schemas.openxmlformats.org/officeDocument/2006/relationships/notesMaster" Target="/ppt/notesMasters/notesMaster1.xml" Id="rId1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Id2" /><Relationship Type="http://schemas.openxmlformats.org/officeDocument/2006/relationships/notesMaster" Target="/ppt/notesMasters/notesMaster1.xml" Id="rId1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Id2" /><Relationship Type="http://schemas.openxmlformats.org/officeDocument/2006/relationships/notesMaster" Target="/ppt/notesMasters/notesMaster1.xml" Id="rId1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Id2" /><Relationship Type="http://schemas.openxmlformats.org/officeDocument/2006/relationships/notesMaster" Target="/ppt/notesMasters/notesMaster1.xml" Id="rId1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Id2" /><Relationship Type="http://schemas.openxmlformats.org/officeDocument/2006/relationships/notesMaster" Target="/ppt/notesMasters/notesMaster1.xml" Id="rId1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Id2" /><Relationship Type="http://schemas.openxmlformats.org/officeDocument/2006/relationships/notesMaster" Target="/ppt/notesMasters/notesMaster1.xml" Id="rId1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Id2" /><Relationship Type="http://schemas.openxmlformats.org/officeDocument/2006/relationships/notesMaster" Target="/ppt/notesMasters/notesMaster1.xml" Id="rId1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Id2" /><Relationship Type="http://schemas.openxmlformats.org/officeDocument/2006/relationships/notesMaster" Target="/ppt/notesMasters/notesMaster1.xml" Id="rId1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Id2" /><Relationship Type="http://schemas.openxmlformats.org/officeDocument/2006/relationships/notesMaster" Target="/ppt/notesMasters/notesMaster1.xml" Id="rId1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image" Target="/ppt/media/image1.png" Id="rId2" /><Relationship Type="http://schemas.openxmlformats.org/officeDocument/2006/relationships/slideMaster" Target="/ppt/slideMasters/slideMaster1.xml" Id="rId1" /><Relationship Type="http://schemas.openxmlformats.org/officeDocument/2006/relationships/image" Target="/ppt/media/image2.png" Id="rId4" /><Relationship Type="http://schemas.openxmlformats.org/officeDocument/2006/relationships/hyperlink" Target="https://gamma.app/?utm_source=made-with-gamma" TargetMode="External" Id="rId3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image" Target="/ppt/media/image1.png" Id="rId2" /><Relationship Type="http://schemas.openxmlformats.org/officeDocument/2006/relationships/slideMaster" Target="/ppt/slideMasters/slideMaster1.xml" Id="rId1" /><Relationship Type="http://schemas.openxmlformats.org/officeDocument/2006/relationships/image" Target="/ppt/media/image2.png" Id="rId4" /><Relationship Type="http://schemas.openxmlformats.org/officeDocument/2006/relationships/hyperlink" Target="https://gamma.app/?utm_source=made-with-gamma" TargetMode="External" Id="rId3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image" Target="/ppt/media/image1.png" Id="rId2" /><Relationship Type="http://schemas.openxmlformats.org/officeDocument/2006/relationships/slideMaster" Target="/ppt/slideMasters/slideMaster1.xml" Id="rId1" /><Relationship Type="http://schemas.openxmlformats.org/officeDocument/2006/relationships/image" Target="/ppt/media/image2.png" Id="rId4" /><Relationship Type="http://schemas.openxmlformats.org/officeDocument/2006/relationships/hyperlink" Target="https://gamma.app/?utm_source=made-with-gamma" TargetMode="External" Id="rId3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image" Target="/ppt/media/image1.png" Id="rId2" /><Relationship Type="http://schemas.openxmlformats.org/officeDocument/2006/relationships/slideMaster" Target="/ppt/slideMasters/slideMaster1.xml" Id="rId1" /><Relationship Type="http://schemas.openxmlformats.org/officeDocument/2006/relationships/image" Target="/ppt/media/image2.png" Id="rId4" /><Relationship Type="http://schemas.openxmlformats.org/officeDocument/2006/relationships/hyperlink" Target="https://gamma.app/?utm_source=made-with-gamma" TargetMode="External" Id="rId3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image" Target="/ppt/media/image1.png" Id="rId2" /><Relationship Type="http://schemas.openxmlformats.org/officeDocument/2006/relationships/slideMaster" Target="/ppt/slideMasters/slideMaster1.xml" Id="rId1" /><Relationship Type="http://schemas.openxmlformats.org/officeDocument/2006/relationships/image" Target="/ppt/media/image2.png" Id="rId4" /><Relationship Type="http://schemas.openxmlformats.org/officeDocument/2006/relationships/hyperlink" Target="https://gamma.app/?utm_source=made-with-gamma" TargetMode="External" Id="rId3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image" Target="/ppt/media/image1.png" Id="rId2" /><Relationship Type="http://schemas.openxmlformats.org/officeDocument/2006/relationships/slideMaster" Target="/ppt/slideMasters/slideMaster1.xml" Id="rId1" /><Relationship Type="http://schemas.openxmlformats.org/officeDocument/2006/relationships/image" Target="/ppt/media/image2.png" Id="rId4" /><Relationship Type="http://schemas.openxmlformats.org/officeDocument/2006/relationships/hyperlink" Target="https://gamma.app/?utm_source=made-with-gamma" TargetMode="External" Id="rId3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image" Target="/ppt/media/image1.png" Id="rId2" /><Relationship Type="http://schemas.openxmlformats.org/officeDocument/2006/relationships/slideMaster" Target="/ppt/slideMasters/slideMaster1.xml" Id="rId1" /><Relationship Type="http://schemas.openxmlformats.org/officeDocument/2006/relationships/image" Target="/ppt/media/image2.png" Id="rId4" /><Relationship Type="http://schemas.openxmlformats.org/officeDocument/2006/relationships/hyperlink" Target="https://gamma.app/?utm_source=made-with-gamma" TargetMode="External" Id="rId3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image" Target="/ppt/media/image1.png" Id="rId2" /><Relationship Type="http://schemas.openxmlformats.org/officeDocument/2006/relationships/slideMaster" Target="/ppt/slideMasters/slideMaster1.xml" Id="rId1" /><Relationship Type="http://schemas.openxmlformats.org/officeDocument/2006/relationships/image" Target="/ppt/media/image2.png" Id="rId4" /><Relationship Type="http://schemas.openxmlformats.org/officeDocument/2006/relationships/hyperlink" Target="https://gamma.app/?utm_source=made-with-gamma" TargetMode="External" Id="rId3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image" Target="/ppt/media/image1.png" Id="rId2" /><Relationship Type="http://schemas.openxmlformats.org/officeDocument/2006/relationships/slideMaster" Target="/ppt/slideMasters/slideMaster1.xml" Id="rId1" /><Relationship Type="http://schemas.openxmlformats.org/officeDocument/2006/relationships/image" Target="/ppt/media/image2.png" Id="rId4" /><Relationship Type="http://schemas.openxmlformats.org/officeDocument/2006/relationships/hyperlink" Target="https://gamma.app/?utm_source=made-with-gamma" TargetMode="External" Id="rId3" /></Relationships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8" /><Relationship Type="http://schemas.openxmlformats.org/officeDocument/2006/relationships/slideLayout" Target="/ppt/slideLayouts/slideLayout3.xml" Id="rId3" /><Relationship Type="http://schemas.openxmlformats.org/officeDocument/2006/relationships/slideLayout" Target="/ppt/slideLayouts/slideLayout7.xml" Id="rId7" /><Relationship Type="http://schemas.openxmlformats.org/officeDocument/2006/relationships/theme" Target="/ppt/theme/theme1.xml" Id="rId12" /><Relationship Type="http://schemas.openxmlformats.org/officeDocument/2006/relationships/slideLayout" Target="/ppt/slideLayouts/slideLayout2.xml" Id="rId2" /><Relationship Type="http://schemas.openxmlformats.org/officeDocument/2006/relationships/slideLayout" Target="/ppt/slideLayouts/slideLayout6.xml" Id="rId6" /><Relationship Type="http://schemas.openxmlformats.org/officeDocument/2006/relationships/slideLayout" Target="/ppt/slideLayouts/slideLayout5.xml" Id="rId5" /><Relationship Type="http://schemas.openxmlformats.org/officeDocument/2006/relationships/slideLayout" Target="/ppt/slideLayouts/slideLayout10.xml" Id="rId10" /><Relationship Type="http://schemas.openxmlformats.org/officeDocument/2006/relationships/slideLayout" Target="/ppt/slideLayouts/slideLayout4.xml" Id="rId4" /><Relationship Type="http://schemas.openxmlformats.org/officeDocument/2006/relationships/slideLayout" Target="/ppt/slideLayouts/slideLayout9.xml" Id="rId9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/ppt/media/image3.png" Id="rId3" /><Relationship Type="http://schemas.openxmlformats.org/officeDocument/2006/relationships/notesSlide" Target="/ppt/notesSlides/notesSlide1.xml" Id="rId2" /><Relationship Type="http://schemas.openxmlformats.org/officeDocument/2006/relationships/slideLayout" Target="/ppt/slideLayouts/slideLayout2.xml" Id="rI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image" Target="/ppt/media/image4.png" Id="rId3" /><Relationship Type="http://schemas.openxmlformats.org/officeDocument/2006/relationships/notesSlide" Target="/ppt/notesSlides/notesSlide2.xml" Id="rId2" /><Relationship Type="http://schemas.openxmlformats.org/officeDocument/2006/relationships/slideLayout" Target="/ppt/slideLayouts/slideLayout3.xml" Id="rId1" /><Relationship Type="http://schemas.openxmlformats.org/officeDocument/2006/relationships/image" Target="/ppt/media/image6.jpeg" Id="rId5" /><Relationship Type="http://schemas.openxmlformats.org/officeDocument/2006/relationships/image" Target="/ppt/media/image5.png" Id="rId4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image" Target="/ppt/media/image12.png" Id="rId8" /><Relationship Type="http://schemas.openxmlformats.org/officeDocument/2006/relationships/image" Target="/ppt/media/image7.png" Id="rId3" /><Relationship Type="http://schemas.openxmlformats.org/officeDocument/2006/relationships/image" Target="/ppt/media/image11.svg" Id="rId7" /><Relationship Type="http://schemas.openxmlformats.org/officeDocument/2006/relationships/notesSlide" Target="/ppt/notesSlides/notesSlide3.xml" Id="rId2" /><Relationship Type="http://schemas.openxmlformats.org/officeDocument/2006/relationships/slideLayout" Target="/ppt/slideLayouts/slideLayout4.xml" Id="rId1" /><Relationship Type="http://schemas.openxmlformats.org/officeDocument/2006/relationships/image" Target="/ppt/media/image10.png" Id="rId6" /><Relationship Type="http://schemas.openxmlformats.org/officeDocument/2006/relationships/image" Target="/ppt/media/image15.svg" Id="rId11" /><Relationship Type="http://schemas.openxmlformats.org/officeDocument/2006/relationships/image" Target="/ppt/media/image9.svg" Id="rId5" /><Relationship Type="http://schemas.openxmlformats.org/officeDocument/2006/relationships/image" Target="/ppt/media/image14.png" Id="rId10" /><Relationship Type="http://schemas.openxmlformats.org/officeDocument/2006/relationships/image" Target="/ppt/media/image8.png" Id="rId4" /><Relationship Type="http://schemas.openxmlformats.org/officeDocument/2006/relationships/image" Target="/ppt/media/image13.svg" Id="rId9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/ppt/media/image16.png" Id="rId3" /><Relationship Type="http://schemas.openxmlformats.org/officeDocument/2006/relationships/notesSlide" Target="/ppt/notesSlides/notesSlide4.xml" Id="rId2" /><Relationship Type="http://schemas.openxmlformats.org/officeDocument/2006/relationships/slideLayout" Target="/ppt/slideLayouts/slideLayout5.xml" Id="rId1" /><Relationship Type="http://schemas.openxmlformats.org/officeDocument/2006/relationships/image" Target="/ppt/media/image17.png" Id="rId4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image" Target="/ppt/media/image18.png" Id="rId3" /><Relationship Type="http://schemas.openxmlformats.org/officeDocument/2006/relationships/notesSlide" Target="/ppt/notesSlides/notesSlide5.xml" Id="rId2" /><Relationship Type="http://schemas.openxmlformats.org/officeDocument/2006/relationships/slideLayout" Target="/ppt/slideLayouts/slideLayout6.xml" Id="rId1" /><Relationship Type="http://schemas.openxmlformats.org/officeDocument/2006/relationships/image" Target="/ppt/media/image19.svg" Id="rId4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image" Target="/ppt/media/image20.png" Id="rId3" /><Relationship Type="http://schemas.openxmlformats.org/officeDocument/2006/relationships/notesSlide" Target="/ppt/notesSlides/notesSlide6.xml" Id="rId2" /><Relationship Type="http://schemas.openxmlformats.org/officeDocument/2006/relationships/slideLayout" Target="/ppt/slideLayouts/slideLayout7.xml" Id="rId1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/ppt/media/image21.png" Id="rId3" /><Relationship Type="http://schemas.openxmlformats.org/officeDocument/2006/relationships/notesSlide" Target="/ppt/notesSlides/notesSlide7.xml" Id="rId2" /><Relationship Type="http://schemas.openxmlformats.org/officeDocument/2006/relationships/slideLayout" Target="/ppt/slideLayouts/slideLayout8.xml" Id="rId1" /><Relationship Type="http://schemas.openxmlformats.org/officeDocument/2006/relationships/image" Target="/ppt/media/image23.svg" Id="rId5" /><Relationship Type="http://schemas.openxmlformats.org/officeDocument/2006/relationships/image" Target="/ppt/media/image22.svg" Id="rId4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image" Target="/ppt/media/image24.png" Id="rId3" /><Relationship Type="http://schemas.openxmlformats.org/officeDocument/2006/relationships/notesSlide" Target="/ppt/notesSlides/notesSlide8.xml" Id="rId2" /><Relationship Type="http://schemas.openxmlformats.org/officeDocument/2006/relationships/slideLayout" Target="/ppt/slideLayouts/slideLayout9.xml" Id="rId1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image" Target="/ppt/media/image25.png" Id="rId3" /><Relationship Type="http://schemas.openxmlformats.org/officeDocument/2006/relationships/notesSlide" Target="/ppt/notesSlides/notesSlide9.xml" Id="rId2" /><Relationship Type="http://schemas.openxmlformats.org/officeDocument/2006/relationships/slideLayout" Target="/ppt/slideLayouts/slideLayout10.xml" Id="rId1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3577" y="1770683"/>
            <a:ext cx="5081885" cy="4400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D73AD7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পদার্থবিজ্ঞান ব্যবহারিক নির্দেশিকা</a:t>
            </a:r>
            <a:endParaRPr lang="en-US" sz="2750" dirty="0"/>
          </a:p>
        </p:txBody>
      </p:sp>
      <p:sp>
        <p:nvSpPr>
          <p:cNvPr id="4" name="Text 1"/>
          <p:cNvSpPr/>
          <p:nvPr/>
        </p:nvSpPr>
        <p:spPr>
          <a:xfrm>
            <a:off x="523577" y="2435051"/>
            <a:ext cx="4667845" cy="4787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নবম-দশম শ্রেণির শিক্ষার্থীদের জন্য ল্যাবরেটরির নিয়মাবলি, খাতা রক্ষণাবেক্ষণ ও ব্যবহারিক পরীক্ষায় সফলতার সম্পূর্ণ গাইডলাইন।</a:t>
            </a:r>
            <a:endParaRPr lang="en-US" sz="1150" dirty="0"/>
          </a:p>
        </p:txBody>
      </p:sp>
      <p:sp>
        <p:nvSpPr>
          <p:cNvPr id="5" name="Shape 2"/>
          <p:cNvSpPr/>
          <p:nvPr/>
        </p:nvSpPr>
        <p:spPr>
          <a:xfrm>
            <a:off x="523577" y="3086844"/>
            <a:ext cx="893266" cy="281136"/>
          </a:xfrm>
          <a:prstGeom prst="roundRect">
            <a:avLst>
              <a:gd name="adj" fmla="val 17881"/>
            </a:avLst>
          </a:prstGeom>
          <a:solidFill>
            <a:srgbClr val="F4D4F7"/>
          </a:solidFill>
          <a:ln/>
        </p:spPr>
      </p:sp>
      <p:sp>
        <p:nvSpPr>
          <p:cNvPr id="6" name="Text 3"/>
          <p:cNvSpPr/>
          <p:nvPr/>
        </p:nvSpPr>
        <p:spPr>
          <a:xfrm>
            <a:off x="613321" y="3131716"/>
            <a:ext cx="1170980" cy="1913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শিক্ষক বাতায়ন</a:t>
            </a:r>
            <a:endParaRPr lang="en-US" sz="900" dirty="0"/>
          </a:p>
        </p:txBody>
      </p:sp>
      <p:sp>
        <p:nvSpPr>
          <p:cNvPr id="7" name="Shape 4"/>
          <p:cNvSpPr/>
          <p:nvPr/>
        </p:nvSpPr>
        <p:spPr>
          <a:xfrm>
            <a:off x="1491630" y="3082082"/>
            <a:ext cx="1271736" cy="290661"/>
          </a:xfrm>
          <a:prstGeom prst="roundRect">
            <a:avLst>
              <a:gd name="adj" fmla="val 17295"/>
            </a:avLst>
          </a:prstGeom>
          <a:noFill/>
          <a:ln w="4763">
            <a:solidFill>
              <a:srgbClr val="D75BE2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586136" y="3131716"/>
            <a:ext cx="1539925" cy="1913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00" dirty="0">
                <a:solidFill>
                  <a:srgbClr val="D75BE2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পদার্থবিজ্ঞান ব্যবহারিক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28" y="1716137"/>
            <a:ext cx="3019723" cy="1711151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912989" y="1010617"/>
            <a:ext cx="940966" cy="290661"/>
          </a:xfrm>
          <a:prstGeom prst="roundRect">
            <a:avLst>
              <a:gd name="adj" fmla="val 17295"/>
            </a:avLst>
          </a:prstGeom>
          <a:noFill/>
          <a:ln w="4763">
            <a:solidFill>
              <a:srgbClr val="D75BE2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4007495" y="1060252"/>
            <a:ext cx="1209154" cy="1913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00" dirty="0">
                <a:solidFill>
                  <a:srgbClr val="D75BE2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শিক্ষক পরিচিতি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3912989" y="1361108"/>
            <a:ext cx="3273400" cy="3520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200" dirty="0">
                <a:solidFill>
                  <a:srgbClr val="D73AD7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মিশন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912989" y="1862733"/>
            <a:ext cx="4992480" cy="13432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200" b="1" dirty="0" err="1">
                <a:solidFill>
                  <a:srgbClr val="272525"/>
                </a:solidFill>
                <a:latin typeface="Source Sans 3"/>
                <a:ea typeface="Source Sans 3" pitchFamily="34" charset="-122"/>
                <a:cs typeface="Source Sans 3" pitchFamily="34" charset="-120"/>
              </a:rPr>
              <a:t>পদবি</a:t>
            </a:r>
            <a:r>
              <a:rPr lang="en-US" sz="1200" b="1" dirty="0">
                <a:solidFill>
                  <a:srgbClr val="272525"/>
                </a:solidFill>
                <a:latin typeface="Source Sans 3"/>
                <a:ea typeface="Source Sans 3" pitchFamily="34" charset="-122"/>
                <a:cs typeface="Source Sans 3" pitchFamily="34" charset="-120"/>
              </a:rPr>
              <a:t>:</a:t>
            </a:r>
            <a:r>
              <a:rPr lang="en-US" sz="1200" dirty="0">
                <a:solidFill>
                  <a:srgbClr val="272525"/>
                </a:solidFill>
                <a:latin typeface="Source Sans 3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200" dirty="0" err="1">
                <a:solidFill>
                  <a:srgbClr val="272525"/>
                </a:solidFill>
                <a:latin typeface="Source Sans 3"/>
                <a:ea typeface="Source Sans 3" pitchFamily="34" charset="-122"/>
                <a:cs typeface="Source Sans 3" pitchFamily="34" charset="-120"/>
              </a:rPr>
              <a:t>সহকারী</a:t>
            </a:r>
            <a:r>
              <a:rPr lang="en-US" sz="1200" dirty="0">
                <a:solidFill>
                  <a:srgbClr val="272525"/>
                </a:solidFill>
                <a:latin typeface="Source Sans 3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200" dirty="0" err="1">
                <a:solidFill>
                  <a:srgbClr val="272525"/>
                </a:solidFill>
                <a:latin typeface="Source Sans 3"/>
                <a:ea typeface="Source Sans 3" pitchFamily="34" charset="-122"/>
                <a:cs typeface="Source Sans 3" pitchFamily="34" charset="-120"/>
              </a:rPr>
              <a:t>শিক্ষক</a:t>
            </a:r>
            <a:r>
              <a:rPr lang="en-US" sz="1200" dirty="0">
                <a:solidFill>
                  <a:srgbClr val="272525"/>
                </a:solidFill>
                <a:latin typeface="Source Sans 3"/>
                <a:ea typeface="Source Sans 3" pitchFamily="34" charset="-122"/>
                <a:cs typeface="Source Sans 3" pitchFamily="34" charset="-120"/>
              </a:rPr>
              <a:t> (</a:t>
            </a:r>
            <a:r>
              <a:rPr lang="en-US" sz="1200" dirty="0" err="1">
                <a:solidFill>
                  <a:srgbClr val="272525"/>
                </a:solidFill>
                <a:latin typeface="Source Sans 3"/>
                <a:ea typeface="Source Sans 3" pitchFamily="34" charset="-122"/>
                <a:cs typeface="Source Sans 3" pitchFamily="34" charset="-120"/>
              </a:rPr>
              <a:t>গণিত</a:t>
            </a:r>
            <a:r>
              <a:rPr lang="en-US" sz="1200" dirty="0">
                <a:solidFill>
                  <a:srgbClr val="272525"/>
                </a:solidFill>
                <a:latin typeface="Source Sans 3"/>
                <a:ea typeface="Source Sans 3" pitchFamily="34" charset="-122"/>
                <a:cs typeface="Source Sans 3" pitchFamily="34" charset="-120"/>
              </a:rPr>
              <a:t> ও </a:t>
            </a:r>
            <a:r>
              <a:rPr lang="en-US" sz="1200" dirty="0" err="1">
                <a:solidFill>
                  <a:srgbClr val="272525"/>
                </a:solidFill>
                <a:latin typeface="Source Sans 3"/>
                <a:ea typeface="Source Sans 3" pitchFamily="34" charset="-122"/>
                <a:cs typeface="Source Sans 3" pitchFamily="34" charset="-120"/>
              </a:rPr>
              <a:t>পদার্থবিজ্ঞান</a:t>
            </a:r>
            <a:r>
              <a:rPr lang="en-US" sz="1200" dirty="0">
                <a:solidFill>
                  <a:srgbClr val="272525"/>
                </a:solidFill>
                <a:latin typeface="Source Sans 3"/>
                <a:ea typeface="Source Sans 3" pitchFamily="34" charset="-122"/>
                <a:cs typeface="Source Sans 3" pitchFamily="34" charset="-120"/>
              </a:rPr>
              <a:t>)</a:t>
            </a:r>
            <a:endParaRPr lang="en-US" sz="1200">
              <a:latin typeface="Source Sans 3"/>
              <a:ea typeface="Calibri"/>
              <a:cs typeface="Calibri"/>
            </a:endParaRPr>
          </a:p>
          <a:p>
            <a:pPr marL="0" indent="0" algn="l">
              <a:lnSpc>
                <a:spcPct val="133000"/>
              </a:lnSpc>
              <a:buNone/>
            </a:pPr>
            <a:r>
              <a:rPr lang="en-US" sz="1200" b="1" dirty="0" err="1">
                <a:solidFill>
                  <a:srgbClr val="272525"/>
                </a:solidFill>
                <a:latin typeface="Source Sans 3"/>
                <a:ea typeface="Source Sans 3" pitchFamily="34" charset="-122"/>
                <a:cs typeface="Source Sans 3" pitchFamily="34" charset="-120"/>
              </a:rPr>
              <a:t>প্রতিষ্ঠান</a:t>
            </a:r>
            <a:r>
              <a:rPr lang="en-US" sz="1200" b="1" dirty="0">
                <a:solidFill>
                  <a:srgbClr val="272525"/>
                </a:solidFill>
                <a:latin typeface="Source Sans 3"/>
                <a:ea typeface="Source Sans 3" pitchFamily="34" charset="-122"/>
                <a:cs typeface="Source Sans 3" pitchFamily="34" charset="-120"/>
              </a:rPr>
              <a:t>:</a:t>
            </a:r>
            <a:r>
              <a:rPr lang="en-US" sz="1200" dirty="0">
                <a:solidFill>
                  <a:srgbClr val="272525"/>
                </a:solidFill>
                <a:latin typeface="Source Sans 3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200" dirty="0" err="1">
                <a:solidFill>
                  <a:srgbClr val="272525"/>
                </a:solidFill>
                <a:latin typeface="Source Sans 3"/>
                <a:ea typeface="Source Sans 3" pitchFamily="34" charset="-122"/>
                <a:cs typeface="Source Sans 3" pitchFamily="34" charset="-120"/>
              </a:rPr>
              <a:t>উইন</a:t>
            </a:r>
            <a:r>
              <a:rPr lang="en-US" sz="1200" dirty="0">
                <a:solidFill>
                  <a:srgbClr val="272525"/>
                </a:solidFill>
                <a:latin typeface="Source Sans 3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200" dirty="0" err="1">
                <a:solidFill>
                  <a:srgbClr val="272525"/>
                </a:solidFill>
                <a:latin typeface="Source Sans 3"/>
                <a:ea typeface="Source Sans 3" pitchFamily="34" charset="-122"/>
                <a:cs typeface="Source Sans 3" pitchFamily="34" charset="-120"/>
              </a:rPr>
              <a:t>আইডিয়াল</a:t>
            </a:r>
            <a:r>
              <a:rPr lang="en-US" sz="1200" dirty="0">
                <a:solidFill>
                  <a:srgbClr val="272525"/>
                </a:solidFill>
                <a:latin typeface="Source Sans 3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200" dirty="0" err="1">
                <a:solidFill>
                  <a:srgbClr val="272525"/>
                </a:solidFill>
                <a:latin typeface="Source Sans 3"/>
                <a:ea typeface="Source Sans 3" pitchFamily="34" charset="-122"/>
                <a:cs typeface="Source Sans 3" pitchFamily="34" charset="-120"/>
              </a:rPr>
              <a:t>স্কুল</a:t>
            </a:r>
            <a:endParaRPr lang="en-US" sz="1200" err="1">
              <a:latin typeface="Source Sans 3"/>
              <a:ea typeface="Calibri"/>
              <a:cs typeface="Calibri"/>
            </a:endParaRPr>
          </a:p>
          <a:p>
            <a:pPr marL="0" indent="0" algn="l">
              <a:lnSpc>
                <a:spcPct val="133000"/>
              </a:lnSpc>
              <a:buNone/>
            </a:pPr>
            <a:r>
              <a:rPr lang="en-US" sz="1200" b="1" dirty="0" err="1">
                <a:solidFill>
                  <a:srgbClr val="272525"/>
                </a:solidFill>
                <a:latin typeface="Source Sans 3"/>
                <a:ea typeface="Source Sans 3" pitchFamily="34" charset="-122"/>
                <a:cs typeface="Source Sans 3" pitchFamily="34" charset="-120"/>
              </a:rPr>
              <a:t>শ্রেণি</a:t>
            </a:r>
            <a:r>
              <a:rPr lang="en-US" sz="1200" b="1" dirty="0">
                <a:solidFill>
                  <a:srgbClr val="272525"/>
                </a:solidFill>
                <a:latin typeface="Source Sans 3"/>
                <a:ea typeface="Source Sans 3" pitchFamily="34" charset="-122"/>
                <a:cs typeface="Source Sans 3" pitchFamily="34" charset="-120"/>
              </a:rPr>
              <a:t>:</a:t>
            </a:r>
            <a:r>
              <a:rPr lang="en-US" sz="1200" dirty="0">
                <a:solidFill>
                  <a:srgbClr val="272525"/>
                </a:solidFill>
                <a:latin typeface="Source Sans 3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200" dirty="0" err="1">
                <a:solidFill>
                  <a:srgbClr val="272525"/>
                </a:solidFill>
                <a:latin typeface="Source Sans 3"/>
                <a:ea typeface="Source Sans 3" pitchFamily="34" charset="-122"/>
                <a:cs typeface="Source Sans 3" pitchFamily="34" charset="-120"/>
              </a:rPr>
              <a:t>নবম-দশম</a:t>
            </a:r>
            <a:r>
              <a:rPr lang="en-US" sz="1200" dirty="0">
                <a:solidFill>
                  <a:srgbClr val="272525"/>
                </a:solidFill>
                <a:latin typeface="Source Sans 3"/>
                <a:ea typeface="Source Sans 3" pitchFamily="34" charset="-122"/>
                <a:cs typeface="Source Sans 3" pitchFamily="34" charset="-120"/>
              </a:rPr>
              <a:t> | </a:t>
            </a:r>
            <a:r>
              <a:rPr lang="en-US" sz="1200" b="1" dirty="0" err="1">
                <a:solidFill>
                  <a:srgbClr val="272525"/>
                </a:solidFill>
                <a:latin typeface="Source Sans 3"/>
                <a:ea typeface="Source Sans 3" pitchFamily="34" charset="-122"/>
                <a:cs typeface="Source Sans 3" pitchFamily="34" charset="-120"/>
              </a:rPr>
              <a:t>বিষয়</a:t>
            </a:r>
            <a:r>
              <a:rPr lang="en-US" sz="1200" b="1" dirty="0">
                <a:solidFill>
                  <a:srgbClr val="272525"/>
                </a:solidFill>
                <a:latin typeface="Source Sans 3"/>
                <a:ea typeface="Source Sans 3" pitchFamily="34" charset="-122"/>
                <a:cs typeface="Source Sans 3" pitchFamily="34" charset="-120"/>
              </a:rPr>
              <a:t>:</a:t>
            </a:r>
            <a:r>
              <a:rPr lang="en-US" sz="1200" dirty="0">
                <a:solidFill>
                  <a:srgbClr val="272525"/>
                </a:solidFill>
                <a:latin typeface="Source Sans 3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200" dirty="0" err="1">
                <a:solidFill>
                  <a:srgbClr val="272525"/>
                </a:solidFill>
                <a:latin typeface="Source Sans 3"/>
                <a:ea typeface="Source Sans 3" pitchFamily="34" charset="-122"/>
                <a:cs typeface="Source Sans 3" pitchFamily="34" charset="-120"/>
              </a:rPr>
              <a:t>পদার্থবিজ্ঞান</a:t>
            </a:r>
            <a:r>
              <a:rPr lang="en-US" sz="1200" dirty="0">
                <a:solidFill>
                  <a:srgbClr val="272525"/>
                </a:solidFill>
                <a:latin typeface="Source Sans 3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200" dirty="0" err="1">
                <a:solidFill>
                  <a:srgbClr val="272525"/>
                </a:solidFill>
                <a:latin typeface="Source Sans 3"/>
                <a:ea typeface="Source Sans 3" pitchFamily="34" charset="-122"/>
                <a:cs typeface="Source Sans 3" pitchFamily="34" charset="-120"/>
              </a:rPr>
              <a:t>ব্যবহারিক</a:t>
            </a:r>
            <a:endParaRPr lang="en-US" sz="1200" err="1">
              <a:latin typeface="Source Sans 3"/>
              <a:ea typeface="Calibri"/>
              <a:cs typeface="Calibri"/>
            </a:endParaRPr>
          </a:p>
        </p:txBody>
      </p:sp>
      <p:sp>
        <p:nvSpPr>
          <p:cNvPr id="7" name="Shape 4"/>
          <p:cNvSpPr/>
          <p:nvPr/>
        </p:nvSpPr>
        <p:spPr>
          <a:xfrm>
            <a:off x="3912989" y="3018383"/>
            <a:ext cx="4712122" cy="1114499"/>
          </a:xfrm>
          <a:prstGeom prst="roundRect">
            <a:avLst>
              <a:gd name="adj" fmla="val 5638"/>
            </a:avLst>
          </a:prstGeom>
          <a:solidFill>
            <a:srgbClr val="B6D6FC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561" y="3236342"/>
            <a:ext cx="187003" cy="14957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399136" y="3205311"/>
            <a:ext cx="4076402" cy="71817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এই কনটেন্টটি পাঠ শেষে শিক্ষার্থীরা ল্যাবরেটরির নিয়মাবলি, খাতা রক্ষণাবেক্ষণ এবং ব্যবহারিক পরীক্ষায় ভালো করার উপায় সম্পর্কে বিস্তারিত জানতে পারবে।</a:t>
            </a:r>
            <a:endParaRPr lang="en-US" sz="1150" dirty="0"/>
          </a:p>
        </p:txBody>
      </p:sp>
      <p:pic>
        <p:nvPicPr>
          <p:cNvPr id="10" name="Picture 9" descr="A person in a graduation gown&#10;&#10;AI-generated content may be incorrect.">
            <a:extLst>
              <a:ext uri="{FF2B5EF4-FFF2-40B4-BE49-F238E27FC236}">
                <a16:creationId xmlns:a16="http://schemas.microsoft.com/office/drawing/2014/main" id="{D0922F23-C12A-9A2A-DFBC-A330940F19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5689" y="248009"/>
            <a:ext cx="2014963" cy="25771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390684-50D8-D98E-F579-D7188E4F3A82}"/>
              </a:ext>
            </a:extLst>
          </p:cNvPr>
          <p:cNvSpPr txBox="1"/>
          <p:nvPr/>
        </p:nvSpPr>
        <p:spPr>
          <a:xfrm>
            <a:off x="7893872" y="4828916"/>
            <a:ext cx="1252705" cy="230832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 err="1">
                <a:solidFill>
                  <a:srgbClr val="D73AD7"/>
                </a:solidFill>
                <a:ea typeface="+mn-lt"/>
                <a:cs typeface="+mn-lt"/>
              </a:rPr>
              <a:t>মিশন</a:t>
            </a:r>
            <a:r>
              <a:rPr lang="en-US" sz="900" dirty="0">
                <a:solidFill>
                  <a:srgbClr val="D73AD7"/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rgbClr val="D73AD7"/>
                </a:solidFill>
                <a:ea typeface="+mn-lt"/>
                <a:cs typeface="+mn-lt"/>
              </a:rPr>
              <a:t>স্যার</a:t>
            </a:r>
            <a:endParaRPr lang="en-US" sz="90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788941" y="298624"/>
            <a:ext cx="3688779" cy="3024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900" dirty="0">
                <a:solidFill>
                  <a:srgbClr val="D73AD7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ব্যবহারিক ক্লাসের গুরুত্ব ও উদ্দেশ্য</a:t>
            </a:r>
            <a:endParaRPr lang="en-US" sz="1900" dirty="0"/>
          </a:p>
        </p:txBody>
      </p:sp>
      <p:sp>
        <p:nvSpPr>
          <p:cNvPr id="4" name="Text 1"/>
          <p:cNvSpPr/>
          <p:nvPr/>
        </p:nvSpPr>
        <p:spPr>
          <a:xfrm>
            <a:off x="3788941" y="707157"/>
            <a:ext cx="5355059" cy="138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3000"/>
              </a:lnSpc>
              <a:buNone/>
            </a:pPr>
            <a:r>
              <a:rPr lang="en-US" sz="8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পদার্থবিজ্ঞানের তাত্ত্বিক বিষয়সমূহ হাতে-কলমে পরীক্ষার মাধ্যমে দক্ষতার সাথে সম্পন্ন করার প্রক্রিয়াকে ব্যবহারিক শিক্ষা বলে।</a:t>
            </a:r>
            <a:endParaRPr lang="en-US" sz="800" dirty="0"/>
          </a:p>
        </p:txBody>
      </p:sp>
      <p:sp>
        <p:nvSpPr>
          <p:cNvPr id="5" name="Shape 2"/>
          <p:cNvSpPr/>
          <p:nvPr/>
        </p:nvSpPr>
        <p:spPr>
          <a:xfrm>
            <a:off x="3788941" y="925488"/>
            <a:ext cx="4995118" cy="926827"/>
          </a:xfrm>
          <a:prstGeom prst="roundRect">
            <a:avLst>
              <a:gd name="adj" fmla="val 4661"/>
            </a:avLst>
          </a:prstGeom>
          <a:solidFill>
            <a:srgbClr val="F4D4F7"/>
          </a:solidFill>
          <a:ln w="4763">
            <a:solidFill>
              <a:srgbClr val="DABADD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544" y="1033090"/>
            <a:ext cx="308521" cy="308521"/>
          </a:xfrm>
          <a:prstGeom prst="rect">
            <a:avLst/>
          </a:prstGeom>
        </p:spPr>
      </p:pic>
      <p:pic>
        <p:nvPicPr>
          <p:cNvPr id="7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376" y="1117922"/>
            <a:ext cx="138857" cy="13885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896544" y="1412304"/>
            <a:ext cx="1210047" cy="1512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950" dirty="0">
                <a:solidFill>
                  <a:srgbClr val="272525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বৈজ্ঞানিক প্রশিক্ষণ</a:t>
            </a:r>
            <a:endParaRPr lang="en-US" sz="950" dirty="0"/>
          </a:p>
        </p:txBody>
      </p:sp>
      <p:sp>
        <p:nvSpPr>
          <p:cNvPr id="9" name="Text 4"/>
          <p:cNvSpPr/>
          <p:nvPr/>
        </p:nvSpPr>
        <p:spPr>
          <a:xfrm>
            <a:off x="3896544" y="1605930"/>
            <a:ext cx="4779913" cy="138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3000"/>
              </a:lnSpc>
              <a:buNone/>
            </a:pPr>
            <a:r>
              <a:rPr lang="en-US" sz="8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উপাত্ত রেকর্ড করার সঠিক পদ্ধতি রপ্ত করা</a:t>
            </a:r>
            <a:endParaRPr lang="en-US" sz="800" dirty="0"/>
          </a:p>
        </p:txBody>
      </p:sp>
      <p:sp>
        <p:nvSpPr>
          <p:cNvPr id="10" name="Shape 5"/>
          <p:cNvSpPr/>
          <p:nvPr/>
        </p:nvSpPr>
        <p:spPr>
          <a:xfrm>
            <a:off x="3788941" y="1923008"/>
            <a:ext cx="4995118" cy="926827"/>
          </a:xfrm>
          <a:prstGeom prst="roundRect">
            <a:avLst>
              <a:gd name="adj" fmla="val 4661"/>
            </a:avLst>
          </a:prstGeom>
          <a:solidFill>
            <a:srgbClr val="F4D4F7"/>
          </a:solidFill>
          <a:ln w="4763">
            <a:solidFill>
              <a:srgbClr val="DABADD"/>
            </a:solidFill>
            <a:prstDash val="solid"/>
          </a:ln>
        </p:spPr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6544" y="2030611"/>
            <a:ext cx="308521" cy="308521"/>
          </a:xfrm>
          <a:prstGeom prst="rect">
            <a:avLst/>
          </a:prstGeom>
        </p:spPr>
      </p:pic>
      <p:pic>
        <p:nvPicPr>
          <p:cNvPr id="12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81376" y="2115443"/>
            <a:ext cx="138857" cy="138857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3896544" y="2409825"/>
            <a:ext cx="1210047" cy="1512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950" dirty="0">
                <a:solidFill>
                  <a:srgbClr val="272525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যন্ত্রপাতির কৌশল</a:t>
            </a:r>
            <a:endParaRPr lang="en-US" sz="950" dirty="0"/>
          </a:p>
        </p:txBody>
      </p:sp>
      <p:sp>
        <p:nvSpPr>
          <p:cNvPr id="14" name="Text 7"/>
          <p:cNvSpPr/>
          <p:nvPr/>
        </p:nvSpPr>
        <p:spPr>
          <a:xfrm>
            <a:off x="3896544" y="2603450"/>
            <a:ext cx="4779913" cy="138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3000"/>
              </a:lnSpc>
              <a:buNone/>
            </a:pPr>
            <a:r>
              <a:rPr lang="en-US" sz="8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বৈজ্ঞানিক যন্ত্রপাতির ব্যবহার ও সমন্বয় সম্পর্কে জানা</a:t>
            </a:r>
            <a:endParaRPr lang="en-US" sz="800" dirty="0"/>
          </a:p>
        </p:txBody>
      </p:sp>
      <p:sp>
        <p:nvSpPr>
          <p:cNvPr id="15" name="Shape 8"/>
          <p:cNvSpPr/>
          <p:nvPr/>
        </p:nvSpPr>
        <p:spPr>
          <a:xfrm>
            <a:off x="3788941" y="2920529"/>
            <a:ext cx="4995118" cy="926827"/>
          </a:xfrm>
          <a:prstGeom prst="roundRect">
            <a:avLst>
              <a:gd name="adj" fmla="val 4661"/>
            </a:avLst>
          </a:prstGeom>
          <a:solidFill>
            <a:srgbClr val="F4D4F7"/>
          </a:solidFill>
          <a:ln w="4763">
            <a:solidFill>
              <a:srgbClr val="DABADD"/>
            </a:solidFill>
            <a:prstDash val="solid"/>
          </a:ln>
        </p:spPr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6544" y="3028131"/>
            <a:ext cx="308521" cy="308521"/>
          </a:xfrm>
          <a:prstGeom prst="rect">
            <a:avLst/>
          </a:prstGeom>
        </p:spPr>
      </p:pic>
      <p:pic>
        <p:nvPicPr>
          <p:cNvPr id="17" name="Image 6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81376" y="3112963"/>
            <a:ext cx="138857" cy="138857"/>
          </a:xfrm>
          <a:prstGeom prst="rect">
            <a:avLst/>
          </a:prstGeom>
        </p:spPr>
      </p:pic>
      <p:sp>
        <p:nvSpPr>
          <p:cNvPr id="18" name="Text 9"/>
          <p:cNvSpPr/>
          <p:nvPr/>
        </p:nvSpPr>
        <p:spPr>
          <a:xfrm>
            <a:off x="3896544" y="3407346"/>
            <a:ext cx="1210047" cy="1512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950" dirty="0">
                <a:solidFill>
                  <a:srgbClr val="272525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আত্মবিশ্বাস</a:t>
            </a:r>
            <a:endParaRPr lang="en-US" sz="950" dirty="0"/>
          </a:p>
        </p:txBody>
      </p:sp>
      <p:sp>
        <p:nvSpPr>
          <p:cNvPr id="19" name="Text 10"/>
          <p:cNvSpPr/>
          <p:nvPr/>
        </p:nvSpPr>
        <p:spPr>
          <a:xfrm>
            <a:off x="3896544" y="3600971"/>
            <a:ext cx="4779913" cy="138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3000"/>
              </a:lnSpc>
              <a:buNone/>
            </a:pPr>
            <a:r>
              <a:rPr lang="en-US" sz="8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হাতে-কলমে পরীক্ষার মাধ্যমে নিজের সামর্থ্য বাড়ানো</a:t>
            </a:r>
            <a:endParaRPr lang="en-US" sz="800" dirty="0"/>
          </a:p>
        </p:txBody>
      </p:sp>
      <p:sp>
        <p:nvSpPr>
          <p:cNvPr id="20" name="Shape 11"/>
          <p:cNvSpPr/>
          <p:nvPr/>
        </p:nvSpPr>
        <p:spPr>
          <a:xfrm>
            <a:off x="3788941" y="3918049"/>
            <a:ext cx="4995118" cy="926827"/>
          </a:xfrm>
          <a:prstGeom prst="roundRect">
            <a:avLst>
              <a:gd name="adj" fmla="val 4661"/>
            </a:avLst>
          </a:prstGeom>
          <a:solidFill>
            <a:srgbClr val="F4D4F7"/>
          </a:solidFill>
          <a:ln w="4763">
            <a:solidFill>
              <a:srgbClr val="DABADD"/>
            </a:solidFill>
            <a:prstDash val="solid"/>
          </a:ln>
        </p:spPr>
      </p:sp>
      <p:pic>
        <p:nvPicPr>
          <p:cNvPr id="21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6544" y="4025652"/>
            <a:ext cx="308521" cy="308521"/>
          </a:xfrm>
          <a:prstGeom prst="rect">
            <a:avLst/>
          </a:prstGeom>
        </p:spPr>
      </p:pic>
      <p:pic>
        <p:nvPicPr>
          <p:cNvPr id="22" name="Image 8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81376" y="4110484"/>
            <a:ext cx="138857" cy="138857"/>
          </a:xfrm>
          <a:prstGeom prst="rect">
            <a:avLst/>
          </a:prstGeom>
        </p:spPr>
      </p:pic>
      <p:sp>
        <p:nvSpPr>
          <p:cNvPr id="23" name="Text 12"/>
          <p:cNvSpPr/>
          <p:nvPr/>
        </p:nvSpPr>
        <p:spPr>
          <a:xfrm>
            <a:off x="3896544" y="4404866"/>
            <a:ext cx="1210047" cy="1512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950" dirty="0">
                <a:solidFill>
                  <a:srgbClr val="272525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উপস্থাপনা</a:t>
            </a:r>
            <a:endParaRPr lang="en-US" sz="950" dirty="0"/>
          </a:p>
        </p:txBody>
      </p:sp>
      <p:sp>
        <p:nvSpPr>
          <p:cNvPr id="24" name="Text 13"/>
          <p:cNvSpPr/>
          <p:nvPr/>
        </p:nvSpPr>
        <p:spPr>
          <a:xfrm>
            <a:off x="3896544" y="4598491"/>
            <a:ext cx="4779913" cy="138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3000"/>
              </a:lnSpc>
              <a:buNone/>
            </a:pPr>
            <a:r>
              <a:rPr lang="en-US" sz="8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লেখচিত্র বা ছকের মাধ্যমে বৈজ্ঞানিক তথ্য উপস্থাপনের অভিজ্ঞতা অর্জন</a:t>
            </a:r>
            <a:endParaRPr lang="en-US" sz="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CF2078-94B1-C72B-D058-CEA3113D5BF4}"/>
              </a:ext>
            </a:extLst>
          </p:cNvPr>
          <p:cNvSpPr txBox="1"/>
          <p:nvPr/>
        </p:nvSpPr>
        <p:spPr>
          <a:xfrm>
            <a:off x="7893872" y="4828916"/>
            <a:ext cx="1252705" cy="230832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 err="1">
                <a:solidFill>
                  <a:srgbClr val="D73AD7"/>
                </a:solidFill>
                <a:ea typeface="+mn-lt"/>
                <a:cs typeface="+mn-lt"/>
              </a:rPr>
              <a:t>মিশন</a:t>
            </a:r>
            <a:r>
              <a:rPr lang="en-US" sz="900" dirty="0">
                <a:solidFill>
                  <a:srgbClr val="D73AD7"/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rgbClr val="D73AD7"/>
                </a:solidFill>
                <a:ea typeface="+mn-lt"/>
                <a:cs typeface="+mn-lt"/>
              </a:rPr>
              <a:t>স্যার</a:t>
            </a:r>
            <a:endParaRPr lang="en-US" sz="90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23577" y="487710"/>
            <a:ext cx="3977506" cy="4400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D73AD7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ব্যবহারিক ক্লাসের প্রস্তুতি</a:t>
            </a:r>
            <a:endParaRPr lang="en-US" sz="2750" dirty="0"/>
          </a:p>
        </p:txBody>
      </p:sp>
      <p:sp>
        <p:nvSpPr>
          <p:cNvPr id="3" name="Text 1"/>
          <p:cNvSpPr/>
          <p:nvPr/>
        </p:nvSpPr>
        <p:spPr>
          <a:xfrm>
            <a:off x="523577" y="1226939"/>
            <a:ext cx="8554045" cy="239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ল্যাবে যাওয়ার অন্তত </a:t>
            </a:r>
            <a:r>
              <a:rPr lang="en-US" sz="1150" b="1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এক সপ্তাহ আগে</a:t>
            </a:r>
            <a:r>
              <a:rPr lang="en-US" sz="11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নির্ধারিত পরীক্ষাটি সম্পর্কে স্পষ্ট ধারণা নিতে হবে।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523577" y="1858938"/>
            <a:ext cx="3973637" cy="1091729"/>
          </a:xfrm>
          <a:prstGeom prst="roundRect">
            <a:avLst>
              <a:gd name="adj" fmla="val 8376"/>
            </a:avLst>
          </a:prstGeom>
          <a:solidFill>
            <a:srgbClr val="FFFFFF">
              <a:alpha val="95000"/>
            </a:srgbClr>
          </a:solidFill>
          <a:ln w="19050">
            <a:solidFill>
              <a:srgbClr val="DABADD"/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77" y="1839888"/>
            <a:ext cx="3973637" cy="7620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63" y="1634579"/>
            <a:ext cx="448791" cy="44879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420578" y="1746796"/>
            <a:ext cx="179487" cy="22435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1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692200" y="2232943"/>
            <a:ext cx="1760116" cy="219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পরীক্ষার মূল তত্ত্ব</a:t>
            </a:r>
            <a:endParaRPr lang="en-US" sz="1350" dirty="0"/>
          </a:p>
        </p:txBody>
      </p:sp>
      <p:sp>
        <p:nvSpPr>
          <p:cNvPr id="9" name="Text 5"/>
          <p:cNvSpPr/>
          <p:nvPr/>
        </p:nvSpPr>
        <p:spPr>
          <a:xfrm>
            <a:off x="692200" y="2542654"/>
            <a:ext cx="3636392" cy="239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সম্পর্কিত তাত্ত্বিক বিষয়টি ভালোভাবে পড়ে নিতে হবে</a:t>
            </a:r>
            <a:endParaRPr lang="en-US" sz="1150" dirty="0"/>
          </a:p>
        </p:txBody>
      </p:sp>
      <p:sp>
        <p:nvSpPr>
          <p:cNvPr id="10" name="Shape 6"/>
          <p:cNvSpPr/>
          <p:nvPr/>
        </p:nvSpPr>
        <p:spPr>
          <a:xfrm>
            <a:off x="4646786" y="1858938"/>
            <a:ext cx="3973637" cy="1091729"/>
          </a:xfrm>
          <a:prstGeom prst="roundRect">
            <a:avLst>
              <a:gd name="adj" fmla="val 8376"/>
            </a:avLst>
          </a:prstGeom>
          <a:solidFill>
            <a:srgbClr val="FFFFFF">
              <a:alpha val="95000"/>
            </a:srgbClr>
          </a:solidFill>
          <a:ln w="19050">
            <a:solidFill>
              <a:srgbClr val="DABADD"/>
            </a:solidFill>
            <a:prstDash val="solid"/>
          </a:ln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786" y="1839888"/>
            <a:ext cx="3973637" cy="76200"/>
          </a:xfrm>
          <a:prstGeom prst="rect">
            <a:avLst/>
          </a:prstGeom>
        </p:spPr>
      </p:pic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172" y="1634579"/>
            <a:ext cx="448791" cy="44879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6543787" y="1746796"/>
            <a:ext cx="179487" cy="22435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2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4815408" y="2232943"/>
            <a:ext cx="1760116" cy="219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প্রয়োজনীয় যন্ত্রপাতি</a:t>
            </a:r>
            <a:endParaRPr lang="en-US" sz="1350" dirty="0"/>
          </a:p>
        </p:txBody>
      </p:sp>
      <p:sp>
        <p:nvSpPr>
          <p:cNvPr id="15" name="Text 9"/>
          <p:cNvSpPr/>
          <p:nvPr/>
        </p:nvSpPr>
        <p:spPr>
          <a:xfrm>
            <a:off x="4815408" y="2542654"/>
            <a:ext cx="3636392" cy="239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কোন কোন যন্ত্র লাগবে এবং সেগুলোর বর্ণনা জানতে হবে</a:t>
            </a:r>
            <a:endParaRPr lang="en-US" sz="1150" dirty="0"/>
          </a:p>
        </p:txBody>
      </p:sp>
      <p:sp>
        <p:nvSpPr>
          <p:cNvPr id="16" name="Shape 10"/>
          <p:cNvSpPr/>
          <p:nvPr/>
        </p:nvSpPr>
        <p:spPr>
          <a:xfrm>
            <a:off x="523577" y="3324597"/>
            <a:ext cx="3973637" cy="1331119"/>
          </a:xfrm>
          <a:prstGeom prst="roundRect">
            <a:avLst>
              <a:gd name="adj" fmla="val 6869"/>
            </a:avLst>
          </a:prstGeom>
          <a:solidFill>
            <a:srgbClr val="FFFFFF">
              <a:alpha val="95000"/>
            </a:srgbClr>
          </a:solidFill>
          <a:ln w="19050">
            <a:solidFill>
              <a:srgbClr val="DABADD"/>
            </a:solidFill>
            <a:prstDash val="solid"/>
          </a:ln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77" y="3305547"/>
            <a:ext cx="3973637" cy="76200"/>
          </a:xfrm>
          <a:prstGeom prst="rect">
            <a:avLst/>
          </a:prstGeom>
        </p:spPr>
      </p:pic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63" y="3100239"/>
            <a:ext cx="448791" cy="448791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2420578" y="3212455"/>
            <a:ext cx="179487" cy="22435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3</a:t>
            </a:r>
            <a:endParaRPr lang="en-US" sz="1400" dirty="0"/>
          </a:p>
        </p:txBody>
      </p:sp>
      <p:sp>
        <p:nvSpPr>
          <p:cNvPr id="20" name="Text 12"/>
          <p:cNvSpPr/>
          <p:nvPr/>
        </p:nvSpPr>
        <p:spPr>
          <a:xfrm>
            <a:off x="692200" y="3698602"/>
            <a:ext cx="1760116" cy="219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কাজের ধারাবাহিকতা</a:t>
            </a:r>
            <a:endParaRPr lang="en-US" sz="1350" dirty="0"/>
          </a:p>
        </p:txBody>
      </p:sp>
      <p:sp>
        <p:nvSpPr>
          <p:cNvPr id="21" name="Text 13"/>
          <p:cNvSpPr/>
          <p:nvPr/>
        </p:nvSpPr>
        <p:spPr>
          <a:xfrm>
            <a:off x="692200" y="4008313"/>
            <a:ext cx="3636392" cy="239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পরীক্ষা সম্পন্ন করার পদ্ধতি ও ধাপগুলো বুঝে নিতে হবে</a:t>
            </a:r>
            <a:endParaRPr lang="en-US" sz="1150" dirty="0"/>
          </a:p>
        </p:txBody>
      </p:sp>
      <p:sp>
        <p:nvSpPr>
          <p:cNvPr id="22" name="Shape 14"/>
          <p:cNvSpPr/>
          <p:nvPr/>
        </p:nvSpPr>
        <p:spPr>
          <a:xfrm>
            <a:off x="4646786" y="3324597"/>
            <a:ext cx="3973637" cy="1331119"/>
          </a:xfrm>
          <a:prstGeom prst="roundRect">
            <a:avLst>
              <a:gd name="adj" fmla="val 6869"/>
            </a:avLst>
          </a:prstGeom>
          <a:solidFill>
            <a:srgbClr val="FFFFFF">
              <a:alpha val="95000"/>
            </a:srgbClr>
          </a:solidFill>
          <a:ln w="19050">
            <a:solidFill>
              <a:srgbClr val="DABADD"/>
            </a:solidFill>
            <a:prstDash val="solid"/>
          </a:ln>
        </p:spPr>
      </p:sp>
      <p:pic>
        <p:nvPicPr>
          <p:cNvPr id="23" name="Image 6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786" y="3305547"/>
            <a:ext cx="3973637" cy="76200"/>
          </a:xfrm>
          <a:prstGeom prst="rect">
            <a:avLst/>
          </a:prstGeom>
        </p:spPr>
      </p:pic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172" y="3100239"/>
            <a:ext cx="448791" cy="448791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6543787" y="3212455"/>
            <a:ext cx="179487" cy="22435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4</a:t>
            </a:r>
            <a:endParaRPr lang="en-US" sz="1400" dirty="0"/>
          </a:p>
        </p:txBody>
      </p:sp>
      <p:sp>
        <p:nvSpPr>
          <p:cNvPr id="26" name="Text 16"/>
          <p:cNvSpPr/>
          <p:nvPr/>
        </p:nvSpPr>
        <p:spPr>
          <a:xfrm>
            <a:off x="4815408" y="3698602"/>
            <a:ext cx="1760116" cy="219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উপাত্ত সংগ্রহের ছক</a:t>
            </a:r>
            <a:endParaRPr lang="en-US" sz="1350" dirty="0"/>
          </a:p>
        </p:txBody>
      </p:sp>
      <p:sp>
        <p:nvSpPr>
          <p:cNvPr id="27" name="Text 17"/>
          <p:cNvSpPr/>
          <p:nvPr/>
        </p:nvSpPr>
        <p:spPr>
          <a:xfrm>
            <a:off x="4815408" y="4008313"/>
            <a:ext cx="3636392" cy="4787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ডেটা নোট করার জন্য প্রয়োজনীয় ছক আগে থেকে তৈরি করে নিতে হবে</a:t>
            </a:r>
            <a:endParaRPr lang="en-US" sz="11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437D84-4A12-D06B-DB06-9AB440618F3C}"/>
              </a:ext>
            </a:extLst>
          </p:cNvPr>
          <p:cNvSpPr txBox="1"/>
          <p:nvPr/>
        </p:nvSpPr>
        <p:spPr>
          <a:xfrm>
            <a:off x="7893872" y="4828916"/>
            <a:ext cx="1252705" cy="230832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 err="1">
                <a:solidFill>
                  <a:srgbClr val="D73AD7"/>
                </a:solidFill>
                <a:ea typeface="+mn-lt"/>
                <a:cs typeface="+mn-lt"/>
              </a:rPr>
              <a:t>মিশন</a:t>
            </a:r>
            <a:r>
              <a:rPr lang="en-US" sz="900" dirty="0">
                <a:solidFill>
                  <a:srgbClr val="D73AD7"/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rgbClr val="D73AD7"/>
                </a:solidFill>
                <a:ea typeface="+mn-lt"/>
                <a:cs typeface="+mn-lt"/>
              </a:rPr>
              <a:t>স্যার</a:t>
            </a:r>
            <a:endParaRPr lang="en-US" sz="90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10" y="1463948"/>
            <a:ext cx="3910012" cy="221560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747840" y="554906"/>
            <a:ext cx="3397597" cy="3300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050" dirty="0">
                <a:solidFill>
                  <a:srgbClr val="D73AD7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ল্যাবে যা যা সাথে রাখতে হবে</a:t>
            </a:r>
            <a:endParaRPr lang="en-US" sz="2050" dirty="0"/>
          </a:p>
        </p:txBody>
      </p:sp>
      <p:sp>
        <p:nvSpPr>
          <p:cNvPr id="4" name="Text 1"/>
          <p:cNvSpPr/>
          <p:nvPr/>
        </p:nvSpPr>
        <p:spPr>
          <a:xfrm>
            <a:off x="4747840" y="1016422"/>
            <a:ext cx="4367213" cy="2173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900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পরীক্ষাগারে যাওয়ার সময় নিচের সরঞ্জামগুলো অবশ্যই সাথে নিতে হবে:</a:t>
            </a:r>
            <a:endParaRPr lang="en-US" sz="11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00451" y="1388529"/>
            <a:ext cx="210369" cy="21036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203627" y="1381646"/>
            <a:ext cx="3454226" cy="2173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900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পদার্থবিজ্ঞান </a:t>
            </a:r>
            <a:r>
              <a:rPr lang="en-US" sz="1100" b="1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পাঠ্যবই</a:t>
            </a:r>
            <a:endParaRPr lang="en-US" sz="11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00451" y="2079241"/>
            <a:ext cx="210369" cy="21036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03627" y="2072357"/>
            <a:ext cx="3454226" cy="2173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900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দুটি ব্যবহারিক খাতা — </a:t>
            </a:r>
            <a:r>
              <a:rPr lang="en-US" sz="1100" b="1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রাফ</a:t>
            </a:r>
            <a:r>
              <a:rPr lang="en-US" sz="11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ও </a:t>
            </a:r>
            <a:r>
              <a:rPr lang="en-US" sz="1100" b="1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ফেয়ার</a:t>
            </a:r>
            <a:r>
              <a:rPr lang="en-US" sz="11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খাতা</a:t>
            </a:r>
            <a:endParaRPr lang="en-US" sz="11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00451" y="2769952"/>
            <a:ext cx="210369" cy="210369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203627" y="2763069"/>
            <a:ext cx="3454226" cy="2173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900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পেন্সিল, শার্পনার, ইরেজার ও কলম</a:t>
            </a:r>
            <a:endParaRPr lang="en-US" sz="110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00451" y="3460663"/>
            <a:ext cx="210369" cy="210369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5203627" y="3453780"/>
            <a:ext cx="3454226" cy="2173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900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স্কেল, জ্যামিতি বক্স ও </a:t>
            </a:r>
            <a:r>
              <a:rPr lang="en-US" sz="1100" b="1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সায়েন্টিফিক ক্যালকুলেটর</a:t>
            </a:r>
            <a:endParaRPr lang="en-US" sz="1100" dirty="0"/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00451" y="4151375"/>
            <a:ext cx="210369" cy="210369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5203627" y="4144491"/>
            <a:ext cx="3454226" cy="2173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900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গ্রাফ পেপার বা ছক কাগজ</a:t>
            </a:r>
            <a:endParaRPr lang="en-US" sz="11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DA8D1E-E2D5-5885-2636-E9CF03C0A561}"/>
              </a:ext>
            </a:extLst>
          </p:cNvPr>
          <p:cNvSpPr txBox="1"/>
          <p:nvPr/>
        </p:nvSpPr>
        <p:spPr>
          <a:xfrm>
            <a:off x="7893872" y="4828916"/>
            <a:ext cx="1252705" cy="230832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 err="1">
                <a:solidFill>
                  <a:srgbClr val="D73AD7"/>
                </a:solidFill>
                <a:ea typeface="+mn-lt"/>
                <a:cs typeface="+mn-lt"/>
              </a:rPr>
              <a:t>মিশন</a:t>
            </a:r>
            <a:r>
              <a:rPr lang="en-US" sz="900" dirty="0">
                <a:solidFill>
                  <a:srgbClr val="D73AD7"/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rgbClr val="D73AD7"/>
                </a:solidFill>
                <a:ea typeface="+mn-lt"/>
                <a:cs typeface="+mn-lt"/>
              </a:rPr>
              <a:t>স্যার</a:t>
            </a:r>
            <a:endParaRPr lang="en-US" sz="90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23577" y="1012701"/>
            <a:ext cx="4090690" cy="4400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D73AD7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ব্যবহারিক খাতা ব্যবস্থাপনা</a:t>
            </a:r>
            <a:endParaRPr lang="en-US" sz="2750" dirty="0"/>
          </a:p>
        </p:txBody>
      </p:sp>
      <p:sp>
        <p:nvSpPr>
          <p:cNvPr id="3" name="Shape 1"/>
          <p:cNvSpPr/>
          <p:nvPr/>
        </p:nvSpPr>
        <p:spPr>
          <a:xfrm>
            <a:off x="415900" y="1677070"/>
            <a:ext cx="4081314" cy="2453655"/>
          </a:xfrm>
          <a:prstGeom prst="roundRect">
            <a:avLst>
              <a:gd name="adj" fmla="val 4390"/>
            </a:avLst>
          </a:prstGeom>
          <a:solidFill>
            <a:srgbClr val="D75BE2">
              <a:alpha val="95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565472" y="1826642"/>
            <a:ext cx="3026718" cy="224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📓 রাফ খাতা (Rough Note Book)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565472" y="2200945"/>
            <a:ext cx="3782169" cy="9575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ল্যাবে কাজ করার সময় তাৎক্ষণিক উপাত্তগুলো এখানে লিখতে হয়। যাবতীয় হিসাব ও ফলাফল এই খাতায় লিখে </a:t>
            </a:r>
            <a:r>
              <a:rPr lang="en-US" sz="1150" b="1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শিক্ষককে দেখিয়ে স্বাক্ষর</a:t>
            </a:r>
            <a:r>
              <a:rPr lang="en-US" sz="115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নিতে হয়। এটি শিক্ষার্থীর তাৎক্ষণিক দক্ষতার পরিচয় দেয়।</a:t>
            </a:r>
            <a:endParaRPr lang="en-US" sz="1150" dirty="0"/>
          </a:p>
        </p:txBody>
      </p:sp>
      <p:sp>
        <p:nvSpPr>
          <p:cNvPr id="6" name="Text 4"/>
          <p:cNvSpPr/>
          <p:nvPr/>
        </p:nvSpPr>
        <p:spPr>
          <a:xfrm>
            <a:off x="4759226" y="1826642"/>
            <a:ext cx="2986088" cy="224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📗</a:t>
            </a:r>
            <a:r>
              <a:rPr lang="en-US" sz="1350" dirty="0">
                <a:solidFill>
                  <a:srgbClr val="D73AD7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 ফেয়ার খাতা (Fair Note Book)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4759226" y="2200945"/>
            <a:ext cx="3865959" cy="71817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ল্যাবের কাজ শেষ করার পর বাড়িতে </a:t>
            </a:r>
            <a:r>
              <a:rPr lang="en-US" sz="1150" b="1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পরিষ্কার-পরিচ্ছন্নভাবে</a:t>
            </a:r>
            <a:r>
              <a:rPr lang="en-US" sz="11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তত্ত্ব, যন্ত্রপাতি, কাজের ধারা ও ফলাফল এই খাতায় লিখতে হয়। এতে আলাদা নম্বর বরাদ্দ থাকে।</a:t>
            </a:r>
            <a:endParaRPr lang="en-US" sz="1150" dirty="0"/>
          </a:p>
        </p:txBody>
      </p:sp>
      <p:sp>
        <p:nvSpPr>
          <p:cNvPr id="8" name="Shape 6"/>
          <p:cNvSpPr/>
          <p:nvPr/>
        </p:nvSpPr>
        <p:spPr>
          <a:xfrm>
            <a:off x="4759226" y="3087365"/>
            <a:ext cx="3865959" cy="875109"/>
          </a:xfrm>
          <a:prstGeom prst="roundRect">
            <a:avLst>
              <a:gd name="adj" fmla="val 7181"/>
            </a:avLst>
          </a:prstGeom>
          <a:solidFill>
            <a:srgbClr val="EFBEF4"/>
          </a:solidFill>
          <a:ln/>
        </p:spPr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798" y="3305324"/>
            <a:ext cx="187003" cy="149572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5245373" y="3274293"/>
            <a:ext cx="3230240" cy="4787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দুটি খাতাই আলাদাভাবে মূল্যায়ন করা হয় — তাই দুটোই যত্ন সহকারে রক্ষণাবেক্ষণ করতে হবে।</a:t>
            </a:r>
            <a:endParaRPr lang="en-US" sz="11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36515B-2A1E-CB00-6C9E-7AF3BD417A8E}"/>
              </a:ext>
            </a:extLst>
          </p:cNvPr>
          <p:cNvSpPr txBox="1"/>
          <p:nvPr/>
        </p:nvSpPr>
        <p:spPr>
          <a:xfrm>
            <a:off x="7893872" y="4828916"/>
            <a:ext cx="1252705" cy="230832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 err="1">
                <a:solidFill>
                  <a:srgbClr val="D73AD7"/>
                </a:solidFill>
                <a:ea typeface="+mn-lt"/>
                <a:cs typeface="+mn-lt"/>
              </a:rPr>
              <a:t>মিশন</a:t>
            </a:r>
            <a:r>
              <a:rPr lang="en-US" sz="900" dirty="0">
                <a:solidFill>
                  <a:srgbClr val="D73AD7"/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rgbClr val="D73AD7"/>
                </a:solidFill>
                <a:ea typeface="+mn-lt"/>
                <a:cs typeface="+mn-lt"/>
              </a:rPr>
              <a:t>স্যার</a:t>
            </a:r>
            <a:endParaRPr lang="en-US" sz="90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9982" y="383009"/>
            <a:ext cx="4086225" cy="3780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350" dirty="0">
                <a:solidFill>
                  <a:srgbClr val="D73AD7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পরীক্ষাগারের নিয়ম ও শিষ্টাচার</a:t>
            </a:r>
            <a:endParaRPr lang="en-US" sz="23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694" y="926827"/>
            <a:ext cx="4829324" cy="73216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5645" y="1069628"/>
            <a:ext cx="1512615" cy="18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🪑</a:t>
            </a:r>
            <a:r>
              <a:rPr lang="en-US" sz="1150" dirty="0">
                <a:solidFill>
                  <a:srgbClr val="272525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 শৃঙ্খলা</a:t>
            </a:r>
            <a:endParaRPr lang="en-US" sz="1150" dirty="0"/>
          </a:p>
        </p:txBody>
      </p:sp>
      <p:sp>
        <p:nvSpPr>
          <p:cNvPr id="6" name="Text 2"/>
          <p:cNvSpPr/>
          <p:nvPr/>
        </p:nvSpPr>
        <p:spPr>
          <a:xfrm>
            <a:off x="635645" y="1324942"/>
            <a:ext cx="4486573" cy="1912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4000"/>
              </a:lnSpc>
              <a:buNone/>
            </a:pPr>
            <a:r>
              <a:rPr lang="en-US" sz="1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ল্যাবে অকারণে ঘুরে বেড়ানো যাবে না। নির্ধারিত আসনে বসে কাজ করতে হবে।</a:t>
            </a:r>
            <a:endParaRPr lang="en-US" sz="10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5694" y="1769418"/>
            <a:ext cx="4829324" cy="92340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35645" y="1912218"/>
            <a:ext cx="1512615" cy="18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⚙️</a:t>
            </a:r>
            <a:r>
              <a:rPr lang="en-US" sz="1150" dirty="0">
                <a:solidFill>
                  <a:srgbClr val="272525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 যন্ত্রপাতির যত্ন</a:t>
            </a:r>
            <a:endParaRPr lang="en-US" sz="1150" dirty="0"/>
          </a:p>
        </p:txBody>
      </p:sp>
      <p:sp>
        <p:nvSpPr>
          <p:cNvPr id="9" name="Text 4"/>
          <p:cNvSpPr/>
          <p:nvPr/>
        </p:nvSpPr>
        <p:spPr>
          <a:xfrm>
            <a:off x="635645" y="2167533"/>
            <a:ext cx="4486573" cy="3824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4000"/>
              </a:lnSpc>
              <a:buNone/>
            </a:pPr>
            <a:r>
              <a:rPr lang="en-US" sz="1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ল্যাবের যন্ত্রপাতি অত্যন্ত মূল্যবান। সতর্কতার সাথে ব্যবহার করতে হবে। না বুঝলে অবশ্যই শিক্ষককে জিজ্ঞাসা করতে হবে।</a:t>
            </a:r>
            <a:endParaRPr lang="en-US" sz="10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5694" y="2803252"/>
            <a:ext cx="4829324" cy="92340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35645" y="2946053"/>
            <a:ext cx="1512615" cy="18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✏️</a:t>
            </a:r>
            <a:r>
              <a:rPr lang="en-US" sz="1150" dirty="0">
                <a:solidFill>
                  <a:srgbClr val="272525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 স্বকীয়তা</a:t>
            </a:r>
            <a:endParaRPr lang="en-US" sz="1150" dirty="0"/>
          </a:p>
        </p:txBody>
      </p:sp>
      <p:sp>
        <p:nvSpPr>
          <p:cNvPr id="12" name="Text 6"/>
          <p:cNvSpPr/>
          <p:nvPr/>
        </p:nvSpPr>
        <p:spPr>
          <a:xfrm>
            <a:off x="635645" y="3201367"/>
            <a:ext cx="4486573" cy="3824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4000"/>
              </a:lnSpc>
              <a:buNone/>
            </a:pPr>
            <a:r>
              <a:rPr lang="en-US" sz="1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গ্রুপে কাজ করলেও নিজের পাঠ (Reading) নিজে নিতে হবে। অন্যের খাতা দেখে পাঠ লেখা যাবে না।</a:t>
            </a:r>
            <a:endParaRPr lang="en-US" sz="10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5694" y="3837087"/>
            <a:ext cx="4829324" cy="92340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35645" y="3979887"/>
            <a:ext cx="1512615" cy="18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🎯</a:t>
            </a:r>
            <a:r>
              <a:rPr lang="en-US" sz="1150" dirty="0">
                <a:solidFill>
                  <a:srgbClr val="272525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 নির্ভুলতা</a:t>
            </a:r>
            <a:endParaRPr lang="en-US" sz="1150" dirty="0"/>
          </a:p>
        </p:txBody>
      </p:sp>
      <p:sp>
        <p:nvSpPr>
          <p:cNvPr id="15" name="Text 8"/>
          <p:cNvSpPr/>
          <p:nvPr/>
        </p:nvSpPr>
        <p:spPr>
          <a:xfrm>
            <a:off x="635645" y="4235202"/>
            <a:ext cx="4486573" cy="3824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4000"/>
              </a:lnSpc>
              <a:buNone/>
            </a:pPr>
            <a:r>
              <a:rPr lang="en-US" sz="1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পাঠ নেওয়ার সময় অত্যন্ত যত্নবান হতে হবে, কারণ সামান্য ভুলে ফলাফলে বড় পরিবর্তন আসতে পারে।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23577" y="878607"/>
            <a:ext cx="6307485" cy="4400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D73AD7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ফাইনাল পরীক্ষায় উচ্চ নম্বর পাওয়ার টিপস</a:t>
            </a:r>
            <a:endParaRPr lang="en-US" sz="2750" dirty="0"/>
          </a:p>
        </p:txBody>
      </p:sp>
      <p:sp>
        <p:nvSpPr>
          <p:cNvPr id="3" name="Text 1"/>
          <p:cNvSpPr/>
          <p:nvPr/>
        </p:nvSpPr>
        <p:spPr>
          <a:xfrm>
            <a:off x="523577" y="1617836"/>
            <a:ext cx="299219" cy="18700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Source Serif 4 Light" pitchFamily="34" charset="0"/>
                <a:ea typeface="Source Serif 4 Light" pitchFamily="34" charset="-122"/>
                <a:cs typeface="Source Serif 4 Light" pitchFamily="34" charset="-120"/>
              </a:rPr>
              <a:t>01</a:t>
            </a:r>
            <a:endParaRPr lang="en-US" sz="11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77" y="1853059"/>
            <a:ext cx="3973637" cy="1905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23577" y="1965945"/>
            <a:ext cx="1760116" cy="219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লটারি মেনেটালিটি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523577" y="2275656"/>
            <a:ext cx="3973637" cy="239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প্রথমবার লটারিতে যা উঠবে তা-ই করার মানসিকতা রাখতে হবে।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4646786" y="1617836"/>
            <a:ext cx="299219" cy="18700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Source Serif 4 Light" pitchFamily="34" charset="0"/>
                <a:ea typeface="Source Serif 4 Light" pitchFamily="34" charset="-122"/>
                <a:cs typeface="Source Serif 4 Light" pitchFamily="34" charset="-120"/>
              </a:rPr>
              <a:t>02</a:t>
            </a:r>
            <a:endParaRPr lang="en-US" sz="11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786" y="1853059"/>
            <a:ext cx="3973637" cy="1905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646786" y="1965945"/>
            <a:ext cx="1760116" cy="219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মনোযোগ ও যাচাই</a:t>
            </a:r>
            <a:endParaRPr lang="en-US" sz="1350" dirty="0"/>
          </a:p>
        </p:txBody>
      </p:sp>
      <p:sp>
        <p:nvSpPr>
          <p:cNvPr id="10" name="Text 6"/>
          <p:cNvSpPr/>
          <p:nvPr/>
        </p:nvSpPr>
        <p:spPr>
          <a:xfrm>
            <a:off x="4646786" y="2275656"/>
            <a:ext cx="3973637" cy="4787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অত্যন্ত মনোযোগ দিয়ে পরীক্ষণ সম্পন্ন করতে হবে। সন্দেহজনক উপাত্ত পুনরায় পরীক্ষা করে নিশ্চিত হতে হবে।</a:t>
            </a:r>
            <a:endParaRPr lang="en-US" sz="1150" dirty="0"/>
          </a:p>
        </p:txBody>
      </p:sp>
      <p:sp>
        <p:nvSpPr>
          <p:cNvPr id="11" name="Text 7"/>
          <p:cNvSpPr/>
          <p:nvPr/>
        </p:nvSpPr>
        <p:spPr>
          <a:xfrm>
            <a:off x="523577" y="3016151"/>
            <a:ext cx="299219" cy="18700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Source Serif 4 Light" pitchFamily="34" charset="0"/>
                <a:ea typeface="Source Serif 4 Light" pitchFamily="34" charset="-122"/>
                <a:cs typeface="Source Serif 4 Light" pitchFamily="34" charset="-120"/>
              </a:rPr>
              <a:t>03</a:t>
            </a:r>
            <a:endParaRPr lang="en-US" sz="115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77" y="3236416"/>
            <a:ext cx="3973637" cy="1905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523577" y="3364260"/>
            <a:ext cx="1760116" cy="219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পরিচ্ছন্নতা</a:t>
            </a:r>
            <a:endParaRPr lang="en-US" sz="1350" dirty="0"/>
          </a:p>
        </p:txBody>
      </p:sp>
      <p:sp>
        <p:nvSpPr>
          <p:cNvPr id="14" name="Text 9"/>
          <p:cNvSpPr/>
          <p:nvPr/>
        </p:nvSpPr>
        <p:spPr>
          <a:xfrm>
            <a:off x="523577" y="3673971"/>
            <a:ext cx="3973637" cy="4787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উত্তরপত্রে কাটাকাটি করা যাবে না। কাটতে হলে এক টানে কেটে পাশে পরিদর্শকের স্বাক্ষর নিতে হবে।</a:t>
            </a:r>
            <a:endParaRPr lang="en-US" sz="1150" dirty="0"/>
          </a:p>
        </p:txBody>
      </p:sp>
      <p:sp>
        <p:nvSpPr>
          <p:cNvPr id="15" name="Text 10"/>
          <p:cNvSpPr/>
          <p:nvPr/>
        </p:nvSpPr>
        <p:spPr>
          <a:xfrm>
            <a:off x="4646786" y="3016151"/>
            <a:ext cx="299219" cy="18700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Source Serif 4 Light" pitchFamily="34" charset="0"/>
                <a:ea typeface="Source Serif 4 Light" pitchFamily="34" charset="-122"/>
                <a:cs typeface="Source Serif 4 Light" pitchFamily="34" charset="-120"/>
              </a:rPr>
              <a:t>04</a:t>
            </a:r>
            <a:endParaRPr lang="en-US" sz="115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786" y="3236416"/>
            <a:ext cx="3973637" cy="19050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4646786" y="3364260"/>
            <a:ext cx="1760116" cy="219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চিত্রাঙ্কন</a:t>
            </a:r>
            <a:endParaRPr lang="en-US" sz="1350" dirty="0"/>
          </a:p>
        </p:txBody>
      </p:sp>
      <p:sp>
        <p:nvSpPr>
          <p:cNvPr id="18" name="Text 12"/>
          <p:cNvSpPr/>
          <p:nvPr/>
        </p:nvSpPr>
        <p:spPr>
          <a:xfrm>
            <a:off x="4646786" y="3673971"/>
            <a:ext cx="3973637" cy="4787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পেন্সিল দিয়ে সূক্ষ্ম ও পরিষ্কারভাবে প্রয়োজনীয় যন্ত্রপাতির চিত্র আঁকতে হবে।</a:t>
            </a:r>
            <a:endParaRPr lang="en-US" sz="11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CA4125-7753-36CB-5AA3-487AD5E81A94}"/>
              </a:ext>
            </a:extLst>
          </p:cNvPr>
          <p:cNvSpPr txBox="1"/>
          <p:nvPr/>
        </p:nvSpPr>
        <p:spPr>
          <a:xfrm>
            <a:off x="7893872" y="4828916"/>
            <a:ext cx="1252705" cy="230832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 err="1">
                <a:solidFill>
                  <a:srgbClr val="D73AD7"/>
                </a:solidFill>
                <a:ea typeface="+mn-lt"/>
                <a:cs typeface="+mn-lt"/>
              </a:rPr>
              <a:t>মিশন</a:t>
            </a:r>
            <a:r>
              <a:rPr lang="en-US" sz="900" dirty="0">
                <a:solidFill>
                  <a:srgbClr val="D73AD7"/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rgbClr val="D73AD7"/>
                </a:solidFill>
                <a:ea typeface="+mn-lt"/>
                <a:cs typeface="+mn-lt"/>
              </a:rPr>
              <a:t>স্যার</a:t>
            </a:r>
            <a:endParaRPr lang="en-US" sz="90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23577" y="595387"/>
            <a:ext cx="4993853" cy="4400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D73AD7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মন্তব্য, আচরণ ও মৌখিক পরীক্ষা</a:t>
            </a:r>
            <a:endParaRPr lang="en-US" sz="2750" dirty="0"/>
          </a:p>
        </p:txBody>
      </p:sp>
      <p:sp>
        <p:nvSpPr>
          <p:cNvPr id="3" name="Shape 1"/>
          <p:cNvSpPr/>
          <p:nvPr/>
        </p:nvSpPr>
        <p:spPr>
          <a:xfrm>
            <a:off x="523577" y="1428006"/>
            <a:ext cx="2069678" cy="1640532"/>
          </a:xfrm>
          <a:prstGeom prst="roundRect">
            <a:avLst>
              <a:gd name="adj" fmla="val 3830"/>
            </a:avLst>
          </a:prstGeom>
          <a:solidFill>
            <a:srgbClr val="F4D4F7"/>
          </a:solidFill>
          <a:ln w="4763">
            <a:solidFill>
              <a:srgbClr val="DABADD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77912" y="1582341"/>
            <a:ext cx="1760116" cy="224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💬</a:t>
            </a:r>
            <a:r>
              <a:rPr lang="en-US" sz="1350" dirty="0">
                <a:solidFill>
                  <a:srgbClr val="272525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 মন্তব্য লেখা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677912" y="1956643"/>
            <a:ext cx="1761009" cy="9575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ফলাফল শেষে আলোচনার অংশ হিসেবে প্রয়োজনীয় মন্তব্য ও সতর্কতা অবশ্যই লিখতে হবে।</a:t>
            </a:r>
            <a:endParaRPr lang="en-US" sz="1150" dirty="0"/>
          </a:p>
        </p:txBody>
      </p:sp>
      <p:sp>
        <p:nvSpPr>
          <p:cNvPr id="6" name="Shape 4"/>
          <p:cNvSpPr/>
          <p:nvPr/>
        </p:nvSpPr>
        <p:spPr>
          <a:xfrm>
            <a:off x="2742828" y="1428006"/>
            <a:ext cx="2069753" cy="1640532"/>
          </a:xfrm>
          <a:prstGeom prst="roundRect">
            <a:avLst>
              <a:gd name="adj" fmla="val 3830"/>
            </a:avLst>
          </a:prstGeom>
          <a:solidFill>
            <a:srgbClr val="F4D4F7"/>
          </a:solidFill>
          <a:ln w="4763">
            <a:solidFill>
              <a:srgbClr val="DABADD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897163" y="1582341"/>
            <a:ext cx="1760116" cy="224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🤝</a:t>
            </a:r>
            <a:r>
              <a:rPr lang="en-US" sz="1350" dirty="0">
                <a:solidFill>
                  <a:srgbClr val="272525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 মার্জিত আচরণ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2897163" y="1956643"/>
            <a:ext cx="1761083" cy="9575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পরিদর্শকের সাথে মার্জিত আচরণ ও ল্যাবের নিয়ম মেনে চললে ভালো নম্বর পাওয়া সহজ হয়।</a:t>
            </a:r>
            <a:endParaRPr lang="en-US" sz="1150" dirty="0"/>
          </a:p>
        </p:txBody>
      </p:sp>
      <p:sp>
        <p:nvSpPr>
          <p:cNvPr id="9" name="Shape 7"/>
          <p:cNvSpPr/>
          <p:nvPr/>
        </p:nvSpPr>
        <p:spPr>
          <a:xfrm>
            <a:off x="523577" y="3218111"/>
            <a:ext cx="4289003" cy="1161752"/>
          </a:xfrm>
          <a:prstGeom prst="roundRect">
            <a:avLst>
              <a:gd name="adj" fmla="val 5409"/>
            </a:avLst>
          </a:prstGeom>
          <a:solidFill>
            <a:srgbClr val="F4D4F7"/>
          </a:solidFill>
          <a:ln w="4763">
            <a:solidFill>
              <a:srgbClr val="DABADD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77912" y="3372445"/>
            <a:ext cx="1863700" cy="224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🗣️</a:t>
            </a:r>
            <a:r>
              <a:rPr lang="en-US" sz="1350" dirty="0">
                <a:solidFill>
                  <a:srgbClr val="272525"/>
                </a:solidFill>
                <a:latin typeface="Source Serif 4 SemiBold" pitchFamily="34" charset="0"/>
                <a:ea typeface="Source Serif 4 SemiBold" pitchFamily="34" charset="-122"/>
                <a:cs typeface="Source Serif 4 SemiBold" pitchFamily="34" charset="-120"/>
              </a:rPr>
              <a:t> মৌখিক পরীক্ষা (Viva)</a:t>
            </a:r>
            <a:endParaRPr lang="en-US" sz="1350" dirty="0"/>
          </a:p>
        </p:txBody>
      </p:sp>
      <p:sp>
        <p:nvSpPr>
          <p:cNvPr id="11" name="Text 9"/>
          <p:cNvSpPr/>
          <p:nvPr/>
        </p:nvSpPr>
        <p:spPr>
          <a:xfrm>
            <a:off x="677912" y="3746748"/>
            <a:ext cx="3980334" cy="4787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ভাইভা বোর্ডে আত্মবিশ্বাসের সাথে প্রশ্নের উত্তর দিতে হবে। মূল বইয়ের তাত্ত্বিক বিষয়গুলো ভালোভাবে পড়ে রাখতে হবে।</a:t>
            </a:r>
            <a:endParaRPr lang="en-US" sz="1150" dirty="0"/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270" y="1928440"/>
            <a:ext cx="3442841" cy="19509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791CDA-1A5D-8879-88F5-B411ECBC3CEE}"/>
              </a:ext>
            </a:extLst>
          </p:cNvPr>
          <p:cNvSpPr txBox="1"/>
          <p:nvPr/>
        </p:nvSpPr>
        <p:spPr>
          <a:xfrm>
            <a:off x="7893872" y="4828916"/>
            <a:ext cx="1252705" cy="230832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 err="1">
                <a:solidFill>
                  <a:srgbClr val="D73AD7"/>
                </a:solidFill>
                <a:ea typeface="+mn-lt"/>
                <a:cs typeface="+mn-lt"/>
              </a:rPr>
              <a:t>মিশন</a:t>
            </a:r>
            <a:r>
              <a:rPr lang="en-US" sz="900" dirty="0">
                <a:solidFill>
                  <a:srgbClr val="D73AD7"/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rgbClr val="D73AD7"/>
                </a:solidFill>
                <a:ea typeface="+mn-lt"/>
                <a:cs typeface="+mn-lt"/>
              </a:rPr>
              <a:t>স্যার</a:t>
            </a:r>
            <a:endParaRPr lang="en-US" sz="90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54</cp:revision>
  <dcterms:created xsi:type="dcterms:W3CDTF">2026-06-01T09:59:54Z</dcterms:created>
  <dcterms:modified xsi:type="dcterms:W3CDTF">2026-06-01T11:02:53Z</dcterms:modified>
</cp:coreProperties>
</file>