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4" r:id="rId3"/>
    <p:sldId id="259" r:id="rId4"/>
    <p:sldId id="260" r:id="rId5"/>
    <p:sldId id="271" r:id="rId6"/>
    <p:sldId id="270" r:id="rId7"/>
    <p:sldId id="275" r:id="rId8"/>
    <p:sldId id="277" r:id="rId9"/>
    <p:sldId id="276" r:id="rId10"/>
    <p:sldId id="269" r:id="rId11"/>
    <p:sldId id="263" r:id="rId12"/>
    <p:sldId id="272" r:id="rId13"/>
    <p:sldId id="267" r:id="rId14"/>
    <p:sldId id="258" r:id="rId15"/>
    <p:sldId id="325" r:id="rId16"/>
  </p:sldIdLst>
  <p:sldSz cx="109728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78" y="96"/>
      </p:cViewPr>
      <p:guideLst>
        <p:guide orient="horz" pos="2160"/>
        <p:guide pos="288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F1292-E47F-42BF-95B4-F541A77216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40D633-5B68-457E-A994-B9BDE765E251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4000" dirty="0" err="1">
              <a:latin typeface="NikoshBAN" panose="02000000000000000000" pitchFamily="2" charset="0"/>
              <a:cs typeface="NikoshBAN" panose="02000000000000000000" pitchFamily="2" charset="0"/>
            </a:rPr>
            <a:t>মুনাফা</a:t>
          </a:r>
          <a:r>
            <a:rPr lang="en-US" sz="40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4000" dirty="0">
              <a:latin typeface="NikoshBAN" panose="02000000000000000000" pitchFamily="2" charset="0"/>
              <a:cs typeface="NikoshBAN" panose="02000000000000000000" pitchFamily="2" charset="0"/>
            </a:rPr>
            <a:t>কী তা বলতে </a:t>
          </a:r>
          <a:r>
            <a:rPr lang="en-US" sz="4000" dirty="0" err="1">
              <a:latin typeface="NikoshBAN" panose="02000000000000000000" pitchFamily="2" charset="0"/>
              <a:cs typeface="NikoshBAN" panose="02000000000000000000" pitchFamily="2" charset="0"/>
            </a:rPr>
            <a:t>পারবে</a:t>
          </a:r>
          <a:r>
            <a:rPr lang="en-US" sz="4000" dirty="0">
              <a:latin typeface="NikoshBAN" panose="02000000000000000000" pitchFamily="2" charset="0"/>
              <a:cs typeface="NikoshBAN" panose="02000000000000000000" pitchFamily="2" charset="0"/>
            </a:rPr>
            <a:t>,</a:t>
          </a:r>
          <a:endParaRPr lang="en-US" sz="4000" dirty="0"/>
        </a:p>
      </dgm:t>
    </dgm:pt>
    <dgm:pt modelId="{BA3B0DC5-280A-4DAC-9BE3-CD2B72B59750}" type="parTrans" cxnId="{289E3C2B-212F-465E-8C71-AC340F668F83}">
      <dgm:prSet/>
      <dgm:spPr/>
      <dgm:t>
        <a:bodyPr/>
        <a:lstStyle/>
        <a:p>
          <a:endParaRPr lang="en-US"/>
        </a:p>
      </dgm:t>
    </dgm:pt>
    <dgm:pt modelId="{2062451B-1CDE-47C0-B41B-E7048287ED5E}" type="sibTrans" cxnId="{289E3C2B-212F-465E-8C71-AC340F668F83}">
      <dgm:prSet/>
      <dgm:spPr/>
      <dgm:t>
        <a:bodyPr/>
        <a:lstStyle/>
        <a:p>
          <a:endParaRPr lang="en-US"/>
        </a:p>
      </dgm:t>
    </dgm:pt>
    <dgm:pt modelId="{63F5AF6C-3867-46AA-96AA-FB78BD0D1D7E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bn-BD" sz="3600" dirty="0">
              <a:latin typeface="NikoshBAN" panose="02000000000000000000" pitchFamily="2" charset="0"/>
              <a:cs typeface="NikoshBAN" panose="02000000000000000000" pitchFamily="2" charset="0"/>
            </a:rPr>
            <a:t>সরল </a:t>
          </a:r>
          <a:r>
            <a:rPr lang="bn-IN" sz="3600" dirty="0">
              <a:latin typeface="NikoshBAN" panose="02000000000000000000" pitchFamily="2" charset="0"/>
              <a:cs typeface="NikoshBAN" panose="02000000000000000000" pitchFamily="2" charset="0"/>
            </a:rPr>
            <a:t>মুনাফা সংক্রান্ত সমস্যার সমাধান করতে পারবে।</a:t>
          </a:r>
          <a:endParaRPr lang="en-US" sz="3600" dirty="0"/>
        </a:p>
      </dgm:t>
    </dgm:pt>
    <dgm:pt modelId="{462FE2EE-A573-4593-B32C-34E8581C1A4A}" type="parTrans" cxnId="{1CFB4170-5AAC-4D7B-86D7-8068E585FC48}">
      <dgm:prSet/>
      <dgm:spPr/>
      <dgm:t>
        <a:bodyPr/>
        <a:lstStyle/>
        <a:p>
          <a:endParaRPr lang="en-US"/>
        </a:p>
      </dgm:t>
    </dgm:pt>
    <dgm:pt modelId="{8EB70608-6FA5-4073-BA74-113AE8792CA2}" type="sibTrans" cxnId="{1CFB4170-5AAC-4D7B-86D7-8068E585FC48}">
      <dgm:prSet/>
      <dgm:spPr/>
      <dgm:t>
        <a:bodyPr/>
        <a:lstStyle/>
        <a:p>
          <a:endParaRPr lang="en-US"/>
        </a:p>
      </dgm:t>
    </dgm:pt>
    <dgm:pt modelId="{473E9E66-0A39-45DF-BF35-ADFFEA02C370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bn-BD" sz="3600" dirty="0">
              <a:latin typeface="NikoshBAN" panose="02000000000000000000" pitchFamily="2" charset="0"/>
              <a:cs typeface="NikoshBAN" panose="02000000000000000000" pitchFamily="2" charset="0"/>
            </a:rPr>
            <a:t>সরল</a:t>
          </a:r>
          <a:r>
            <a:rPr lang="bn-IN" sz="3600" dirty="0">
              <a:latin typeface="NikoshBAN" panose="02000000000000000000" pitchFamily="2" charset="0"/>
              <a:cs typeface="NikoshBAN" panose="02000000000000000000" pitchFamily="2" charset="0"/>
            </a:rPr>
            <a:t> মুনাফা</a:t>
          </a:r>
          <a:r>
            <a:rPr lang="bn-BD" sz="3600" dirty="0">
              <a:latin typeface="NikoshBAN" panose="02000000000000000000" pitchFamily="2" charset="0"/>
              <a:cs typeface="NikoshBAN" panose="02000000000000000000" pitchFamily="2" charset="0"/>
            </a:rPr>
            <a:t>র হার ব্যাখ্যা করতে  </a:t>
          </a:r>
          <a:r>
            <a:rPr lang="en-US" sz="3600" dirty="0" err="1">
              <a:latin typeface="NikoshBAN" panose="02000000000000000000" pitchFamily="2" charset="0"/>
              <a:cs typeface="NikoshBAN" panose="02000000000000000000" pitchFamily="2" charset="0"/>
            </a:rPr>
            <a:t>পারবে</a:t>
          </a:r>
          <a:r>
            <a:rPr lang="en-US" sz="3600" dirty="0">
              <a:latin typeface="NikoshBAN" panose="02000000000000000000" pitchFamily="2" charset="0"/>
              <a:cs typeface="NikoshBAN" panose="02000000000000000000" pitchFamily="2" charset="0"/>
            </a:rPr>
            <a:t>,</a:t>
          </a:r>
        </a:p>
      </dgm:t>
    </dgm:pt>
    <dgm:pt modelId="{F8CBB0FF-1254-464D-BE1E-4EC2F904BD66}" type="parTrans" cxnId="{FD37C279-38BB-4253-B260-3D483DEB86B3}">
      <dgm:prSet/>
      <dgm:spPr/>
      <dgm:t>
        <a:bodyPr/>
        <a:lstStyle/>
        <a:p>
          <a:endParaRPr lang="en-US"/>
        </a:p>
      </dgm:t>
    </dgm:pt>
    <dgm:pt modelId="{EB463EBD-33B7-4103-9C55-AED3A01F3E6F}" type="sibTrans" cxnId="{FD37C279-38BB-4253-B260-3D483DEB86B3}">
      <dgm:prSet/>
      <dgm:spPr/>
      <dgm:t>
        <a:bodyPr/>
        <a:lstStyle/>
        <a:p>
          <a:endParaRPr lang="en-US"/>
        </a:p>
      </dgm:t>
    </dgm:pt>
    <dgm:pt modelId="{FFF5406E-7A34-44F4-B34D-7E5C25D5E8FF}" type="pres">
      <dgm:prSet presAssocID="{7AFF1292-E47F-42BF-95B4-F541A7721619}" presName="compositeShape" presStyleCnt="0">
        <dgm:presLayoutVars>
          <dgm:dir/>
          <dgm:resizeHandles/>
        </dgm:presLayoutVars>
      </dgm:prSet>
      <dgm:spPr/>
    </dgm:pt>
    <dgm:pt modelId="{F87E36F0-0231-4868-9617-3CD85AF37FC1}" type="pres">
      <dgm:prSet presAssocID="{7AFF1292-E47F-42BF-95B4-F541A7721619}" presName="pyramid" presStyleLbl="node1" presStyleIdx="0" presStyleCnt="1" custScaleX="46410" custLinFactNeighborX="-47958" custLinFactNeighborY="17015"/>
      <dgm:spPr>
        <a:solidFill>
          <a:srgbClr val="00B050"/>
        </a:solidFill>
      </dgm:spPr>
    </dgm:pt>
    <dgm:pt modelId="{E7F13DF1-6B3D-4251-B798-4B5ECBC5C1C2}" type="pres">
      <dgm:prSet presAssocID="{7AFF1292-E47F-42BF-95B4-F541A7721619}" presName="theList" presStyleCnt="0"/>
      <dgm:spPr/>
    </dgm:pt>
    <dgm:pt modelId="{49914089-AF29-47B2-AE89-7460BD98A67B}" type="pres">
      <dgm:prSet presAssocID="{4D40D633-5B68-457E-A994-B9BDE765E251}" presName="aNode" presStyleLbl="fgAcc1" presStyleIdx="0" presStyleCnt="3" custScaleX="256062" custScaleY="45639" custLinFactY="6547" custLinFactNeighborX="5547" custLinFactNeighborY="100000">
        <dgm:presLayoutVars>
          <dgm:bulletEnabled val="1"/>
        </dgm:presLayoutVars>
      </dgm:prSet>
      <dgm:spPr/>
    </dgm:pt>
    <dgm:pt modelId="{98256920-A1D6-4336-9A45-3C7DB1783BFD}" type="pres">
      <dgm:prSet presAssocID="{4D40D633-5B68-457E-A994-B9BDE765E251}" presName="aSpace" presStyleCnt="0"/>
      <dgm:spPr/>
    </dgm:pt>
    <dgm:pt modelId="{7097271F-89DE-45E3-87B0-4286AB2DC220}" type="pres">
      <dgm:prSet presAssocID="{473E9E66-0A39-45DF-BF35-ADFFEA02C370}" presName="aNode" presStyleLbl="fgAcc1" presStyleIdx="1" presStyleCnt="3" custScaleX="256062" custScaleY="45639" custLinFactNeighborX="9898" custLinFactNeighborY="94450">
        <dgm:presLayoutVars>
          <dgm:bulletEnabled val="1"/>
        </dgm:presLayoutVars>
      </dgm:prSet>
      <dgm:spPr/>
    </dgm:pt>
    <dgm:pt modelId="{BEDBD09E-E089-47BE-B79F-72C992975816}" type="pres">
      <dgm:prSet presAssocID="{473E9E66-0A39-45DF-BF35-ADFFEA02C370}" presName="aSpace" presStyleCnt="0"/>
      <dgm:spPr/>
    </dgm:pt>
    <dgm:pt modelId="{0C8AE660-5298-40A6-A375-DB5BB59E91A2}" type="pres">
      <dgm:prSet presAssocID="{63F5AF6C-3867-46AA-96AA-FB78BD0D1D7E}" presName="aNode" presStyleLbl="fgAcc1" presStyleIdx="2" presStyleCnt="3" custScaleX="256062" custScaleY="45639" custLinFactNeighborX="11409" custLinFactNeighborY="39427">
        <dgm:presLayoutVars>
          <dgm:bulletEnabled val="1"/>
        </dgm:presLayoutVars>
      </dgm:prSet>
      <dgm:spPr/>
    </dgm:pt>
    <dgm:pt modelId="{12FD5201-A0FB-450D-AF99-E4DD183DE455}" type="pres">
      <dgm:prSet presAssocID="{63F5AF6C-3867-46AA-96AA-FB78BD0D1D7E}" presName="aSpace" presStyleCnt="0"/>
      <dgm:spPr/>
    </dgm:pt>
  </dgm:ptLst>
  <dgm:cxnLst>
    <dgm:cxn modelId="{289E3C2B-212F-465E-8C71-AC340F668F83}" srcId="{7AFF1292-E47F-42BF-95B4-F541A7721619}" destId="{4D40D633-5B68-457E-A994-B9BDE765E251}" srcOrd="0" destOrd="0" parTransId="{BA3B0DC5-280A-4DAC-9BE3-CD2B72B59750}" sibTransId="{2062451B-1CDE-47C0-B41B-E7048287ED5E}"/>
    <dgm:cxn modelId="{4E0CC33A-196A-45E4-9055-2FBB63ED8431}" type="presOf" srcId="{7AFF1292-E47F-42BF-95B4-F541A7721619}" destId="{FFF5406E-7A34-44F4-B34D-7E5C25D5E8FF}" srcOrd="0" destOrd="0" presId="urn:microsoft.com/office/officeart/2005/8/layout/pyramid2"/>
    <dgm:cxn modelId="{1CFB4170-5AAC-4D7B-86D7-8068E585FC48}" srcId="{7AFF1292-E47F-42BF-95B4-F541A7721619}" destId="{63F5AF6C-3867-46AA-96AA-FB78BD0D1D7E}" srcOrd="2" destOrd="0" parTransId="{462FE2EE-A573-4593-B32C-34E8581C1A4A}" sibTransId="{8EB70608-6FA5-4073-BA74-113AE8792CA2}"/>
    <dgm:cxn modelId="{FD37C279-38BB-4253-B260-3D483DEB86B3}" srcId="{7AFF1292-E47F-42BF-95B4-F541A7721619}" destId="{473E9E66-0A39-45DF-BF35-ADFFEA02C370}" srcOrd="1" destOrd="0" parTransId="{F8CBB0FF-1254-464D-BE1E-4EC2F904BD66}" sibTransId="{EB463EBD-33B7-4103-9C55-AED3A01F3E6F}"/>
    <dgm:cxn modelId="{23668A7C-9D1E-40B8-8651-8C733947D3BE}" type="presOf" srcId="{63F5AF6C-3867-46AA-96AA-FB78BD0D1D7E}" destId="{0C8AE660-5298-40A6-A375-DB5BB59E91A2}" srcOrd="0" destOrd="0" presId="urn:microsoft.com/office/officeart/2005/8/layout/pyramid2"/>
    <dgm:cxn modelId="{9E91C990-952F-460E-9AD0-07986B97C5CE}" type="presOf" srcId="{473E9E66-0A39-45DF-BF35-ADFFEA02C370}" destId="{7097271F-89DE-45E3-87B0-4286AB2DC220}" srcOrd="0" destOrd="0" presId="urn:microsoft.com/office/officeart/2005/8/layout/pyramid2"/>
    <dgm:cxn modelId="{E1FF4E9D-AE9D-4599-806E-579082DA1DFD}" type="presOf" srcId="{4D40D633-5B68-457E-A994-B9BDE765E251}" destId="{49914089-AF29-47B2-AE89-7460BD98A67B}" srcOrd="0" destOrd="0" presId="urn:microsoft.com/office/officeart/2005/8/layout/pyramid2"/>
    <dgm:cxn modelId="{FFE607F4-44DA-4204-A5A1-853B7DDD9F5B}" type="presParOf" srcId="{FFF5406E-7A34-44F4-B34D-7E5C25D5E8FF}" destId="{F87E36F0-0231-4868-9617-3CD85AF37FC1}" srcOrd="0" destOrd="0" presId="urn:microsoft.com/office/officeart/2005/8/layout/pyramid2"/>
    <dgm:cxn modelId="{F394C3EF-EA71-49C9-9D95-75A0BFDFCF3B}" type="presParOf" srcId="{FFF5406E-7A34-44F4-B34D-7E5C25D5E8FF}" destId="{E7F13DF1-6B3D-4251-B798-4B5ECBC5C1C2}" srcOrd="1" destOrd="0" presId="urn:microsoft.com/office/officeart/2005/8/layout/pyramid2"/>
    <dgm:cxn modelId="{5FDC232C-C4B7-4786-947E-B6D6ABCF7CFA}" type="presParOf" srcId="{E7F13DF1-6B3D-4251-B798-4B5ECBC5C1C2}" destId="{49914089-AF29-47B2-AE89-7460BD98A67B}" srcOrd="0" destOrd="0" presId="urn:microsoft.com/office/officeart/2005/8/layout/pyramid2"/>
    <dgm:cxn modelId="{8C3AD38D-AF04-4843-B09B-85B7EE87B3E7}" type="presParOf" srcId="{E7F13DF1-6B3D-4251-B798-4B5ECBC5C1C2}" destId="{98256920-A1D6-4336-9A45-3C7DB1783BFD}" srcOrd="1" destOrd="0" presId="urn:microsoft.com/office/officeart/2005/8/layout/pyramid2"/>
    <dgm:cxn modelId="{642786F7-9BCF-4058-A218-A6BBBCCD9D15}" type="presParOf" srcId="{E7F13DF1-6B3D-4251-B798-4B5ECBC5C1C2}" destId="{7097271F-89DE-45E3-87B0-4286AB2DC220}" srcOrd="2" destOrd="0" presId="urn:microsoft.com/office/officeart/2005/8/layout/pyramid2"/>
    <dgm:cxn modelId="{5B89C0ED-26D5-4E44-BC94-25B9936EA97D}" type="presParOf" srcId="{E7F13DF1-6B3D-4251-B798-4B5ECBC5C1C2}" destId="{BEDBD09E-E089-47BE-B79F-72C992975816}" srcOrd="3" destOrd="0" presId="urn:microsoft.com/office/officeart/2005/8/layout/pyramid2"/>
    <dgm:cxn modelId="{97824BA0-3E60-4BE2-AB3F-CCD07ACB0984}" type="presParOf" srcId="{E7F13DF1-6B3D-4251-B798-4B5ECBC5C1C2}" destId="{0C8AE660-5298-40A6-A375-DB5BB59E91A2}" srcOrd="4" destOrd="0" presId="urn:microsoft.com/office/officeart/2005/8/layout/pyramid2"/>
    <dgm:cxn modelId="{32FE9B85-38D3-4274-A00E-C1DBEB263315}" type="presParOf" srcId="{E7F13DF1-6B3D-4251-B798-4B5ECBC5C1C2}" destId="{12FD5201-A0FB-450D-AF99-E4DD183DE455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E36F0-0231-4868-9617-3CD85AF37FC1}">
      <dsp:nvSpPr>
        <dsp:cNvPr id="0" name=""/>
        <dsp:cNvSpPr/>
      </dsp:nvSpPr>
      <dsp:spPr>
        <a:xfrm>
          <a:off x="708331" y="0"/>
          <a:ext cx="1896977" cy="4087433"/>
        </a:xfrm>
        <a:prstGeom prst="triangl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14089-AF29-47B2-AE89-7460BD98A67B}">
      <dsp:nvSpPr>
        <dsp:cNvPr id="0" name=""/>
        <dsp:cNvSpPr/>
      </dsp:nvSpPr>
      <dsp:spPr>
        <a:xfrm>
          <a:off x="1691293" y="766048"/>
          <a:ext cx="6803135" cy="855489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মুনাফা</a:t>
          </a:r>
          <a:r>
            <a:rPr lang="en-US" sz="40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4000" kern="1200" dirty="0">
              <a:latin typeface="NikoshBAN" panose="02000000000000000000" pitchFamily="2" charset="0"/>
              <a:cs typeface="NikoshBAN" panose="02000000000000000000" pitchFamily="2" charset="0"/>
            </a:rPr>
            <a:t>কী তা বলতে </a:t>
          </a:r>
          <a:r>
            <a:rPr lang="en-US" sz="40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পারবে</a:t>
          </a:r>
          <a:r>
            <a:rPr lang="en-US" sz="4000" kern="1200" dirty="0">
              <a:latin typeface="NikoshBAN" panose="02000000000000000000" pitchFamily="2" charset="0"/>
              <a:cs typeface="NikoshBAN" panose="02000000000000000000" pitchFamily="2" charset="0"/>
            </a:rPr>
            <a:t>,</a:t>
          </a:r>
          <a:endParaRPr lang="en-US" sz="4000" kern="1200" dirty="0"/>
        </a:p>
      </dsp:txBody>
      <dsp:txXfrm>
        <a:off x="1733055" y="807810"/>
        <a:ext cx="6719611" cy="771965"/>
      </dsp:txXfrm>
    </dsp:sp>
    <dsp:sp modelId="{7097271F-89DE-45E3-87B0-4286AB2DC220}">
      <dsp:nvSpPr>
        <dsp:cNvPr id="0" name=""/>
        <dsp:cNvSpPr/>
      </dsp:nvSpPr>
      <dsp:spPr>
        <a:xfrm>
          <a:off x="1806892" y="1720121"/>
          <a:ext cx="6803135" cy="855489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সরল</a:t>
          </a:r>
          <a:r>
            <a:rPr lang="bn-IN" sz="3600" kern="1200" dirty="0">
              <a:latin typeface="NikoshBAN" panose="02000000000000000000" pitchFamily="2" charset="0"/>
              <a:cs typeface="NikoshBAN" panose="02000000000000000000" pitchFamily="2" charset="0"/>
            </a:rPr>
            <a:t> মুনাফা</a:t>
          </a:r>
          <a:r>
            <a:rPr lang="bn-BD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র হার ব্যাখ্যা করতে  </a:t>
          </a:r>
          <a:r>
            <a:rPr lang="en-US" sz="36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পারবে</a:t>
          </a:r>
          <a:r>
            <a:rPr lang="en-US" sz="3600" kern="1200" dirty="0">
              <a:latin typeface="NikoshBAN" panose="02000000000000000000" pitchFamily="2" charset="0"/>
              <a:cs typeface="NikoshBAN" panose="02000000000000000000" pitchFamily="2" charset="0"/>
            </a:rPr>
            <a:t>,</a:t>
          </a:r>
        </a:p>
      </dsp:txBody>
      <dsp:txXfrm>
        <a:off x="1848654" y="1761883"/>
        <a:ext cx="6719611" cy="771965"/>
      </dsp:txXfrm>
    </dsp:sp>
    <dsp:sp modelId="{0C8AE660-5298-40A6-A375-DB5BB59E91A2}">
      <dsp:nvSpPr>
        <dsp:cNvPr id="0" name=""/>
        <dsp:cNvSpPr/>
      </dsp:nvSpPr>
      <dsp:spPr>
        <a:xfrm>
          <a:off x="1847037" y="2680996"/>
          <a:ext cx="6803135" cy="855489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সরল </a:t>
          </a:r>
          <a:r>
            <a:rPr lang="bn-IN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মুনাফা সংক্রান্ত সমস্যার সমাধান করতে পারবে।</a:t>
          </a:r>
          <a:endParaRPr lang="en-US" sz="3600" kern="1200" dirty="0"/>
        </a:p>
      </dsp:txBody>
      <dsp:txXfrm>
        <a:off x="1888799" y="2722758"/>
        <a:ext cx="6719611" cy="771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1122363"/>
            <a:ext cx="932688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2038"/>
            <a:ext cx="82296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6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6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365125"/>
            <a:ext cx="236601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1" y="365125"/>
            <a:ext cx="696087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8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4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1709740"/>
            <a:ext cx="946404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4589465"/>
            <a:ext cx="946404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2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1825625"/>
            <a:ext cx="466344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1825625"/>
            <a:ext cx="466344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365127"/>
            <a:ext cx="946404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1681163"/>
            <a:ext cx="464200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2505075"/>
            <a:ext cx="464200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1" y="1681163"/>
            <a:ext cx="46648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1" y="2505075"/>
            <a:ext cx="4664869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1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75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4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457200"/>
            <a:ext cx="353901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987427"/>
            <a:ext cx="555498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057400"/>
            <a:ext cx="353901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9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457200"/>
            <a:ext cx="353901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4869" y="987427"/>
            <a:ext cx="555498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057400"/>
            <a:ext cx="353901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77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365127"/>
            <a:ext cx="94640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825625"/>
            <a:ext cx="94640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6356352"/>
            <a:ext cx="2468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358AB-7393-4A7D-901E-23906E429B02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6356352"/>
            <a:ext cx="3703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6356352"/>
            <a:ext cx="2468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01DB3-25B0-41D9-82EE-D5190F4BB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0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5000"/>
                <a:lumOff val="9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715904" y="1430443"/>
            <a:ext cx="5540991" cy="2646878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6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2641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05307" y="4012820"/>
                <a:ext cx="7534140" cy="2410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 জানি,</a:t>
                </a:r>
              </a:p>
              <a:p>
                <a:r>
                  <a:rPr lang="bn-IN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সরল মুনাফা, </a:t>
                </a:r>
                <a:r>
                  <a:rPr lang="en-US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I = pnr</a:t>
                </a:r>
              </a:p>
              <a:p>
                <a:r>
                  <a:rPr lang="en-US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২৫০০০০×</a:t>
                </a:r>
                <a:r>
                  <a:rPr lang="bn-IN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৫</a:t>
                </a:r>
                <a:r>
                  <a:rPr lang="en-US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IN" sz="3300" i="1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bn-IN" sz="3300" i="1">
                            <a:latin typeface="Cambria Math" panose="02040503050406030204" pitchFamily="18" charset="0"/>
                          </a:rPr>
                          <m:t>১০</m:t>
                        </m:r>
                      </m:den>
                    </m:f>
                  </m:oMath>
                </a14:m>
                <a:r>
                  <a:rPr lang="bn-IN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টাকা।</a:t>
                </a:r>
              </a:p>
              <a:p>
                <a:r>
                  <a:rPr lang="bn-IN" sz="33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= ১২৫০০০ টাকা।</a:t>
                </a:r>
                <a:endParaRPr lang="en-US" sz="33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07" y="4012820"/>
                <a:ext cx="7534140" cy="2410340"/>
              </a:xfrm>
              <a:prstGeom prst="rect">
                <a:avLst/>
              </a:prstGeom>
              <a:blipFill>
                <a:blip r:embed="rId2"/>
                <a:stretch>
                  <a:fillRect l="-2184" t="-3283" b="-7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46975" y="1965081"/>
                <a:ext cx="6091707" cy="1597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 মূলধন</a:t>
                </a:r>
                <a:r>
                  <a:rPr lang="en-US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p</a:t>
                </a:r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= ২৫০০০০ টাকা।</a:t>
                </a:r>
              </a:p>
              <a:p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সময়</a:t>
                </a:r>
                <a:r>
                  <a:rPr lang="en-US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n</a:t>
                </a:r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= ৫ বছর</a:t>
                </a:r>
              </a:p>
              <a:p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মুনাফার হার </a:t>
                </a:r>
                <a:r>
                  <a:rPr lang="en-US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r </a:t>
                </a:r>
                <a:r>
                  <a:rPr lang="bn-IN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১০%=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IN" sz="2700" i="1">
                            <a:latin typeface="Cambria Math" panose="02040503050406030204" pitchFamily="18" charset="0"/>
                          </a:rPr>
                          <m:t>১০</m:t>
                        </m:r>
                      </m:num>
                      <m:den>
                        <m:r>
                          <a:rPr lang="bn-IN" sz="2700" i="1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IN" sz="2800" i="1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bn-IN" sz="2800" i="1">
                            <a:latin typeface="Cambria Math" panose="02040503050406030204" pitchFamily="18" charset="0"/>
                          </a:rPr>
                          <m:t>১০</m:t>
                        </m:r>
                      </m:den>
                    </m:f>
                  </m:oMath>
                </a14:m>
                <a:r>
                  <a:rPr lang="bn-IN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টাকা।</a:t>
                </a:r>
                <a:endParaRPr lang="en-US" sz="27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75" y="1965081"/>
                <a:ext cx="6091707" cy="1597425"/>
              </a:xfrm>
              <a:prstGeom prst="rect">
                <a:avLst/>
              </a:prstGeom>
              <a:blipFill>
                <a:blip r:embed="rId3"/>
                <a:stretch>
                  <a:fillRect l="-1902" t="-3053" b="-5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27546" y="818866"/>
            <a:ext cx="10194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২৫০০০০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1168927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97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5" y="1755551"/>
            <a:ext cx="4810259" cy="35352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848920" y="697588"/>
            <a:ext cx="2684117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4500" b="1" dirty="0">
                <a:latin typeface="NikoshBAN" panose="02000000000000000000" pitchFamily="2" charset="0"/>
                <a:cs typeface="NikoshBAN" panose="02000000000000000000" pitchFamily="2" charset="0"/>
              </a:rPr>
              <a:t>লী</a:t>
            </a:r>
            <a:r>
              <a:rPr lang="en-US" sz="4500" b="1" dirty="0">
                <a:latin typeface="NikoshBAN" panose="02000000000000000000" pitchFamily="2" charset="0"/>
                <a:cs typeface="NikoshBAN" panose="02000000000000000000" pitchFamily="2" charset="0"/>
              </a:rPr>
              <a:t>য় কাজ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0247" y="2103557"/>
            <a:ext cx="5393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৩০০০০০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৫% মুনাফায়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৪ বছরের জন্য বিনিয়োগ করলে সরল মুনাফা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হবে?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1560489"/>
      </p:ext>
    </p:extLst>
  </p:cSld>
  <p:clrMapOvr>
    <a:masterClrMapping/>
  </p:clrMapOvr>
  <p:transition spd="slow">
    <p:checke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2731" y="1502402"/>
            <a:ext cx="9504607" cy="2199513"/>
          </a:xfrm>
          <a:prstGeom prst="rect">
            <a:avLst/>
          </a:prstGeom>
          <a:blipFill>
            <a:blip r:embed="rId2"/>
            <a:stretch>
              <a:fillRect l="-1848" t="-3601" b="-4432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6366" y="3561858"/>
                <a:ext cx="7801825" cy="2661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 জানি,</a:t>
                </a:r>
                <a:endParaRPr lang="en-US" sz="3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I = pnr</a:t>
                </a:r>
                <a:endParaRPr lang="bn-IN" sz="3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=৩০০০০০</a:t>
                </a:r>
                <a:r>
                  <a:rPr lang="en-US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:r>
                  <a:rPr lang="bn-IN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:r>
                  <a:rPr lang="en-US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IN" sz="30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bn-IN" sz="3000" i="1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  <m:r>
                      <a:rPr lang="bn-IN" sz="3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bn-IN" sz="3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=৬০০০০ টাকা</a:t>
                </a:r>
                <a:endParaRPr lang="en-US" sz="3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 সরল মুনাফা ৬০০০০ টাকা।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66" y="3561858"/>
                <a:ext cx="7801825" cy="2661178"/>
              </a:xfrm>
              <a:prstGeom prst="rect">
                <a:avLst/>
              </a:prstGeom>
              <a:blipFill>
                <a:blip r:embed="rId3"/>
                <a:stretch>
                  <a:fillRect l="-1797" t="-2975" b="-61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C77D446-BDA4-4311-B3FC-4007AADF6A44}"/>
              </a:ext>
            </a:extLst>
          </p:cNvPr>
          <p:cNvSpPr txBox="1"/>
          <p:nvPr/>
        </p:nvSpPr>
        <p:spPr>
          <a:xfrm>
            <a:off x="556366" y="6131080"/>
            <a:ext cx="9210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ম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A=P+I=300000+60000=3060000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টাকা 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985024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5" y="1687937"/>
            <a:ext cx="5331854" cy="38035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823813" y="941657"/>
            <a:ext cx="2518683" cy="600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3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3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6773" y="1922878"/>
            <a:ext cx="5178318" cy="1477328"/>
          </a:xfrm>
          <a:prstGeom prst="rect">
            <a:avLst/>
          </a:prstGeom>
          <a:gradFill>
            <a:gsLst>
              <a:gs pos="62826">
                <a:srgbClr val="BFD8EF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এই সাতটি নোট ১০% মুনাফায় রাখলে ৩ বছরে কত টাকা পাওয়া যাবে সবাই একক ভাবে খাতায় সমাধান কর।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3027616"/>
      </p:ext>
    </p:extLst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9609" y="559714"/>
            <a:ext cx="3509038" cy="600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20" y="1881122"/>
            <a:ext cx="1077961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এক ব্যাক্তি ১০০০০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সোনালী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রাখলেন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। ১০৫০০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7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জনতা</a:t>
            </a:r>
            <a:r>
              <a:rPr lang="en-US" sz="27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৮%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ফায়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বিনিয়োগ 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করলেন। </a:t>
            </a:r>
          </a:p>
          <a:p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(ক)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এক বছর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সোনালী 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ব্যাংক থেকে কত টাকা মুনাফা পাবে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জনতা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টাকা ৩ বছর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মুনাফা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আসলে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বছর পর সে কোন প্রতিষ্ঠান থেকে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মুনাফাআসলে</a:t>
            </a: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বেশি টাকা তুলতে পারবে?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7954872"/>
      </p:ext>
    </p:extLst>
  </p:cSld>
  <p:clrMapOvr>
    <a:masterClrMapping/>
  </p:clrMapOvr>
  <p:transition spd="slow"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E127D-341D-D46C-DA3F-91D84EB2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13A774-B1A0-ECB4-FBCF-2E25C7148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985" y="2013263"/>
            <a:ext cx="9039792" cy="34629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bn-IN" sz="36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2583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2583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583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্যবাদ</a:t>
            </a:r>
            <a:endParaRPr lang="en-US" sz="2583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F12367AA-5C32-C6C9-A728-A290C8ADD596}"/>
              </a:ext>
            </a:extLst>
          </p:cNvPr>
          <p:cNvSpPr/>
          <p:nvPr/>
        </p:nvSpPr>
        <p:spPr>
          <a:xfrm>
            <a:off x="0" y="342900"/>
            <a:ext cx="10972800" cy="61722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49090" y="807388"/>
            <a:ext cx="2674620" cy="4941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648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4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403" y="3429000"/>
            <a:ext cx="4271440" cy="197592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4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4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সোহেল</a:t>
            </a:r>
            <a:r>
              <a:rPr lang="en-US" sz="324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4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রানা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52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সিনিয়র </a:t>
            </a:r>
            <a:r>
              <a:rPr lang="en-US" sz="252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52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স্যাটেলাইট</a:t>
            </a:r>
            <a:r>
              <a:rPr lang="en-US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টাউন</a:t>
            </a:r>
            <a:r>
              <a:rPr lang="en-US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হাই</a:t>
            </a:r>
            <a:r>
              <a:rPr lang="en-US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স্কুল</a:t>
            </a:r>
            <a:endParaRPr lang="en-US" sz="216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16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উপশহর</a:t>
            </a:r>
            <a:r>
              <a:rPr lang="en-US" sz="216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16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16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ctr"/>
            <a:r>
              <a:rPr lang="bn-IN" sz="2160" b="1" dirty="0">
                <a:solidFill>
                  <a:srgbClr val="002060"/>
                </a:solidFill>
                <a:latin typeface="Dutch801 XBd BT" pitchFamily="18" charset="0"/>
                <a:cs typeface="NikoshBAN" pitchFamily="2" charset="0"/>
              </a:rPr>
              <a:t>ইমেইলঃ </a:t>
            </a:r>
            <a:r>
              <a:rPr lang="en-US" sz="2160" b="1" dirty="0">
                <a:solidFill>
                  <a:srgbClr val="002060"/>
                </a:solidFill>
                <a:latin typeface="Dutch801 XBd BT" pitchFamily="18" charset="0"/>
                <a:cs typeface="NikoshBAN" pitchFamily="2" charset="0"/>
              </a:rPr>
              <a:t>sobujstate@gmail.com</a:t>
            </a:r>
            <a:endParaRPr lang="en-US" b="1" dirty="0">
              <a:solidFill>
                <a:srgbClr val="002060"/>
              </a:solidFill>
              <a:latin typeface="Dutch801 XBd BT" pitchFamily="18" charset="0"/>
              <a:cs typeface="Times New Roman" pitchFamily="18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342900"/>
            <a:ext cx="10972800" cy="61722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51" y="1301586"/>
            <a:ext cx="1806551" cy="1875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4D3D691-3FA7-0F16-1289-17E4EC44FCD4}"/>
              </a:ext>
            </a:extLst>
          </p:cNvPr>
          <p:cNvGrpSpPr/>
          <p:nvPr/>
        </p:nvGrpSpPr>
        <p:grpSpPr>
          <a:xfrm>
            <a:off x="5468849" y="1766074"/>
            <a:ext cx="646988" cy="3364418"/>
            <a:chOff x="5035998" y="1367987"/>
            <a:chExt cx="893747" cy="4647593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486400" y="1577340"/>
              <a:ext cx="0" cy="4228887"/>
            </a:xfrm>
            <a:prstGeom prst="line">
              <a:avLst/>
            </a:prstGeom>
            <a:ln w="57150">
              <a:solidFill>
                <a:srgbClr val="C00000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5349240" y="1367987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  <p:sp>
          <p:nvSpPr>
            <p:cNvPr id="17" name="Oval 16"/>
            <p:cNvSpPr/>
            <p:nvPr/>
          </p:nvSpPr>
          <p:spPr>
            <a:xfrm>
              <a:off x="5349240" y="5617494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280660" y="2254024"/>
              <a:ext cx="0" cy="2777390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692140" y="2254024"/>
              <a:ext cx="0" cy="2777390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5655425" y="4765897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  <p:sp>
          <p:nvSpPr>
            <p:cNvPr id="26" name="Oval 25"/>
            <p:cNvSpPr/>
            <p:nvPr/>
          </p:nvSpPr>
          <p:spPr>
            <a:xfrm>
              <a:off x="5645480" y="2043352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  <p:sp>
          <p:nvSpPr>
            <p:cNvPr id="27" name="Oval 26"/>
            <p:cNvSpPr/>
            <p:nvPr/>
          </p:nvSpPr>
          <p:spPr>
            <a:xfrm>
              <a:off x="5037851" y="4792153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  <p:sp>
          <p:nvSpPr>
            <p:cNvPr id="28" name="Oval 27"/>
            <p:cNvSpPr/>
            <p:nvPr/>
          </p:nvSpPr>
          <p:spPr>
            <a:xfrm>
              <a:off x="5035998" y="2091287"/>
              <a:ext cx="274320" cy="3980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/>
            </a:p>
          </p:txBody>
        </p:sp>
      </p:grpSp>
      <p:sp>
        <p:nvSpPr>
          <p:cNvPr id="21" name="Content Placeholder 2"/>
          <p:cNvSpPr txBox="1">
            <a:spLocks/>
          </p:cNvSpPr>
          <p:nvPr/>
        </p:nvSpPr>
        <p:spPr>
          <a:xfrm>
            <a:off x="6603696" y="3448283"/>
            <a:ext cx="3709242" cy="2072704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bn-IN" sz="35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 : ৮ 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5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 : গ</a:t>
            </a:r>
            <a:r>
              <a:rPr lang="en-US" sz="35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bn-IN" sz="35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5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 : ২য়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5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পাঠের বিষয় : মুনাফা </a:t>
            </a:r>
          </a:p>
          <a:p>
            <a:pPr marL="0" indent="0">
              <a:buNone/>
            </a:pPr>
            <a:endParaRPr lang="bn-BD" sz="432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B1B31B-9FA9-E23F-35EE-6A96FEB941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96" y="1516565"/>
            <a:ext cx="1557411" cy="166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43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869" y="1195322"/>
            <a:ext cx="447412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চিত্রে কি দেখছ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84756" y="1300382"/>
            <a:ext cx="35703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ব্যাংকে কি রাখা</a:t>
            </a: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 হয়?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3F1944C-434F-F352-3B3A-3FAE1C075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10" y="2028422"/>
            <a:ext cx="2745247" cy="3259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C4012B-C447-CE54-ADAA-45308DB59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391" y="1982611"/>
            <a:ext cx="5117639" cy="325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5216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5064" y="1300384"/>
            <a:ext cx="969773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ব্যাংকে টাকা রাখলে ব্যাংক আমাদের কিছু টাকা অতিরিক্ত দেয় । এই অতিরিক্ত টাকাকে আমরা কি বলি?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5967" y="4221741"/>
            <a:ext cx="2302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2BF11-AF04-4192-BA0C-65E7B7162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689" y="2554173"/>
            <a:ext cx="3034277" cy="3606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4849C6-F375-4ECB-9274-B392C38F2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4135" y="2717964"/>
            <a:ext cx="3249022" cy="386219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8CCC29D-8EDC-9B69-0C06-52E54BD2C8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49708" y="3763623"/>
            <a:ext cx="2652167" cy="14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3188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A044E99E-E7AE-4B1E-951C-DB44D88BE915}"/>
              </a:ext>
            </a:extLst>
          </p:cNvPr>
          <p:cNvSpPr/>
          <p:nvPr/>
        </p:nvSpPr>
        <p:spPr>
          <a:xfrm>
            <a:off x="716992" y="2049735"/>
            <a:ext cx="9052560" cy="315471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IN" sz="19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199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466814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09648159"/>
              </p:ext>
            </p:extLst>
          </p:nvPr>
        </p:nvGraphicFramePr>
        <p:xfrm>
          <a:off x="741823" y="2352007"/>
          <a:ext cx="9890974" cy="4087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A529BA65-278C-4206-A25C-48CF0F8FB536}"/>
              </a:ext>
            </a:extLst>
          </p:cNvPr>
          <p:cNvSpPr/>
          <p:nvPr/>
        </p:nvSpPr>
        <p:spPr>
          <a:xfrm>
            <a:off x="455912" y="1558344"/>
            <a:ext cx="4899124" cy="999724"/>
          </a:xfrm>
          <a:prstGeom prst="wedgeEllipse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Wave 4">
            <a:extLst>
              <a:ext uri="{FF2B5EF4-FFF2-40B4-BE49-F238E27FC236}">
                <a16:creationId xmlns:a16="http://schemas.microsoft.com/office/drawing/2014/main" id="{FF2BE2B8-0553-4A65-B4F3-FA1237111F8D}"/>
              </a:ext>
            </a:extLst>
          </p:cNvPr>
          <p:cNvSpPr/>
          <p:nvPr/>
        </p:nvSpPr>
        <p:spPr>
          <a:xfrm>
            <a:off x="2596379" y="324387"/>
            <a:ext cx="5517311" cy="837126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8562234"/>
      </p:ext>
    </p:extLst>
  </p:cSld>
  <p:clrMapOvr>
    <a:masterClrMapping/>
  </p:clrMapOvr>
  <p:transition spd="slow"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9756FB0-862A-41B1-834B-83B312645D7B}"/>
              </a:ext>
            </a:extLst>
          </p:cNvPr>
          <p:cNvSpPr txBox="1"/>
          <p:nvPr/>
        </p:nvSpPr>
        <p:spPr>
          <a:xfrm>
            <a:off x="422459" y="3668808"/>
            <a:ext cx="2998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ব্যাংকে জমা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109F59-F423-4F8C-B0F6-C2328F6B35C3}"/>
              </a:ext>
            </a:extLst>
          </p:cNvPr>
          <p:cNvSpPr txBox="1"/>
          <p:nvPr/>
        </p:nvSpPr>
        <p:spPr>
          <a:xfrm>
            <a:off x="7059727" y="3941983"/>
            <a:ext cx="360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ব্যাংক  ফিরত দিলে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D0BC47-2C7A-4A7D-AAD2-7B3DF640B86E}"/>
              </a:ext>
            </a:extLst>
          </p:cNvPr>
          <p:cNvSpPr txBox="1"/>
          <p:nvPr/>
        </p:nvSpPr>
        <p:spPr>
          <a:xfrm>
            <a:off x="1560113" y="4398233"/>
            <a:ext cx="206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৪০ টাকা বেশি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C769D9-782E-4DCB-A77B-35F8D22ECF79}"/>
              </a:ext>
            </a:extLst>
          </p:cNvPr>
          <p:cNvSpPr txBox="1"/>
          <p:nvPr/>
        </p:nvSpPr>
        <p:spPr>
          <a:xfrm>
            <a:off x="2763030" y="1996226"/>
            <a:ext cx="3229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দুই বছর পর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963408-8E9A-4526-881E-6509815F39A8}"/>
              </a:ext>
            </a:extLst>
          </p:cNvPr>
          <p:cNvCxnSpPr/>
          <p:nvPr/>
        </p:nvCxnSpPr>
        <p:spPr>
          <a:xfrm>
            <a:off x="4049119" y="2479818"/>
            <a:ext cx="17618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21AFC35-39A5-4527-A54D-BF90D415F742}"/>
              </a:ext>
            </a:extLst>
          </p:cNvPr>
          <p:cNvSpPr txBox="1"/>
          <p:nvPr/>
        </p:nvSpPr>
        <p:spPr>
          <a:xfrm>
            <a:off x="4414608" y="4493767"/>
            <a:ext cx="359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মুনাফা  বা  লাভ্যাংশ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D80554-CFB4-47D9-8A84-70EF7E5259FC}"/>
              </a:ext>
            </a:extLst>
          </p:cNvPr>
          <p:cNvSpPr txBox="1"/>
          <p:nvPr/>
        </p:nvSpPr>
        <p:spPr>
          <a:xfrm>
            <a:off x="732761" y="4986240"/>
            <a:ext cx="884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ব্যাংকে যে টাকা জমা রাখা হয় তাকে মুলধন বা আসল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A64401-B174-46DF-A407-9D31F0F5CF6C}"/>
              </a:ext>
            </a:extLst>
          </p:cNvPr>
          <p:cNvSpPr txBox="1"/>
          <p:nvPr/>
        </p:nvSpPr>
        <p:spPr>
          <a:xfrm>
            <a:off x="226882" y="5428564"/>
            <a:ext cx="10087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ব্যাংকে টাকা জমা রা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ব্যাংক যে অতিরিক্ত টাকা দেয়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তাকে মুনাফা  বা লভ্যাংশ  বলে।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9F3E50-CFC9-4110-8DCB-0EB4A5A0D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4" y="147975"/>
            <a:ext cx="3034277" cy="3606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1F505D-2449-44C0-882B-4695C61DC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400" y="90800"/>
            <a:ext cx="3249022" cy="38621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BDAC46-96FF-4BF9-BDBB-F919857B6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646" y="1702300"/>
            <a:ext cx="1449161" cy="23568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D5134A8-0F26-47B3-9DF0-8BD0D3758FFD}"/>
              </a:ext>
            </a:extLst>
          </p:cNvPr>
          <p:cNvSpPr txBox="1"/>
          <p:nvPr/>
        </p:nvSpPr>
        <p:spPr>
          <a:xfrm>
            <a:off x="1870013" y="6160658"/>
            <a:ext cx="721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যে সময়ের জন্য মুনাফা হিসাব করা হয় তা এর সময়কাল।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57771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5" grpId="0"/>
      <p:bldP spid="28" grpId="0"/>
      <p:bldP spid="29" grpId="0"/>
      <p:bldP spid="33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9EA978-DBA9-42EF-B29D-67FD88F1E84B}"/>
              </a:ext>
            </a:extLst>
          </p:cNvPr>
          <p:cNvSpPr txBox="1"/>
          <p:nvPr/>
        </p:nvSpPr>
        <p:spPr>
          <a:xfrm>
            <a:off x="3724571" y="412123"/>
            <a:ext cx="4168110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69DD0-B2AF-4705-876A-3B6B60C0F567}"/>
              </a:ext>
            </a:extLst>
          </p:cNvPr>
          <p:cNvSpPr txBox="1"/>
          <p:nvPr/>
        </p:nvSpPr>
        <p:spPr>
          <a:xfrm>
            <a:off x="556367" y="1262130"/>
            <a:ext cx="9884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রফিক সাহেব ৫০০০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টাকা ব্যাংকে রা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্খার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৫ বছর পর ব্যাংক তাকে ৫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২৫ টাকা ফিরত দিল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B5B06D-4C7A-4FEF-B4D7-B6AD72657EBF}"/>
              </a:ext>
            </a:extLst>
          </p:cNvPr>
          <p:cNvSpPr txBox="1"/>
          <p:nvPr/>
        </p:nvSpPr>
        <p:spPr>
          <a:xfrm>
            <a:off x="5810947" y="3232597"/>
            <a:ext cx="4757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১।তিনি মুনাফা কত টাকা পেলন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8731F-EC93-4933-BC33-5FBD04A7F427}"/>
              </a:ext>
            </a:extLst>
          </p:cNvPr>
          <p:cNvSpPr txBox="1"/>
          <p:nvPr/>
        </p:nvSpPr>
        <p:spPr>
          <a:xfrm>
            <a:off x="5702767" y="3741312"/>
            <a:ext cx="457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F7544F-46F8-47FB-A83E-60159EF14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98" y="2487906"/>
            <a:ext cx="508023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5019" y="0"/>
            <a:ext cx="10897781" cy="6858000"/>
            <a:chOff x="0" y="0"/>
            <a:chExt cx="9144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8675971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53B14F-71B6-4BE6-BCBD-C72033ADA3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4" t="40659" r="17253" b="7042"/>
          <a:stretch/>
        </p:blipFill>
        <p:spPr>
          <a:xfrm>
            <a:off x="622048" y="3204606"/>
            <a:ext cx="9875521" cy="2791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FA2EB-6ABC-40BA-8BC3-7AE5D32E082E}"/>
              </a:ext>
            </a:extLst>
          </p:cNvPr>
          <p:cNvSpPr txBox="1"/>
          <p:nvPr/>
        </p:nvSpPr>
        <p:spPr>
          <a:xfrm>
            <a:off x="564094" y="927279"/>
            <a:ext cx="9991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১০০ টাকার ১ বছরের মুনাফাকে মুনাফার হার বা বার্ষিক মুনাফা বলা হয়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5D2693-79DE-4C48-A968-89638EDF1F40}"/>
              </a:ext>
            </a:extLst>
          </p:cNvPr>
          <p:cNvSpPr txBox="1"/>
          <p:nvPr/>
        </p:nvSpPr>
        <p:spPr>
          <a:xfrm>
            <a:off x="401822" y="2181589"/>
            <a:ext cx="10570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প্রতি বছর শুধু  প্রারম্ভিক মূলধনের ওপর যে মুনাফা হিসার করা হয়,একে সরল মুনাফা বলে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10972800" cy="6858000"/>
            <a:chOff x="0" y="0"/>
            <a:chExt cx="9144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27CC3A-E5F2-4173-ABC5-35D36569FBF7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8BC6F4-494E-4146-88B5-C0BFAC3A79A4}"/>
                </a:ext>
              </a:extLst>
            </p:cNvPr>
            <p:cNvSpPr/>
            <p:nvPr/>
          </p:nvSpPr>
          <p:spPr>
            <a:xfrm>
              <a:off x="164563" y="224657"/>
              <a:ext cx="8738034" cy="6480943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9720198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722</TotalTime>
  <Words>430</Words>
  <Application>Microsoft Office PowerPoint</Application>
  <PresentationFormat>Custom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Dutch801 XBd BT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Ruhul Amin</dc:creator>
  <cp:lastModifiedBy>user</cp:lastModifiedBy>
  <cp:revision>136</cp:revision>
  <dcterms:created xsi:type="dcterms:W3CDTF">2017-12-10T16:56:26Z</dcterms:created>
  <dcterms:modified xsi:type="dcterms:W3CDTF">2026-07-29T06:42:07Z</dcterms:modified>
</cp:coreProperties>
</file>