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90" r:id="rId2"/>
    <p:sldId id="291" r:id="rId3"/>
    <p:sldId id="289" r:id="rId4"/>
    <p:sldId id="287" r:id="rId5"/>
    <p:sldId id="333" r:id="rId6"/>
    <p:sldId id="318" r:id="rId7"/>
    <p:sldId id="334" r:id="rId8"/>
    <p:sldId id="332" r:id="rId9"/>
    <p:sldId id="316" r:id="rId10"/>
    <p:sldId id="323" r:id="rId11"/>
    <p:sldId id="314" r:id="rId12"/>
    <p:sldId id="306" r:id="rId13"/>
    <p:sldId id="307" r:id="rId14"/>
    <p:sldId id="308" r:id="rId15"/>
    <p:sldId id="310" r:id="rId16"/>
    <p:sldId id="312" r:id="rId17"/>
    <p:sldId id="315" r:id="rId18"/>
    <p:sldId id="327" r:id="rId19"/>
    <p:sldId id="329" r:id="rId20"/>
    <p:sldId id="330" r:id="rId21"/>
    <p:sldId id="263" r:id="rId22"/>
    <p:sldId id="299" r:id="rId23"/>
    <p:sldId id="265" r:id="rId24"/>
    <p:sldId id="266" r:id="rId25"/>
    <p:sldId id="300" r:id="rId26"/>
    <p:sldId id="319" r:id="rId27"/>
    <p:sldId id="282" r:id="rId28"/>
    <p:sldId id="29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003300"/>
    <a:srgbClr val="0000CC"/>
    <a:srgbClr val="FF0066"/>
    <a:srgbClr val="33CC33"/>
    <a:srgbClr val="FFFF99"/>
    <a:srgbClr val="FF33CC"/>
    <a:srgbClr val="FFFFCC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0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9DCAC-2748-41F2-82DB-13C69D658D03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D94BB-BF75-4AC7-B993-9E276F9979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4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মনোযোগ</a:t>
            </a:r>
            <a:r>
              <a:rPr lang="en-US" dirty="0"/>
              <a:t> </a:t>
            </a:r>
            <a:r>
              <a:rPr lang="en-US" dirty="0" err="1"/>
              <a:t>আর্কষণের</a:t>
            </a:r>
            <a:r>
              <a:rPr lang="en-US" baseline="0" dirty="0"/>
              <a:t> </a:t>
            </a:r>
            <a:r>
              <a:rPr lang="en-US" baseline="0" dirty="0" err="1"/>
              <a:t>জন্য</a:t>
            </a:r>
            <a:r>
              <a:rPr lang="en-US" baseline="0" dirty="0"/>
              <a:t> </a:t>
            </a:r>
            <a:r>
              <a:rPr lang="en-US" baseline="0" dirty="0" err="1"/>
              <a:t>ভিডিও</a:t>
            </a:r>
            <a:r>
              <a:rPr lang="en-US" baseline="0" dirty="0"/>
              <a:t> </a:t>
            </a:r>
            <a:r>
              <a:rPr lang="en-US" baseline="0" dirty="0" err="1"/>
              <a:t>উপস্থাপন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হবে</a:t>
            </a:r>
            <a:r>
              <a:rPr lang="en-US" baseline="0" dirty="0"/>
              <a:t> </a:t>
            </a:r>
            <a:r>
              <a:rPr lang="en-US" baseline="0" dirty="0" err="1"/>
              <a:t>এবং</a:t>
            </a:r>
            <a:r>
              <a:rPr lang="en-US" baseline="0" dirty="0"/>
              <a:t> </a:t>
            </a:r>
            <a:r>
              <a:rPr lang="en-US" baseline="0" dirty="0" err="1"/>
              <a:t>প্রশ্নত্তোরের</a:t>
            </a:r>
            <a:r>
              <a:rPr lang="en-US" baseline="0" dirty="0"/>
              <a:t> </a:t>
            </a:r>
            <a:r>
              <a:rPr lang="en-US" baseline="0" dirty="0" err="1"/>
              <a:t>মাধ্যমে</a:t>
            </a:r>
            <a:r>
              <a:rPr lang="en-US" baseline="0" dirty="0"/>
              <a:t> </a:t>
            </a:r>
            <a:r>
              <a:rPr lang="en-US" baseline="0" dirty="0" err="1"/>
              <a:t>পাঠ</a:t>
            </a:r>
            <a:r>
              <a:rPr lang="en-US" baseline="0" dirty="0"/>
              <a:t> </a:t>
            </a:r>
            <a:r>
              <a:rPr lang="en-US" baseline="0" dirty="0" err="1"/>
              <a:t>ঘোষণা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হবে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166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21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93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10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7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প্রশ্ন</a:t>
            </a:r>
            <a:r>
              <a:rPr lang="en-US" dirty="0"/>
              <a:t> </a:t>
            </a:r>
            <a:r>
              <a:rPr lang="en-US" dirty="0" err="1"/>
              <a:t>করবেন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baseline="0" dirty="0" err="1"/>
              <a:t>তোমরা</a:t>
            </a:r>
            <a:r>
              <a:rPr lang="en-US" baseline="0" dirty="0"/>
              <a:t> </a:t>
            </a:r>
            <a:r>
              <a:rPr lang="en-US" baseline="0" dirty="0" err="1"/>
              <a:t>কী</a:t>
            </a:r>
            <a:r>
              <a:rPr lang="en-US" baseline="0" dirty="0"/>
              <a:t> </a:t>
            </a:r>
            <a:r>
              <a:rPr lang="en-US" baseline="0" dirty="0" err="1"/>
              <a:t>কখন</a:t>
            </a:r>
            <a:r>
              <a:rPr lang="en-US" baseline="0" dirty="0"/>
              <a:t> ই-</a:t>
            </a:r>
            <a:r>
              <a:rPr lang="en-US" baseline="0" dirty="0" err="1"/>
              <a:t>মেইল</a:t>
            </a:r>
            <a:r>
              <a:rPr lang="en-US" baseline="0" dirty="0"/>
              <a:t> </a:t>
            </a:r>
            <a:r>
              <a:rPr lang="en-US" baseline="0" dirty="0" err="1"/>
              <a:t>করেছ</a:t>
            </a:r>
            <a:r>
              <a:rPr lang="en-US" baseline="0" dirty="0"/>
              <a:t>? ই-</a:t>
            </a:r>
            <a:r>
              <a:rPr lang="en-US" baseline="0" dirty="0" err="1"/>
              <a:t>মেইল</a:t>
            </a:r>
            <a:r>
              <a:rPr lang="en-US" baseline="0" dirty="0"/>
              <a:t> </a:t>
            </a:r>
            <a:r>
              <a:rPr lang="en-US" baseline="0" dirty="0" err="1"/>
              <a:t>করার</a:t>
            </a:r>
            <a:r>
              <a:rPr lang="en-US" baseline="0" dirty="0"/>
              <a:t> </a:t>
            </a:r>
            <a:r>
              <a:rPr lang="en-US" baseline="0" dirty="0" err="1"/>
              <a:t>সুবিধা</a:t>
            </a:r>
            <a:r>
              <a:rPr lang="en-US" baseline="0" dirty="0"/>
              <a:t> </a:t>
            </a:r>
            <a:r>
              <a:rPr lang="en-US" baseline="0" dirty="0" err="1"/>
              <a:t>বলত</a:t>
            </a:r>
            <a:r>
              <a:rPr lang="en-US" baseline="0" dirty="0"/>
              <a:t>?  </a:t>
            </a:r>
            <a:r>
              <a:rPr lang="en-US" baseline="0" dirty="0" err="1"/>
              <a:t>ব্লাক</a:t>
            </a:r>
            <a:r>
              <a:rPr lang="en-US" baseline="0" dirty="0"/>
              <a:t> </a:t>
            </a:r>
            <a:r>
              <a:rPr lang="en-US" baseline="0" dirty="0" err="1"/>
              <a:t>বোর্ডে</a:t>
            </a:r>
            <a:r>
              <a:rPr lang="en-US" baseline="0" dirty="0"/>
              <a:t> ই-</a:t>
            </a:r>
            <a:r>
              <a:rPr lang="en-US" baseline="0" dirty="0" err="1"/>
              <a:t>মেইল</a:t>
            </a:r>
            <a:r>
              <a:rPr lang="en-US" baseline="0" dirty="0"/>
              <a:t> </a:t>
            </a:r>
            <a:r>
              <a:rPr lang="en-US" baseline="0" dirty="0" err="1"/>
              <a:t>করার</a:t>
            </a:r>
            <a:r>
              <a:rPr lang="en-US" baseline="0" dirty="0"/>
              <a:t> </a:t>
            </a:r>
            <a:r>
              <a:rPr lang="en-US" baseline="0" dirty="0" err="1"/>
              <a:t>সুবিধা</a:t>
            </a:r>
            <a:r>
              <a:rPr lang="en-US" baseline="0" dirty="0"/>
              <a:t> </a:t>
            </a:r>
            <a:r>
              <a:rPr lang="en-US" baseline="0" dirty="0" err="1"/>
              <a:t>সম্পর্কে</a:t>
            </a:r>
            <a:r>
              <a:rPr lang="en-US" baseline="0" dirty="0"/>
              <a:t> </a:t>
            </a:r>
            <a:r>
              <a:rPr lang="en-US" baseline="0" dirty="0" err="1"/>
              <a:t>মাইন্ড</a:t>
            </a:r>
            <a:r>
              <a:rPr lang="en-US" baseline="0" dirty="0"/>
              <a:t> </a:t>
            </a:r>
            <a:r>
              <a:rPr lang="en-US" baseline="0" dirty="0" err="1"/>
              <a:t>ম্যাপিং</a:t>
            </a:r>
            <a:r>
              <a:rPr lang="en-US" baseline="0" dirty="0"/>
              <a:t> </a:t>
            </a:r>
            <a:r>
              <a:rPr lang="en-US" baseline="0" dirty="0" err="1"/>
              <a:t>করাবেন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69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78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08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সেবা</a:t>
            </a:r>
            <a:r>
              <a:rPr lang="en-US" dirty="0"/>
              <a:t> </a:t>
            </a:r>
            <a:r>
              <a:rPr lang="en-US" dirty="0" err="1"/>
              <a:t>প্রদানকারী</a:t>
            </a:r>
            <a:r>
              <a:rPr lang="en-US" baseline="0" dirty="0"/>
              <a:t> </a:t>
            </a:r>
            <a:r>
              <a:rPr lang="en-US" baseline="0" dirty="0" err="1"/>
              <a:t>সংস্থাগুলো</a:t>
            </a:r>
            <a:r>
              <a:rPr lang="en-US" baseline="0" dirty="0"/>
              <a:t> </a:t>
            </a:r>
            <a:r>
              <a:rPr lang="en-US" baseline="0" dirty="0" err="1"/>
              <a:t>সম্পর্কে</a:t>
            </a:r>
            <a:r>
              <a:rPr lang="en-US" baseline="0" dirty="0"/>
              <a:t> </a:t>
            </a:r>
            <a:r>
              <a:rPr lang="en-US" baseline="0" dirty="0" err="1"/>
              <a:t>জ্ঞান</a:t>
            </a:r>
            <a:r>
              <a:rPr lang="en-US" baseline="0" dirty="0"/>
              <a:t> </a:t>
            </a:r>
            <a:r>
              <a:rPr lang="en-US" baseline="0" dirty="0" err="1"/>
              <a:t>লাভ</a:t>
            </a:r>
            <a:r>
              <a:rPr lang="en-US" baseline="0" dirty="0"/>
              <a:t> </a:t>
            </a:r>
            <a:r>
              <a:rPr lang="en-US" baseline="0" dirty="0" err="1"/>
              <a:t>করতে</a:t>
            </a:r>
            <a:r>
              <a:rPr lang="en-US" baseline="0" dirty="0"/>
              <a:t> </a:t>
            </a:r>
            <a:r>
              <a:rPr lang="en-US" baseline="0" dirty="0" err="1"/>
              <a:t>পারবে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3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এ</a:t>
            </a:r>
            <a:r>
              <a:rPr lang="en-US" baseline="0" dirty="0"/>
              <a:t> </a:t>
            </a:r>
            <a:r>
              <a:rPr lang="en-US" baseline="0" dirty="0" err="1"/>
              <a:t>পর্যায়ে</a:t>
            </a:r>
            <a:r>
              <a:rPr lang="en-US" baseline="0" dirty="0"/>
              <a:t> </a:t>
            </a:r>
            <a:r>
              <a:rPr lang="en-US" baseline="0" dirty="0" err="1"/>
              <a:t>শিক্ষক</a:t>
            </a:r>
            <a:r>
              <a:rPr lang="en-US" baseline="0" dirty="0"/>
              <a:t> </a:t>
            </a:r>
            <a:r>
              <a:rPr lang="en-US" baseline="0" dirty="0" err="1"/>
              <a:t>ব্যবহারিক</a:t>
            </a:r>
            <a:r>
              <a:rPr lang="en-US" baseline="0" dirty="0"/>
              <a:t> </a:t>
            </a:r>
            <a:r>
              <a:rPr lang="en-US" baseline="0" dirty="0" err="1"/>
              <a:t>কাজ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পারেন</a:t>
            </a:r>
            <a:r>
              <a:rPr lang="en-US" baseline="0" dirty="0"/>
              <a:t> </a:t>
            </a:r>
            <a:r>
              <a:rPr lang="en-US" baseline="0" dirty="0" err="1"/>
              <a:t>এবং</a:t>
            </a:r>
            <a:r>
              <a:rPr lang="en-US" baseline="0" dirty="0"/>
              <a:t>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নির্দেশনা</a:t>
            </a:r>
            <a:r>
              <a:rPr lang="en-US" baseline="0" dirty="0"/>
              <a:t> </a:t>
            </a:r>
            <a:r>
              <a:rPr lang="en-US" baseline="0" dirty="0" err="1"/>
              <a:t>অনুসরণ</a:t>
            </a:r>
            <a:r>
              <a:rPr lang="en-US" baseline="0" dirty="0"/>
              <a:t> </a:t>
            </a:r>
            <a:r>
              <a:rPr lang="en-US" baseline="0" dirty="0" err="1"/>
              <a:t>করতে</a:t>
            </a:r>
            <a:r>
              <a:rPr lang="en-US" baseline="0" dirty="0"/>
              <a:t> </a:t>
            </a:r>
            <a:r>
              <a:rPr lang="en-US" baseline="0" dirty="0" err="1"/>
              <a:t>পারেন</a:t>
            </a:r>
            <a:r>
              <a:rPr lang="en-US" baseline="0" dirty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05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১২-১৫ </a:t>
            </a:r>
            <a:r>
              <a:rPr lang="en-US" dirty="0" err="1"/>
              <a:t>নং</a:t>
            </a:r>
            <a:r>
              <a:rPr lang="en-US" dirty="0"/>
              <a:t> </a:t>
            </a:r>
            <a:r>
              <a:rPr lang="en-US" dirty="0" err="1"/>
              <a:t>স্রাইটের</a:t>
            </a:r>
            <a:r>
              <a:rPr lang="en-US" baseline="0" dirty="0"/>
              <a:t> </a:t>
            </a:r>
            <a:r>
              <a:rPr lang="en-US" baseline="0" dirty="0" err="1"/>
              <a:t>মাধ্যমে</a:t>
            </a:r>
            <a:r>
              <a:rPr lang="en-US" baseline="0" dirty="0"/>
              <a:t> </a:t>
            </a:r>
            <a:r>
              <a:rPr lang="en-US" baseline="0" dirty="0" err="1"/>
              <a:t>শিক্ষার্থীরা</a:t>
            </a:r>
            <a:r>
              <a:rPr lang="en-US" baseline="0" dirty="0"/>
              <a:t> </a:t>
            </a:r>
            <a:r>
              <a:rPr lang="en-US" baseline="0" dirty="0" err="1"/>
              <a:t>ইয়াহু</a:t>
            </a:r>
            <a:r>
              <a:rPr lang="en-US" baseline="0" dirty="0"/>
              <a:t> </a:t>
            </a:r>
            <a:r>
              <a:rPr lang="en-US" baseline="0" dirty="0" err="1"/>
              <a:t>মেইলে</a:t>
            </a:r>
            <a:r>
              <a:rPr lang="en-US" baseline="0" dirty="0"/>
              <a:t> </a:t>
            </a:r>
            <a:r>
              <a:rPr lang="en-US" baseline="0" dirty="0" err="1"/>
              <a:t>প্রবেশ</a:t>
            </a:r>
            <a:r>
              <a:rPr lang="en-US" baseline="0" dirty="0"/>
              <a:t> </a:t>
            </a:r>
            <a:r>
              <a:rPr lang="en-US" baseline="0" dirty="0" err="1"/>
              <a:t>করতে</a:t>
            </a:r>
            <a:r>
              <a:rPr lang="en-US" baseline="0" dirty="0"/>
              <a:t> </a:t>
            </a:r>
            <a:r>
              <a:rPr lang="en-US" baseline="0" dirty="0" err="1"/>
              <a:t>পারবে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20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9216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92166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9216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6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6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7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218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8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8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8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8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8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8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8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8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8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9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9219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9219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9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9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9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19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219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19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219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81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220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92201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202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203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19CFD5B-3570-4153-8235-1457CBD0446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16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9" grpId="0"/>
      <p:bldP spid="92200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220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F248D-E451-4F13-83C6-AE5FE7E00ED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524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976838-08B5-4314-AF2F-9379A4381A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030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9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8054C6C-5491-494E-BBB9-9D369518298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924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/>
              <a:t>Company Logo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Company Logo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438C7-69C1-4EDE-9419-8FC5D87DFE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05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8C82F3-A9C8-4983-8F1E-A6C0CA80899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85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DB718-6C8E-448E-9B88-ABC6A334811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06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2999A-1BE6-429E-AC0B-F2566AE3DC2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98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81F2A-BF18-4C14-BAD1-A35CE4C552B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483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173D0-06B1-4B11-B167-60A30566E14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09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0FDDC8-9408-4883-B3E7-19D610AD446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0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0AE14-7463-48DD-ACA7-DC91B927197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9113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91142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9114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4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4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4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4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4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4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5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5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5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5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5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5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115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5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5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5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6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6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6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6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6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6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6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9116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9116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6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7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7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17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1173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174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117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9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117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117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117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B6106CE-1259-4F6A-BA6B-07E9DED414E6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117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8641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71" r:id="rId13"/>
    <p:sldLayoutId id="2147483772" r:id="rId14"/>
    <p:sldLayoutId id="2147483773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1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1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1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1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1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1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1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1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1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75" grpId="0"/>
      <p:bldP spid="91179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117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117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117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117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117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457200"/>
            <a:ext cx="7010400" cy="156966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9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3AE30E-61BD-9452-2634-E3944D074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981200"/>
            <a:ext cx="39624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48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40" y="3003739"/>
            <a:ext cx="1976717" cy="181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857" y="2784594"/>
            <a:ext cx="2327462" cy="18619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11" y="1313523"/>
            <a:ext cx="1062598" cy="98737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4732942" y="1816406"/>
            <a:ext cx="2236709" cy="1590254"/>
          </a:xfrm>
          <a:prstGeom prst="straightConnector1">
            <a:avLst/>
          </a:prstGeom>
          <a:ln w="444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4530973" y="2063785"/>
            <a:ext cx="2233115" cy="1845758"/>
          </a:xfrm>
          <a:prstGeom prst="straightConnector1">
            <a:avLst/>
          </a:prstGeom>
          <a:ln w="4445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1964737" y="1698813"/>
            <a:ext cx="1956914" cy="1521139"/>
          </a:xfrm>
          <a:prstGeom prst="straightConnector1">
            <a:avLst/>
          </a:prstGeom>
          <a:ln w="444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961786" y="1899536"/>
            <a:ext cx="2134124" cy="1603114"/>
          </a:xfrm>
          <a:prstGeom prst="straightConnector1">
            <a:avLst/>
          </a:prstGeom>
          <a:ln w="4445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990600" y="304800"/>
            <a:ext cx="67818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4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" y="5001161"/>
            <a:ext cx="7848600" cy="1200329"/>
          </a:xfrm>
          <a:prstGeom prst="rect">
            <a:avLst/>
          </a:prstGeom>
          <a:solidFill>
            <a:srgbClr val="FFCC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প্রায়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বিনা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পয়সায়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প্রান্ত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প্রান্তে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প্রেরণ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05200" y="6248400"/>
            <a:ext cx="21336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92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" name="Oval Callout 26"/>
          <p:cNvSpPr/>
          <p:nvPr/>
        </p:nvSpPr>
        <p:spPr>
          <a:xfrm>
            <a:off x="5715000" y="3733800"/>
            <a:ext cx="2514600" cy="609600"/>
          </a:xfrm>
          <a:prstGeom prst="wedgeEllipseCallou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BANGLADESH</a:t>
            </a:r>
          </a:p>
        </p:txBody>
      </p:sp>
      <p:pic>
        <p:nvPicPr>
          <p:cNvPr id="30" name="Picture 29" descr="colour_FGFenvelop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2740430"/>
            <a:ext cx="609600" cy="376844"/>
          </a:xfrm>
          <a:prstGeom prst="rect">
            <a:avLst/>
          </a:prstGeom>
        </p:spPr>
      </p:pic>
      <p:sp>
        <p:nvSpPr>
          <p:cNvPr id="28" name="Oval Callout 27"/>
          <p:cNvSpPr/>
          <p:nvPr/>
        </p:nvSpPr>
        <p:spPr>
          <a:xfrm>
            <a:off x="1905000" y="2743200"/>
            <a:ext cx="1828800" cy="685800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ÀMERICA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752600" y="1981200"/>
            <a:ext cx="1981200" cy="762000"/>
          </a:xfrm>
          <a:prstGeom prst="rect">
            <a:avLst/>
          </a:prstGeom>
          <a:solidFill>
            <a:srgbClr val="00206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23.11.2015</a:t>
            </a:r>
          </a:p>
          <a:p>
            <a:pPr algn="ctr"/>
            <a:r>
              <a:rPr lang="en-US" dirty="0"/>
              <a:t>10.05 AM</a:t>
            </a:r>
          </a:p>
        </p:txBody>
      </p:sp>
      <p:sp>
        <p:nvSpPr>
          <p:cNvPr id="8" name="Rectangle 7"/>
          <p:cNvSpPr/>
          <p:nvPr/>
        </p:nvSpPr>
        <p:spPr>
          <a:xfrm>
            <a:off x="6248400" y="2743200"/>
            <a:ext cx="1676400" cy="762000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23.11.2015</a:t>
            </a:r>
          </a:p>
          <a:p>
            <a:pPr algn="ctr"/>
            <a:r>
              <a:rPr lang="en-US" dirty="0"/>
              <a:t>10.06 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5029200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দ্রুত</a:t>
            </a:r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প্রেরণ</a:t>
            </a:r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.08393 L 0.10052 -0.17087 C 0.12153 -0.22867 0.15313 -0.26012 0.18594 -0.26012 C 0.22344 -0.26012 0.2533 -0.22867 0.27448 -0.17087 L 0.375 0.08393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-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1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4800600"/>
            <a:ext cx="7772400" cy="707886"/>
          </a:xfrm>
          <a:prstGeom prst="rect">
            <a:avLst/>
          </a:prstGeom>
          <a:solidFill>
            <a:srgbClr val="FFCCCC"/>
          </a:solidFill>
          <a:ln w="38100">
            <a:solidFill>
              <a:srgbClr val="0033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স্মার্ট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ফোনের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যায়</a:t>
            </a:r>
            <a:endParaRPr lang="en-US" sz="4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6" descr="http://www.wire2air.com/images/animated_email2sm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19200"/>
            <a:ext cx="7162800" cy="2983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138" name="Picture 2" descr="C:\Users\Motiar\Desktop\m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676400"/>
            <a:ext cx="1952625" cy="2343150"/>
          </a:xfrm>
          <a:prstGeom prst="rect">
            <a:avLst/>
          </a:prstGeom>
          <a:noFill/>
        </p:spPr>
      </p:pic>
      <p:pic>
        <p:nvPicPr>
          <p:cNvPr id="219139" name="Picture 3" descr="C:\Users\Motiar\Desktop\mo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2819400"/>
            <a:ext cx="1981200" cy="1371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743200" y="3581400"/>
            <a:ext cx="1143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581400" y="6400800"/>
            <a:ext cx="1828800" cy="2286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4" name="Picture 2" descr="C:\Users\Motiar\Desktop\c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609600"/>
            <a:ext cx="5410200" cy="4038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66800" y="5334000"/>
            <a:ext cx="7162800" cy="769441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রাত-দিন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২৪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ঘন্টাই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যায়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05200" y="6248400"/>
            <a:ext cx="21336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8600" y="525780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গোপনীয়তা</a:t>
            </a:r>
            <a:r>
              <a:rPr lang="en-US" sz="5400" b="1" dirty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রক্ষা</a:t>
            </a:r>
            <a:r>
              <a:rPr lang="en-US" sz="5400" b="1" dirty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5400" b="1" dirty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endParaRPr lang="en-US" sz="5400" b="1" dirty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8116" name="Picture 4" descr="C:\Users\Motiar\Desktop\lo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295400"/>
            <a:ext cx="5029200" cy="3657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isometricOffAxis1Right"/>
            <a:lightRig rig="threePt" dir="t"/>
          </a:scene3d>
        </p:spPr>
      </p:pic>
      <p:sp>
        <p:nvSpPr>
          <p:cNvPr id="10" name="Rectangle 9"/>
          <p:cNvSpPr/>
          <p:nvPr/>
        </p:nvSpPr>
        <p:spPr>
          <a:xfrm>
            <a:off x="3505200" y="6248400"/>
            <a:ext cx="21336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Motiar\Desktop\yah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2" y="1435100"/>
            <a:ext cx="2801937" cy="48895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71600" y="388203"/>
            <a:ext cx="6477000" cy="830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বিনামূল্যে</a:t>
            </a:r>
            <a:r>
              <a:rPr lang="en-US" sz="40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40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0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40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খোলা</a:t>
            </a:r>
            <a:r>
              <a:rPr lang="en-US" sz="40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endParaRPr lang="en-US" sz="4000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rot="16200000" flipH="1">
            <a:off x="2438400" y="3124200"/>
            <a:ext cx="4267200" cy="304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54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6501" y="3505200"/>
            <a:ext cx="666174" cy="53487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6501" y="3579923"/>
            <a:ext cx="666174" cy="53487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6501" y="3579923"/>
            <a:ext cx="666174" cy="53487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6501" y="3579923"/>
            <a:ext cx="666174" cy="53487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6501" y="3579923"/>
            <a:ext cx="666174" cy="53487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6981" y="3505207"/>
            <a:ext cx="666174" cy="53487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38200" y="228600"/>
            <a:ext cx="6934200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একসাথে</a:t>
            </a:r>
            <a:r>
              <a:rPr lang="en-US" sz="44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4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4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পাঠানো</a:t>
            </a:r>
            <a:r>
              <a:rPr lang="en-US" sz="44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যায়</a:t>
            </a:r>
            <a:endParaRPr lang="en-US" sz="44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05200" y="6248400"/>
            <a:ext cx="21336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3666" name="Picture 2" descr="E:\MOTIAR\Motiar D. Content\Class Viii\Picture\পাঠ ৪৬ দৈন্ন্দিন সমস্যা\child-using-computer-clipart-i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72638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67" name="Picture 3" descr="E:\MOTIAR\Motiar D. Content\Class Viii\Picture\পাঠ ৪৬ দৈন্ন্দিন সমস্যা\boy-computer-1556038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89"/>
          <a:stretch/>
        </p:blipFill>
        <p:spPr bwMode="auto">
          <a:xfrm>
            <a:off x="236260" y="2438400"/>
            <a:ext cx="2027969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69" name="Picture 5" descr="E:\MOTIAR\Motiar D. Content\Class Viii\Picture\পাঠ ৪৬ দৈন্ন্দিন সমস্যা\0060-0808-0413-3208_Boy_Using_His_Computer_on_a_Train_clipart_imag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745" y="1219384"/>
            <a:ext cx="2505075" cy="189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68" name="Picture 4" descr="E:\MOTIAR\Motiar D. Content\Class Viii\Picture\পাঠ ৪৬ দৈন্ন্দিন সমস্যা\free-computer-clipart-for-teachers-0060-0808-0413-3212_Small_Boy_Using_a_PC_Computer_clipart_imag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847361"/>
            <a:ext cx="2788220" cy="239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70" name="Picture 6" descr="E:\MOTIAR\Motiar D. Content\Class Viii\Picture\পাঠ ৪৬ দৈন্ন্দিন সমস্যা\0511-0708-2216-3248.jp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742713"/>
            <a:ext cx="1677987" cy="137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70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13873E-6 L 0.20625 -0.28162 C 0.25017 -0.34613 0.30694 -0.37411 0.36094 -0.36162 C 0.42257 -0.34729 0.46632 -0.29572 0.49097 -0.21526 L 0.61389 0.14312 " pathEditMode="relative" rAng="599850" ptsTypes="FffFF"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42" y="-144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-0.03306 L 0.19132 -0.22451 C 0.21702 -0.26682 0.26094 -0.29988 0.31059 -0.31746 C 0.36754 -0.33757 0.41598 -0.33734 0.45365 -0.31722 L 0.63316 -0.23329 " pathEditMode="relative" rAng="-889221" ptsTypes="FffFF">
                                      <p:cBhvr>
                                        <p:cTn id="8" dur="7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89" y="-1928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21387E-6 L 0.08577 -0.27168 C 0.10417 -0.33364 0.13108 -0.36624 0.15973 -0.36624 C 0.19184 -0.36624 0.21754 -0.33364 0.23611 -0.27168 L 0.32327 -1.21387E-6 " pathEditMode="relative" rAng="0" ptsTypes="FffFF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63" y="-1831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 0.00463 L 0.05955 -0.14196 C 0.07084 -0.17364 0.09479 -0.20485 0.12413 -0.22844 C 0.15781 -0.25572 0.18854 -0.2689 0.21493 -0.26705 L 0.33889 -0.26566 " pathEditMode="relative" rAng="-1867986" ptsTypes="FffFF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79" y="-184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4600" y="1219200"/>
            <a:ext cx="4495800" cy="1107996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6600" b="1" kern="11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bn-BD" sz="6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6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গত</a:t>
            </a:r>
            <a:r>
              <a:rPr lang="bn-BD" sz="6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 </a:t>
            </a:r>
            <a:endParaRPr lang="en-US" sz="6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3505200"/>
            <a:ext cx="838200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লেনদেনের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মাধ্যম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প্রচলিত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ডাক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ব্যবস্থা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ই-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সুবিধাজনক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05200" y="6248400"/>
            <a:ext cx="21336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685800"/>
            <a:ext cx="5181600" cy="769441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4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ব্যবহারে</a:t>
            </a:r>
            <a:r>
              <a:rPr lang="en-US" sz="4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সতর্কতা</a:t>
            </a:r>
            <a:endParaRPr lang="en-US" sz="4400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5181599"/>
            <a:ext cx="5715000" cy="646331"/>
          </a:xfrm>
          <a:prstGeom prst="rect">
            <a:avLst/>
          </a:prstGeom>
          <a:ln w="57150">
            <a:solidFill>
              <a:schemeClr val="accent4">
                <a:lumMod val="1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সন্দেহজনক</a:t>
            </a:r>
            <a:r>
              <a:rPr lang="en-US" sz="3600" b="1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3600" b="1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b="1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খোলা</a:t>
            </a:r>
            <a:r>
              <a:rPr lang="en-US" sz="3600" b="1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উচিত</a:t>
            </a:r>
            <a:r>
              <a:rPr lang="en-US" sz="3600" b="1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3600" b="1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5" name="Picture 2" descr="E:\MOTIAR\Motiar D. Content\Class Viii\Picture\পাঠ ৪৬ দৈন্ন্দিন সমস্যা\do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905000"/>
            <a:ext cx="6781799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5181600"/>
            <a:ext cx="8001000" cy="1200329"/>
          </a:xfrm>
          <a:prstGeom prst="rect">
            <a:avLst/>
          </a:prstGeom>
          <a:solidFill>
            <a:srgbClr val="FFCCCC"/>
          </a:solidFill>
          <a:ln>
            <a:solidFill>
              <a:srgbClr val="0000CC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সন্দেহজনক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বিপদজনক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ভাইরাস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এসে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যন্ত্রটি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নষ্ট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পারে</a:t>
            </a:r>
            <a:endParaRPr lang="en-US" sz="3600" b="1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9138" name="Picture 2" descr="E:\MOTIAR\Motiar D. Content\Class Viii\Picture\পাঠ ৪৬ দৈন্ন্দিন সমস্যা\do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133600"/>
            <a:ext cx="4953000" cy="26431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05000" y="685800"/>
            <a:ext cx="5181600" cy="769441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4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ব্যবহারে</a:t>
            </a:r>
            <a:r>
              <a:rPr lang="en-US" sz="4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সতর্কতা</a:t>
            </a:r>
            <a:endParaRPr lang="en-US" sz="4400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0"/>
          <p:cNvSpPr txBox="1">
            <a:spLocks/>
          </p:cNvSpPr>
          <p:nvPr/>
        </p:nvSpPr>
        <p:spPr>
          <a:xfrm>
            <a:off x="1115518" y="1600200"/>
            <a:ext cx="3227882" cy="4495800"/>
          </a:xfrm>
          <a:prstGeom prst="rect">
            <a:avLst/>
          </a:prstGeom>
          <a:ln w="66675">
            <a:solidFill>
              <a:srgbClr val="003300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bn-BD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Arial" pitchFamily="34" charset="0"/>
              <a:buNone/>
            </a:pPr>
            <a:r>
              <a:rPr lang="bn-BD" sz="3600" u="sng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u="sng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12"/>
          <p:cNvSpPr txBox="1">
            <a:spLocks/>
          </p:cNvSpPr>
          <p:nvPr/>
        </p:nvSpPr>
        <p:spPr>
          <a:xfrm>
            <a:off x="4544288" y="1600200"/>
            <a:ext cx="3325978" cy="4476259"/>
          </a:xfrm>
          <a:prstGeom prst="rect">
            <a:avLst/>
          </a:prstGeom>
          <a:ln w="57150">
            <a:solidFill>
              <a:srgbClr val="003300"/>
            </a:solidFill>
          </a:ln>
        </p:spPr>
        <p:txBody>
          <a:bodyPr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bn-BD" sz="3600" b="1" i="0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পাঠ </a:t>
            </a:r>
            <a:r>
              <a:rPr lang="bn-BD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kumimoji="0" lang="bn-BD" sz="3600" b="1" i="0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10000"/>
                </a:schemeClr>
              </a:solidFill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3200" b="1" dirty="0" err="1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ণি</a:t>
            </a:r>
            <a:r>
              <a:rPr lang="en-US" sz="3200" b="1" dirty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b="1" dirty="0" err="1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অষ্টম</a:t>
            </a:r>
            <a:endParaRPr kumimoji="0" lang="bn-BD" sz="3200" b="1" i="0" u="none" strike="noStrike" kern="1200" cap="none" spc="0" normalizeH="0" baseline="0" noProof="0" dirty="0">
              <a:ln/>
              <a:solidFill>
                <a:srgbClr val="FF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2400" b="1" i="0" u="none" strike="noStrike" kern="1200" cap="none" spc="0" normalizeH="0" baseline="0" noProof="0" dirty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বিষয়</a:t>
            </a:r>
            <a:r>
              <a:rPr kumimoji="0" lang="en-US" sz="2400" b="1" i="0" u="none" strike="noStrike" kern="1200" cap="none" spc="0" normalizeH="0" baseline="0" noProof="0" dirty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</a:t>
            </a:r>
            <a:r>
              <a:rPr kumimoji="0" lang="bn-BD" sz="2400" b="1" i="0" u="none" strike="noStrike" kern="1200" cap="none" spc="0" normalizeH="0" baseline="0" noProof="0" dirty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noProof="0" dirty="0" err="1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400" b="1" noProof="0" dirty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noProof="0" dirty="0" err="1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400" b="1" noProof="0" dirty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noProof="0" dirty="0" err="1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2400" b="1" noProof="0" dirty="0">
              <a:ln/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অধ্যায়</a:t>
            </a: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পঞ্চম</a:t>
            </a:r>
            <a:endParaRPr kumimoji="0" lang="en-US" sz="2400" b="1" i="0" u="none" strike="noStrike" kern="1200" cap="none" spc="0" normalizeH="0" noProof="0" dirty="0">
              <a:ln/>
              <a:solidFill>
                <a:srgbClr val="4F032E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>
                <a:ln/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>
                <a:ln/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: ৪৭</a:t>
            </a:r>
            <a:endParaRPr lang="en-US" sz="3200" b="1" dirty="0">
              <a:ln/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>
                <a:ln/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dirty="0">
                <a:ln/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: ৫০ </a:t>
            </a:r>
            <a:r>
              <a:rPr lang="en-US" sz="3200" b="1" dirty="0" err="1">
                <a:ln/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dirty="0">
              <a:ln/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>
                <a:ln/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200" b="1" dirty="0">
                <a:ln/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IN" sz="3200" b="1" dirty="0">
                <a:ln/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২৮/০৭/২০২৬</a:t>
            </a:r>
            <a:endParaRPr kumimoji="0" lang="bn-BD" sz="3200" b="1" i="0" u="none" strike="noStrike" kern="1200" cap="none" spc="0" normalizeH="0" baseline="0" noProof="0" dirty="0">
              <a:ln/>
              <a:solidFill>
                <a:srgbClr val="0000CC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100" b="1" u="sng" dirty="0">
              <a:ln/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5579" y="4114800"/>
            <a:ext cx="322788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 err="1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সোহেল</a:t>
            </a:r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রানা</a:t>
            </a:r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সবুজ</a:t>
            </a:r>
            <a:endParaRPr lang="bn-BD" sz="2800" b="1" dirty="0">
              <a:solidFill>
                <a:schemeClr val="bg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IN" b="1" dirty="0">
                <a:ln w="1905"/>
                <a:solidFill>
                  <a:schemeClr val="bg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সিনিয়র </a:t>
            </a:r>
            <a:r>
              <a:rPr lang="en-US" b="1" dirty="0" err="1">
                <a:ln w="1905"/>
                <a:solidFill>
                  <a:schemeClr val="bg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b="1" dirty="0">
              <a:ln w="1905"/>
              <a:solidFill>
                <a:schemeClr val="bg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IN" sz="2000" b="1" dirty="0">
                <a:ln w="1905"/>
                <a:solidFill>
                  <a:schemeClr val="bg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রাজশাহী স্যাটেলাইট টাউন হাই </a:t>
            </a:r>
            <a:r>
              <a:rPr lang="en-US" sz="2000" b="1" dirty="0" err="1">
                <a:ln w="1905"/>
                <a:solidFill>
                  <a:schemeClr val="bg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স্কুল</a:t>
            </a:r>
            <a:r>
              <a:rPr lang="en-US" sz="2000" b="1" dirty="0">
                <a:ln w="1905"/>
                <a:solidFill>
                  <a:schemeClr val="bg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n w="1905"/>
              <a:solidFill>
                <a:schemeClr val="bg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b="1" dirty="0">
                <a:ln w="1905"/>
                <a:solidFill>
                  <a:schemeClr val="bg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sobujstate@gmail.com</a:t>
            </a:r>
          </a:p>
          <a:p>
            <a:pPr algn="ctr">
              <a:defRPr/>
            </a:pPr>
            <a:r>
              <a:rPr lang="en-US" b="1" dirty="0">
                <a:ln w="1905"/>
                <a:solidFill>
                  <a:schemeClr val="bg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Mob: </a:t>
            </a:r>
            <a:r>
              <a:rPr lang="en-US" b="1" dirty="0">
                <a:ln w="1905"/>
                <a:solidFill>
                  <a:schemeClr val="bg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01719-402670</a:t>
            </a:r>
            <a:endParaRPr lang="en-US" b="1" dirty="0">
              <a:ln w="1905"/>
              <a:solidFill>
                <a:schemeClr val="bg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11115-68A6-245E-29E0-15DC160591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99" y="2318656"/>
            <a:ext cx="1160703" cy="126274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5181600"/>
            <a:ext cx="7315200" cy="64633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দেখলে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ওপেন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ঠিক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নয়</a:t>
            </a:r>
            <a:endParaRPr lang="en-US" sz="3600" b="1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E:\MOTIAR\Motiar D. Content\Class Viii\Picture\পাঠ ৪৬ দৈন্ন্দিন সমস্যা\do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057400"/>
            <a:ext cx="6324600" cy="304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05000" y="685800"/>
            <a:ext cx="5181600" cy="769441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4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ব্যবহারে</a:t>
            </a:r>
            <a:r>
              <a:rPr lang="en-US" sz="4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সতর্কতা</a:t>
            </a:r>
            <a:endParaRPr lang="en-US" sz="4400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765724"/>
            <a:ext cx="7105650" cy="769441"/>
          </a:xfrm>
          <a:prstGeom prst="rect">
            <a:avLst/>
          </a:prstGeom>
          <a:solidFill>
            <a:srgbClr val="FFCCCC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1430"/>
                <a:solidFill>
                  <a:schemeClr val="accent4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400" b="1" dirty="0" err="1">
                <a:ln w="11430"/>
                <a:solidFill>
                  <a:schemeClr val="accent4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400" b="1" dirty="0">
                <a:ln w="11430"/>
                <a:solidFill>
                  <a:schemeClr val="accent4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chemeClr val="accent4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4400" b="1" dirty="0">
                <a:ln w="11430"/>
                <a:solidFill>
                  <a:schemeClr val="accent4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chemeClr val="accent4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প্রদানকারী</a:t>
            </a:r>
            <a:r>
              <a:rPr lang="en-US" sz="4400" b="1" dirty="0">
                <a:ln w="11430"/>
                <a:solidFill>
                  <a:schemeClr val="accent4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chemeClr val="accent4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সাইটসমূহ</a:t>
            </a:r>
            <a:endParaRPr lang="en-US" sz="4400" b="1" dirty="0">
              <a:ln w="11430"/>
              <a:solidFill>
                <a:schemeClr val="accent4">
                  <a:lumMod val="1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 descr="E:\MOTIAR\D,contennt Picture 2\em 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00262"/>
            <a:ext cx="2895600" cy="11811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MOTIAR\D,contennt Picture 2\gmail 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905000"/>
            <a:ext cx="3219450" cy="1419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124" name="Picture 4" descr="E:\MOTIAR\D,contennt Picture 2\wi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4343400"/>
            <a:ext cx="2947987" cy="138545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MOTIAR\D,contennt Picture 2\ao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67206"/>
            <a:ext cx="3219450" cy="15240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297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752600"/>
            <a:ext cx="5562600" cy="2910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828800" y="508337"/>
            <a:ext cx="5791200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4">
                    <a:lumMod val="10000"/>
                  </a:schemeClr>
                </a:solidFill>
              </a:rPr>
              <a:t>Mozilla Firefox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4953000"/>
            <a:ext cx="7696200" cy="1200329"/>
          </a:xfrm>
          <a:prstGeom prst="rect">
            <a:avLst/>
          </a:prstGeom>
          <a:solidFill>
            <a:srgbClr val="FFCCCC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ইন্টারনেটে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Mozilla Firefox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আইকনে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623163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5105400"/>
            <a:ext cx="7391400" cy="769441"/>
          </a:xfrm>
          <a:prstGeom prst="rect">
            <a:avLst/>
          </a:prstGeom>
          <a:solidFill>
            <a:srgbClr val="FFCCCC"/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address bar এ </a:t>
            </a:r>
            <a:r>
              <a:rPr lang="en-US" sz="40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ইয়াহুর</a:t>
            </a:r>
            <a:r>
              <a:rPr lang="en-US" sz="40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40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লিখি</a:t>
            </a:r>
            <a:endParaRPr lang="en-US" sz="4400" b="1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9138" name="Picture 2" descr="C:\Users\Motiar\Desktop\go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762000"/>
            <a:ext cx="7010400" cy="33156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143000" y="838200"/>
            <a:ext cx="3581400" cy="52322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www.yahoo.com</a:t>
            </a:r>
          </a:p>
        </p:txBody>
      </p:sp>
      <p:cxnSp>
        <p:nvCxnSpPr>
          <p:cNvPr id="10" name="Straight Arrow Connector 9"/>
          <p:cNvCxnSpPr>
            <a:endCxn id="8" idx="2"/>
          </p:cNvCxnSpPr>
          <p:nvPr/>
        </p:nvCxnSpPr>
        <p:spPr>
          <a:xfrm rot="16200000" flipV="1">
            <a:off x="1690360" y="2604760"/>
            <a:ext cx="3591580" cy="1104900"/>
          </a:xfrm>
          <a:prstGeom prst="straightConnector1">
            <a:avLst/>
          </a:prstGeom>
          <a:ln w="635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74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800600"/>
            <a:ext cx="5867400" cy="830997"/>
          </a:xfrm>
          <a:prstGeom prst="rect">
            <a:avLst/>
          </a:prstGeom>
          <a:ln w="57150">
            <a:solidFill>
              <a:schemeClr val="accent4">
                <a:lumMod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Mail এ </a:t>
            </a:r>
            <a:r>
              <a:rPr lang="en-US" sz="48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8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220162" name="Picture 2" descr="C:\Users\Motiar\Desktop\y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295400"/>
            <a:ext cx="6553200" cy="2763837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6" name="Straight Arrow Connector 5"/>
          <p:cNvCxnSpPr/>
          <p:nvPr/>
        </p:nvCxnSpPr>
        <p:spPr>
          <a:xfrm rot="16200000" flipV="1">
            <a:off x="1485900" y="2628900"/>
            <a:ext cx="2209800" cy="213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3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828800"/>
            <a:ext cx="5320655" cy="41354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762000" y="685800"/>
            <a:ext cx="7620000" cy="646331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Yahoo mail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window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খুলবে</a:t>
            </a:r>
            <a:endParaRPr lang="en-US" sz="3600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6200000" flipH="1">
            <a:off x="3810000" y="1676400"/>
            <a:ext cx="1600200" cy="838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19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5839" y="1219200"/>
            <a:ext cx="2419761" cy="523220"/>
          </a:xfrm>
          <a:prstGeom prst="rect">
            <a:avLst/>
          </a:prstGeom>
          <a:solidFill>
            <a:srgbClr val="FFCCCC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spc="50" dirty="0">
                <a:ln w="0">
                  <a:solidFill>
                    <a:sysClr val="windowText" lastClr="00000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১। ই-মেইল কী? </a:t>
            </a:r>
            <a:endParaRPr lang="en-US" sz="2800" b="1" spc="50" dirty="0">
              <a:ln w="0">
                <a:solidFill>
                  <a:sysClr val="windowText" lastClr="000000"/>
                </a:solidFill>
              </a:ln>
              <a:solidFill>
                <a:schemeClr val="accent4">
                  <a:lumMod val="1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055" y="1935002"/>
            <a:ext cx="2366117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accent4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bn-BD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ইমারজেন্সি মেইল</a:t>
            </a:r>
            <a:endParaRPr lang="en-US" sz="2400" dirty="0">
              <a:solidFill>
                <a:schemeClr val="accent4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1588" y="2571335"/>
            <a:ext cx="2342308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accent4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</a:t>
            </a:r>
            <a:r>
              <a:rPr lang="bn-BD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ইলেকট্রনিক মেইল </a:t>
            </a:r>
            <a:endParaRPr lang="en-US" sz="2400" dirty="0">
              <a:solidFill>
                <a:schemeClr val="accent4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55633" y="2571334"/>
            <a:ext cx="2567955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accent4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ঘ.</a:t>
            </a:r>
            <a:r>
              <a:rPr lang="bn-BD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ইলেকট্রিক্যাল মেইল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55634" y="1948857"/>
            <a:ext cx="2567954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anose="02000000000000000000" pitchFamily="2" charset="0"/>
              </a:rPr>
              <a:t>খ.</a:t>
            </a:r>
            <a:r>
              <a:rPr lang="bn-BD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ইঞ্জিনিয়ারিং মেইল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79399" y="382148"/>
            <a:ext cx="2667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spc="150" dirty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6000" b="1" spc="150" dirty="0">
                <a:ln w="11430"/>
                <a:solidFill>
                  <a:schemeClr val="accent4">
                    <a:lumMod val="10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6000" b="1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" y="3276600"/>
            <a:ext cx="2507675" cy="523220"/>
          </a:xfrm>
          <a:prstGeom prst="rect">
            <a:avLst/>
          </a:prstGeom>
          <a:solidFill>
            <a:srgbClr val="FFCCC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n w="0">
                  <a:solidFill>
                    <a:sysClr val="windowText" lastClr="00000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</a:t>
            </a:r>
            <a:r>
              <a:rPr lang="bn-BD" sz="2800" dirty="0">
                <a:ln w="0">
                  <a:solidFill>
                    <a:sysClr val="windowText" lastClr="00000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n w="0">
                  <a:solidFill>
                    <a:sysClr val="windowText" lastClr="00000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ব্রাউজার</a:t>
            </a:r>
            <a:r>
              <a:rPr lang="en-US" sz="2800" dirty="0">
                <a:ln w="0">
                  <a:solidFill>
                    <a:sysClr val="windowText" lastClr="00000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n w="0">
                  <a:solidFill>
                    <a:sysClr val="windowText" lastClr="00000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bn-BD" sz="2800" dirty="0">
                <a:ln w="0">
                  <a:solidFill>
                    <a:sysClr val="windowText" lastClr="00000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ln w="0">
                <a:solidFill>
                  <a:sysClr val="windowText" lastClr="000000"/>
                </a:solidFill>
              </a:ln>
              <a:solidFill>
                <a:schemeClr val="accent4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7199" y="3901294"/>
            <a:ext cx="2376923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accent4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bn-BD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বিং </a:t>
            </a:r>
            <a:endParaRPr lang="en-US" sz="2400" dirty="0">
              <a:solidFill>
                <a:schemeClr val="accent4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33734" y="3933227"/>
            <a:ext cx="2429066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accent4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</a:t>
            </a:r>
            <a:r>
              <a:rPr lang="bn-BD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গুগল</a:t>
            </a:r>
            <a:endParaRPr lang="en-US" sz="2400" b="1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36608" y="4449633"/>
            <a:ext cx="2426825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accent4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ঘ.</a:t>
            </a:r>
            <a:r>
              <a:rPr lang="bn-BD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ইয়াহু</a:t>
            </a:r>
            <a:endParaRPr lang="en-US" sz="2400" dirty="0">
              <a:solidFill>
                <a:schemeClr val="accent4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1488" y="4482971"/>
            <a:ext cx="2365780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accent4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</a:t>
            </a:r>
            <a:r>
              <a:rPr lang="bn-BD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ফায়ার</a:t>
            </a:r>
            <a:r>
              <a:rPr lang="en-US" sz="2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ফক্স</a:t>
            </a:r>
            <a:endParaRPr lang="en-US" sz="2400" dirty="0">
              <a:solidFill>
                <a:schemeClr val="accent4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8846704D-6882-DFC6-5C25-3AB5500799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5" y="2553227"/>
            <a:ext cx="479772" cy="47977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8C6F101-7944-E6A7-EA75-80350AE0C2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12" y="4487756"/>
            <a:ext cx="479772" cy="47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6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68878" y="4800600"/>
            <a:ext cx="7391400" cy="1200329"/>
          </a:xfrm>
          <a:prstGeom prst="rect">
            <a:avLst/>
          </a:prstGeom>
          <a:solidFill>
            <a:srgbClr val="FFCCCC"/>
          </a:solidFill>
          <a:ln>
            <a:solidFill>
              <a:schemeClr val="accent4">
                <a:lumMod val="1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‘</a:t>
            </a:r>
            <a:r>
              <a:rPr lang="bn-BD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পৃথিবী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6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যেকোন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মুহূর্তেই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’ </a:t>
            </a:r>
            <a:r>
              <a:rPr lang="en-US" sz="36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26178" y="533404"/>
            <a:ext cx="4876800" cy="10156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3666" name="Picture 2" descr="C:\Users\Motiar\Desktop\graphics-email-25888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57400"/>
            <a:ext cx="41148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77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/>
          </p:cNvPicPr>
          <p:nvPr/>
        </p:nvPicPr>
        <p:blipFill>
          <a:blip r:embed="rId2"/>
          <a:srcRect t="70625"/>
          <a:stretch>
            <a:fillRect/>
          </a:stretch>
        </p:blipFill>
        <p:spPr bwMode="auto">
          <a:xfrm>
            <a:off x="0" y="4843463"/>
            <a:ext cx="914400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669"/>
            <a:ext cx="9144001" cy="484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600200" y="4813285"/>
            <a:ext cx="5638800" cy="221599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13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8114" name="Picture 2" descr="C:\Users\Motiar\Desktop\em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28600" y="4267200"/>
            <a:ext cx="952500" cy="76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73305"/>
              </p:ext>
            </p:extLst>
          </p:nvPr>
        </p:nvGraphicFramePr>
        <p:xfrm>
          <a:off x="3211513" y="1939925"/>
          <a:ext cx="2646362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3" imgW="1095451" imgH="514350" progId="Package">
                  <p:embed/>
                </p:oleObj>
              </mc:Choice>
              <mc:Fallback>
                <p:oleObj name="Packager Shell Object" showAsIcon="1" r:id="rId3" imgW="1095451" imgH="51435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1513" y="1939925"/>
                        <a:ext cx="2646362" cy="6921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95400" y="762000"/>
            <a:ext cx="6477000" cy="769441"/>
          </a:xfrm>
          <a:prstGeom prst="rect">
            <a:avLst/>
          </a:prstGeom>
          <a:noFill/>
          <a:ln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ভিডিওটি</a:t>
            </a:r>
            <a:r>
              <a:rPr lang="en-US" sz="44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মনোযোগ</a:t>
            </a:r>
            <a:r>
              <a:rPr lang="en-US" sz="44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4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</a:t>
            </a:r>
            <a:endParaRPr lang="en-US" sz="4400" b="1" spc="-15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43100" y="4202538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লোকটি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বক্সে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দিল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9000" y="1676400"/>
            <a:ext cx="2349500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চিঠি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01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38200" y="48006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চিঠিপত্র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লেনদেনকে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800" b="1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FEB2DB-DE57-78C0-964F-EFD77CA4D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09600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0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2581364"/>
            <a:ext cx="5428089" cy="120032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bn-BD" sz="7200" b="1" dirty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bn-BD" sz="6000" b="1" dirty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-মেইল (</a:t>
            </a:r>
            <a:r>
              <a:rPr lang="en-US" sz="6000" b="1" dirty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E-mail</a:t>
            </a:r>
            <a:r>
              <a:rPr lang="bn-BD" sz="6000" b="1" dirty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) </a:t>
            </a:r>
            <a:endParaRPr lang="en-US" sz="48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4999" y="2514600"/>
            <a:ext cx="5428089" cy="120032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bn-BD" sz="7200" b="1" dirty="0">
                <a:ln w="50800"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bn-BD" sz="6000" b="1" dirty="0">
                <a:ln w="50800"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-মেইল (</a:t>
            </a:r>
            <a:r>
              <a:rPr lang="en-US" sz="6000" b="1" dirty="0">
                <a:ln w="50800"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E-mail</a:t>
            </a:r>
            <a:r>
              <a:rPr lang="bn-BD" sz="6000" b="1" dirty="0">
                <a:ln w="50800"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) </a:t>
            </a:r>
            <a:endParaRPr lang="en-US" sz="4800" b="1" dirty="0">
              <a:ln w="50800"/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97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819400"/>
            <a:ext cx="8077200" cy="2308324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623888" indent="-623888" algn="just">
              <a:defRPr/>
            </a:pPr>
            <a:r>
              <a:rPr lang="bn-BD" sz="3600" b="1" dirty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3600" b="1" dirty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…</a:t>
            </a:r>
            <a:r>
              <a:rPr lang="bn-BD" sz="3600" b="1" dirty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marL="623888" indent="-623888" algn="just">
              <a:defRPr/>
            </a:pPr>
            <a:r>
              <a:rPr lang="bn-BD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3600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628650" indent="-628650" algn="just">
              <a:defRPr/>
            </a:pPr>
            <a:r>
              <a:rPr lang="bn-BD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pPr marL="628650" indent="-628650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3।</a:t>
            </a:r>
            <a:r>
              <a:rPr lang="en-US" sz="36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Yahoo mail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windowটি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ওপেন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07259" y="990600"/>
            <a:ext cx="380568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600" b="1" dirty="0" err="1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dirty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89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389539"/>
            <a:ext cx="56388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6600" b="1" dirty="0" err="1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6600" b="1" dirty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6600" b="1" dirty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6600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70996"/>
            <a:ext cx="3373777" cy="33737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905000"/>
            <a:ext cx="2514600" cy="2514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4831140"/>
            <a:ext cx="7848600" cy="1569660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কথাটির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ইলেক্ট্রনিক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ডকুমেন্ট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পাঠানোর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43205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triped Right Arrow 18"/>
          <p:cNvSpPr/>
          <p:nvPr/>
        </p:nvSpPr>
        <p:spPr>
          <a:xfrm>
            <a:off x="1571176" y="3128105"/>
            <a:ext cx="362848" cy="835587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10178141" y="3247055"/>
            <a:ext cx="611945" cy="1078948"/>
            <a:chOff x="10944665" y="5065977"/>
            <a:chExt cx="815926" cy="1078948"/>
          </a:xfrm>
          <a:solidFill>
            <a:schemeClr val="tx1">
              <a:lumMod val="75000"/>
            </a:schemeClr>
          </a:solidFill>
        </p:grpSpPr>
        <p:sp>
          <p:nvSpPr>
            <p:cNvPr id="26" name="Oval 25"/>
            <p:cNvSpPr/>
            <p:nvPr/>
          </p:nvSpPr>
          <p:spPr>
            <a:xfrm>
              <a:off x="10944665" y="5328999"/>
              <a:ext cx="815926" cy="815926"/>
            </a:xfrm>
            <a:prstGeom prst="ellipse">
              <a:avLst/>
            </a:prstGeom>
            <a:grpFill/>
            <a:ln w="5715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1247061" y="5065977"/>
              <a:ext cx="189975" cy="741325"/>
            </a:xfrm>
            <a:prstGeom prst="rect">
              <a:avLst/>
            </a:prstGeom>
            <a:grpFill/>
            <a:ln w="7620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912927" y="5181600"/>
            <a:ext cx="1489933" cy="646331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</a:schemeClr>
                </a:solidFill>
              </a:rPr>
              <a:t>Power Off Button</a:t>
            </a:r>
          </a:p>
        </p:txBody>
      </p:sp>
      <p:sp>
        <p:nvSpPr>
          <p:cNvPr id="17" name="Striped Right Arrow 16"/>
          <p:cNvSpPr/>
          <p:nvPr/>
        </p:nvSpPr>
        <p:spPr>
          <a:xfrm>
            <a:off x="3352800" y="3082528"/>
            <a:ext cx="395796" cy="835587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9906000" y="1295400"/>
            <a:ext cx="611945" cy="1078948"/>
            <a:chOff x="10944665" y="5065977"/>
            <a:chExt cx="815926" cy="1078948"/>
          </a:xfrm>
          <a:solidFill>
            <a:schemeClr val="tx1">
              <a:lumMod val="75000"/>
            </a:schemeClr>
          </a:solidFill>
        </p:grpSpPr>
        <p:sp>
          <p:nvSpPr>
            <p:cNvPr id="23" name="Oval 22"/>
            <p:cNvSpPr/>
            <p:nvPr/>
          </p:nvSpPr>
          <p:spPr>
            <a:xfrm>
              <a:off x="10944665" y="5328999"/>
              <a:ext cx="815926" cy="815926"/>
            </a:xfrm>
            <a:prstGeom prst="ellipse">
              <a:avLst/>
            </a:prstGeom>
            <a:grpFill/>
            <a:ln w="5715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247061" y="5065977"/>
              <a:ext cx="189975" cy="741325"/>
            </a:xfrm>
            <a:prstGeom prst="rect">
              <a:avLst/>
            </a:prstGeom>
            <a:grpFill/>
            <a:ln w="7620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110310" y="7777533"/>
            <a:ext cx="148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</a:schemeClr>
                </a:solidFill>
              </a:rPr>
              <a:t>Power Off Button</a:t>
            </a:r>
          </a:p>
        </p:txBody>
      </p:sp>
      <p:sp>
        <p:nvSpPr>
          <p:cNvPr id="32" name="Striped Right Arrow 31"/>
          <p:cNvSpPr/>
          <p:nvPr/>
        </p:nvSpPr>
        <p:spPr>
          <a:xfrm>
            <a:off x="5181600" y="3050613"/>
            <a:ext cx="395310" cy="835587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10330541" y="4652991"/>
            <a:ext cx="611945" cy="1078948"/>
            <a:chOff x="10944665" y="5065977"/>
            <a:chExt cx="815926" cy="1078948"/>
          </a:xfrm>
          <a:solidFill>
            <a:schemeClr val="tx1">
              <a:lumMod val="75000"/>
            </a:schemeClr>
          </a:solidFill>
        </p:grpSpPr>
        <p:sp>
          <p:nvSpPr>
            <p:cNvPr id="35" name="Oval 34"/>
            <p:cNvSpPr/>
            <p:nvPr/>
          </p:nvSpPr>
          <p:spPr>
            <a:xfrm>
              <a:off x="10944665" y="5328999"/>
              <a:ext cx="815926" cy="815926"/>
            </a:xfrm>
            <a:prstGeom prst="ellipse">
              <a:avLst/>
            </a:prstGeom>
            <a:grpFill/>
            <a:ln w="5715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1247061" y="5065977"/>
              <a:ext cx="189975" cy="741325"/>
            </a:xfrm>
            <a:prstGeom prst="rect">
              <a:avLst/>
            </a:prstGeom>
            <a:grpFill/>
            <a:ln w="7620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0065327" y="6587536"/>
            <a:ext cx="148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</a:schemeClr>
                </a:solidFill>
              </a:rPr>
              <a:t>Power Off Button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10058400" y="2701336"/>
            <a:ext cx="611945" cy="1078948"/>
            <a:chOff x="10944665" y="5065977"/>
            <a:chExt cx="815926" cy="1078948"/>
          </a:xfrm>
          <a:solidFill>
            <a:schemeClr val="tx1">
              <a:lumMod val="75000"/>
            </a:schemeClr>
          </a:solidFill>
        </p:grpSpPr>
        <p:sp>
          <p:nvSpPr>
            <p:cNvPr id="40" name="Oval 39"/>
            <p:cNvSpPr/>
            <p:nvPr/>
          </p:nvSpPr>
          <p:spPr>
            <a:xfrm>
              <a:off x="10944665" y="5328999"/>
              <a:ext cx="815926" cy="815926"/>
            </a:xfrm>
            <a:prstGeom prst="ellipse">
              <a:avLst/>
            </a:prstGeom>
            <a:grpFill/>
            <a:ln w="5715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1247061" y="5065977"/>
              <a:ext cx="189975" cy="741325"/>
            </a:xfrm>
            <a:prstGeom prst="rect">
              <a:avLst/>
            </a:prstGeom>
            <a:grpFill/>
            <a:ln w="7620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3" name="Picture 2" descr="C:\Users\Motiar\Desktop\p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654888"/>
            <a:ext cx="990600" cy="1595267"/>
          </a:xfrm>
          <a:prstGeom prst="rect">
            <a:avLst/>
          </a:prstGeom>
          <a:noFill/>
        </p:spPr>
      </p:pic>
      <p:pic>
        <p:nvPicPr>
          <p:cNvPr id="38" name="Picture 6" descr="C:\Users\Motiar\Desktop\post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2654888"/>
            <a:ext cx="1143000" cy="1685925"/>
          </a:xfrm>
          <a:prstGeom prst="rect">
            <a:avLst/>
          </a:prstGeom>
          <a:noFill/>
        </p:spPr>
      </p:pic>
      <p:pic>
        <p:nvPicPr>
          <p:cNvPr id="47" name="Picture 5" descr="C:\Users\Motiar\Desktop\post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2740614"/>
            <a:ext cx="1197224" cy="16027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" name="Picture 7" descr="C:\Users\Motiar\Desktop\po 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2740613"/>
            <a:ext cx="1162050" cy="15853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3" name="Group 52"/>
          <p:cNvGrpSpPr/>
          <p:nvPr/>
        </p:nvGrpSpPr>
        <p:grpSpPr>
          <a:xfrm>
            <a:off x="10330541" y="3399455"/>
            <a:ext cx="611945" cy="1078948"/>
            <a:chOff x="10944665" y="5065977"/>
            <a:chExt cx="815926" cy="1078948"/>
          </a:xfrm>
          <a:solidFill>
            <a:schemeClr val="tx1">
              <a:lumMod val="75000"/>
            </a:schemeClr>
          </a:solidFill>
        </p:grpSpPr>
        <p:sp>
          <p:nvSpPr>
            <p:cNvPr id="54" name="Oval 53"/>
            <p:cNvSpPr/>
            <p:nvPr/>
          </p:nvSpPr>
          <p:spPr>
            <a:xfrm>
              <a:off x="10944665" y="5328999"/>
              <a:ext cx="815926" cy="815926"/>
            </a:xfrm>
            <a:prstGeom prst="ellipse">
              <a:avLst/>
            </a:prstGeom>
            <a:grpFill/>
            <a:ln w="5715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1247061" y="5065977"/>
              <a:ext cx="189975" cy="741325"/>
            </a:xfrm>
            <a:prstGeom prst="rect">
              <a:avLst/>
            </a:prstGeom>
            <a:grpFill/>
            <a:ln w="7620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10065327" y="5334000"/>
            <a:ext cx="1489933" cy="646331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</a:schemeClr>
                </a:solidFill>
              </a:rPr>
              <a:t>Power Off Button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10058400" y="1447800"/>
            <a:ext cx="611945" cy="1078948"/>
            <a:chOff x="10944665" y="5065977"/>
            <a:chExt cx="815926" cy="1078948"/>
          </a:xfrm>
          <a:solidFill>
            <a:schemeClr val="tx1">
              <a:lumMod val="75000"/>
            </a:schemeClr>
          </a:solidFill>
        </p:grpSpPr>
        <p:sp>
          <p:nvSpPr>
            <p:cNvPr id="59" name="Oval 58"/>
            <p:cNvSpPr/>
            <p:nvPr/>
          </p:nvSpPr>
          <p:spPr>
            <a:xfrm>
              <a:off x="10944665" y="5328999"/>
              <a:ext cx="815926" cy="815926"/>
            </a:xfrm>
            <a:prstGeom prst="ellipse">
              <a:avLst/>
            </a:prstGeom>
            <a:grpFill/>
            <a:ln w="5715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1247061" y="5065977"/>
              <a:ext cx="189975" cy="741325"/>
            </a:xfrm>
            <a:prstGeom prst="rect">
              <a:avLst/>
            </a:prstGeom>
            <a:grpFill/>
            <a:ln w="7620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262710" y="7929933"/>
            <a:ext cx="148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</a:schemeClr>
                </a:solidFill>
              </a:rPr>
              <a:t>Power Off Button</a:t>
            </a:r>
          </a:p>
        </p:txBody>
      </p:sp>
      <p:sp>
        <p:nvSpPr>
          <p:cNvPr id="62" name="Striped Right Arrow 61"/>
          <p:cNvSpPr/>
          <p:nvPr/>
        </p:nvSpPr>
        <p:spPr>
          <a:xfrm>
            <a:off x="7180952" y="3022019"/>
            <a:ext cx="515248" cy="835587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10482941" y="4805391"/>
            <a:ext cx="611945" cy="1078948"/>
            <a:chOff x="10944665" y="5065977"/>
            <a:chExt cx="815926" cy="1078948"/>
          </a:xfrm>
          <a:solidFill>
            <a:schemeClr val="tx1">
              <a:lumMod val="75000"/>
            </a:schemeClr>
          </a:solidFill>
        </p:grpSpPr>
        <p:sp>
          <p:nvSpPr>
            <p:cNvPr id="64" name="Oval 63"/>
            <p:cNvSpPr/>
            <p:nvPr/>
          </p:nvSpPr>
          <p:spPr>
            <a:xfrm>
              <a:off x="10944665" y="5328999"/>
              <a:ext cx="815926" cy="815926"/>
            </a:xfrm>
            <a:prstGeom prst="ellipse">
              <a:avLst/>
            </a:prstGeom>
            <a:grpFill/>
            <a:ln w="5715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1247061" y="5065977"/>
              <a:ext cx="189975" cy="741325"/>
            </a:xfrm>
            <a:prstGeom prst="rect">
              <a:avLst/>
            </a:prstGeom>
            <a:grpFill/>
            <a:ln w="7620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10217727" y="6739936"/>
            <a:ext cx="148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</a:schemeClr>
                </a:solidFill>
              </a:rPr>
              <a:t>Power Off Button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10210800" y="2853736"/>
            <a:ext cx="611945" cy="1078948"/>
            <a:chOff x="10944665" y="5065977"/>
            <a:chExt cx="815926" cy="1078948"/>
          </a:xfrm>
          <a:solidFill>
            <a:schemeClr val="tx1">
              <a:lumMod val="75000"/>
            </a:schemeClr>
          </a:solidFill>
        </p:grpSpPr>
        <p:sp>
          <p:nvSpPr>
            <p:cNvPr id="68" name="Oval 67"/>
            <p:cNvSpPr/>
            <p:nvPr/>
          </p:nvSpPr>
          <p:spPr>
            <a:xfrm>
              <a:off x="10944665" y="5328999"/>
              <a:ext cx="815926" cy="815926"/>
            </a:xfrm>
            <a:prstGeom prst="ellipse">
              <a:avLst/>
            </a:prstGeom>
            <a:grpFill/>
            <a:ln w="5715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1247061" y="5065977"/>
              <a:ext cx="189975" cy="741325"/>
            </a:xfrm>
            <a:prstGeom prst="rect">
              <a:avLst/>
            </a:prstGeom>
            <a:grpFill/>
            <a:ln w="7620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2592614" y="788981"/>
            <a:ext cx="3940629" cy="769441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sz="44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ক্রমধারা</a:t>
            </a:r>
            <a:endParaRPr lang="en-US" b="1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29720" r="17592" b="19434"/>
          <a:stretch/>
        </p:blipFill>
        <p:spPr>
          <a:xfrm>
            <a:off x="7786790" y="2701336"/>
            <a:ext cx="823810" cy="154881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319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7" grpId="0" animBg="1"/>
      <p:bldP spid="17" grpId="1" animBg="1"/>
      <p:bldP spid="32" grpId="0" animBg="1"/>
      <p:bldP spid="32" grpId="1" animBg="1"/>
      <p:bldP spid="62" grpId="0" animBg="1"/>
      <p:bldP spid="6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6248400"/>
            <a:ext cx="21336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</TotalTime>
  <Words>447</Words>
  <Application>Microsoft Office PowerPoint</Application>
  <PresentationFormat>On-screen Show (4:3)</PresentationFormat>
  <Paragraphs>97</Paragraphs>
  <Slides>28</Slides>
  <Notes>11</Notes>
  <HiddenSlides>1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Calibri</vt:lpstr>
      <vt:lpstr>Georgia</vt:lpstr>
      <vt:lpstr>NikoshBAN</vt:lpstr>
      <vt:lpstr>SolaimanLipi</vt:lpstr>
      <vt:lpstr>Times New Roman</vt:lpstr>
      <vt:lpstr>Verdana</vt:lpstr>
      <vt:lpstr>Wingdings</vt:lpstr>
      <vt:lpstr>Globe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Motiar</dc:creator>
  <cp:lastModifiedBy>user</cp:lastModifiedBy>
  <cp:revision>192</cp:revision>
  <dcterms:created xsi:type="dcterms:W3CDTF">2014-04-21T05:17:46Z</dcterms:created>
  <dcterms:modified xsi:type="dcterms:W3CDTF">2026-07-29T08:28:39Z</dcterms:modified>
</cp:coreProperties>
</file>