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3"/>
  </p:notesMasterIdLst>
  <p:sldIdLst>
    <p:sldId id="276" r:id="rId2"/>
    <p:sldId id="275" r:id="rId3"/>
    <p:sldId id="256" r:id="rId4"/>
    <p:sldId id="269" r:id="rId5"/>
    <p:sldId id="260" r:id="rId6"/>
    <p:sldId id="270" r:id="rId7"/>
    <p:sldId id="262" r:id="rId8"/>
    <p:sldId id="274" r:id="rId9"/>
    <p:sldId id="264" r:id="rId10"/>
    <p:sldId id="273" r:id="rId11"/>
    <p:sldId id="267" r:id="rId12"/>
  </p:sldIdLst>
  <p:sldSz cx="12192000" cy="6858000"/>
  <p:notesSz cx="6858000" cy="9144000"/>
  <p:embeddedFontLst>
    <p:embeddedFont>
      <p:font typeface="Garamond" panose="02020404030301010803" pitchFamily="18" charset="0"/>
      <p:regular r:id="rId14"/>
      <p:bold r:id="rId15"/>
      <p:italic r:id="rId16"/>
    </p:embeddedFont>
    <p:embeddedFont>
      <p:font typeface="Inter SemiBold" panose="020B0604020202020204" charset="0"/>
      <p:regular r:id="rId17"/>
      <p:bold r:id="rId18"/>
      <p:italic r:id="rId19"/>
      <p:boldItalic r:id="rId20"/>
    </p:embeddedFont>
    <p:embeddedFont>
      <p:font typeface="Arial Black" panose="020B0A04020102020204" pitchFamily="34" charset="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Nikosh" panose="02000000000000000000" pitchFamily="2" charset="0"/>
      <p:regular r:id="rId26"/>
    </p:embeddedFont>
    <p:embeddedFont>
      <p:font typeface="Inter" panose="020B0604020202020204" charset="0"/>
      <p:regular r:id="rId27"/>
      <p:bold r:id="rId28"/>
      <p:italic r:id="rId29"/>
      <p:boldItalic r:id="rId30"/>
    </p:embeddedFont>
    <p:embeddedFont>
      <p:font typeface="Hind Siliguri Medium" panose="020B0604020202020204" charset="0"/>
      <p:regular r:id="rId31"/>
      <p:bold r:id="rId32"/>
    </p:embeddedFont>
    <p:embeddedFont>
      <p:font typeface="Cambria Math" panose="02040503050406030204" pitchFamily="18" charset="0"/>
      <p:regular r:id="rId33"/>
    </p:embeddedFont>
    <p:embeddedFont>
      <p:font typeface="Hind Siliguri" panose="020B0604020202020204" charset="0"/>
      <p:regular r:id="rId34"/>
      <p:bold r:id="rId35"/>
    </p:embeddedFont>
    <p:embeddedFont>
      <p:font typeface="Poppins" panose="020B060402020202020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358427-2492-4DCA-8CEC-7308F6A8BA9D}">
  <a:tblStyle styleId="{1A358427-2492-4DCA-8CEC-7308F6A8BA9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20" y="2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font" Target="fonts/font26.fntdata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font" Target="fonts/font2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0477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9131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369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5797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8467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79192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7663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49972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31715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790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01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11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6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60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431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09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0890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9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41.png"/><Relationship Id="rId5" Type="http://schemas.openxmlformats.org/officeDocument/2006/relationships/image" Target="../media/image2.png"/><Relationship Id="rId10" Type="http://schemas.openxmlformats.org/officeDocument/2006/relationships/image" Target="../media/image14.png"/><Relationship Id="rId4" Type="http://schemas.openxmlformats.org/officeDocument/2006/relationships/image" Target="../media/image9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0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21.png"/><Relationship Id="rId5" Type="http://schemas.openxmlformats.org/officeDocument/2006/relationships/image" Target="../media/image130.png"/><Relationship Id="rId10" Type="http://schemas.openxmlformats.org/officeDocument/2006/relationships/image" Target="../media/image20.png"/><Relationship Id="rId4" Type="http://schemas.openxmlformats.org/officeDocument/2006/relationships/image" Target="../media/image120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2048"/>
            <a:ext cx="12192000" cy="49959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12192000" cy="186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1500" b="1" dirty="0">
                <a:ln w="11430">
                  <a:solidFill>
                    <a:srgbClr val="FFC000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WELCOME</a:t>
            </a:r>
            <a:endParaRPr lang="en-US" sz="9600" b="1" dirty="0">
              <a:ln w="11430">
                <a:solidFill>
                  <a:srgbClr val="FFC000"/>
                </a:solidFill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08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055567" y="1524000"/>
            <a:ext cx="5710335" cy="4932784"/>
          </a:xfrm>
          <a:prstGeom prst="rect">
            <a:avLst/>
          </a:prstGeom>
          <a:solidFill>
            <a:srgbClr val="0B131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216" name="Google Shape;216;p18"/>
          <p:cNvSpPr txBox="1"/>
          <p:nvPr/>
        </p:nvSpPr>
        <p:spPr>
          <a:xfrm>
            <a:off x="2110586" y="3519040"/>
            <a:ext cx="1621659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 dirty="0">
                <a:solidFill>
                  <a:srgbClr val="10B981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28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" name="Google Shape;217;p18"/>
          <p:cNvSpPr txBox="1"/>
          <p:nvPr/>
        </p:nvSpPr>
        <p:spPr>
          <a:xfrm>
            <a:off x="1749975" y="2970906"/>
            <a:ext cx="27622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সার্বিক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 </a:t>
            </a:r>
            <a:r>
              <a:rPr lang="en-US" sz="165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সেট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 n(U) </a:t>
            </a:r>
            <a:r>
              <a:rPr lang="en-US" sz="165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এর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 </a:t>
            </a:r>
            <a:r>
              <a:rPr lang="en-US" sz="165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উপাদান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 </a:t>
            </a:r>
            <a:r>
              <a:rPr lang="en-US" sz="165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সংখ্যা</a:t>
            </a:r>
            <a:endParaRPr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18" name="Google Shape;218;p18"/>
          <p:cNvSpPr txBox="1"/>
          <p:nvPr/>
        </p:nvSpPr>
        <p:spPr>
          <a:xfrm>
            <a:off x="6477000" y="1879401"/>
            <a:ext cx="5390673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সার্বিক</a:t>
            </a:r>
            <a:r>
              <a:rPr lang="en-US" sz="1800" b="1" i="0" u="none" strike="noStrike" cap="none" dirty="0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8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সেট</a:t>
            </a:r>
            <a:r>
              <a:rPr lang="en-US" sz="1800" b="1" i="0" u="none" strike="noStrike" cap="none" dirty="0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 U </a:t>
            </a:r>
            <a:r>
              <a:rPr lang="en-US" sz="18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এর</a:t>
            </a:r>
            <a:r>
              <a:rPr lang="en-US" sz="1800" b="1" i="0" u="none" strike="noStrike" cap="none" dirty="0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8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মান</a:t>
            </a:r>
            <a:r>
              <a:rPr lang="en-US" sz="1800" b="1" i="0" u="none" strike="noStrike" cap="none" dirty="0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8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নির্ণয়</a:t>
            </a:r>
            <a:endParaRPr dirty="0"/>
          </a:p>
        </p:txBody>
      </p:sp>
      <p:sp>
        <p:nvSpPr>
          <p:cNvPr id="219" name="Google Shape;219;p18"/>
          <p:cNvSpPr txBox="1"/>
          <p:nvPr/>
        </p:nvSpPr>
        <p:spPr>
          <a:xfrm>
            <a:off x="6477000" y="2422326"/>
            <a:ext cx="5133975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F1F5F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প্রশ্ন</a:t>
            </a:r>
            <a:r>
              <a:rPr lang="en-US" sz="1350" b="1" i="0" u="none" strike="noStrike" cap="none" dirty="0">
                <a:solidFill>
                  <a:srgbClr val="F1F5F9"/>
                </a:solidFill>
                <a:latin typeface="Hind Siliguri"/>
                <a:ea typeface="Hind Siliguri"/>
                <a:cs typeface="Hind Siliguri"/>
                <a:sym typeface="Hind Siliguri"/>
              </a:rPr>
              <a:t>: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n(U) </a:t>
            </a:r>
            <a:r>
              <a:rPr lang="en-US" sz="1350" b="0" i="0" u="none" strike="noStrike" cap="none" dirty="0" err="1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এর</a:t>
            </a:r>
            <a:r>
              <a:rPr lang="en-US" sz="1350" b="0" i="0" u="none" strike="noStrike" cap="none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মান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নির্ণয়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করো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।</a:t>
            </a:r>
            <a:endParaRPr dirty="0"/>
          </a:p>
        </p:txBody>
      </p:sp>
      <p:sp>
        <p:nvSpPr>
          <p:cNvPr id="220" name="Google Shape;220;p18"/>
          <p:cNvSpPr txBox="1"/>
          <p:nvPr/>
        </p:nvSpPr>
        <p:spPr>
          <a:xfrm>
            <a:off x="6477000" y="2868066"/>
            <a:ext cx="5133975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60000"/>
              </a:lnSpc>
            </a:pP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ভেনচিত্র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অনুযায়ী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সার্বিক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সেট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।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তাই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U = A U</a:t>
            </a:r>
            <a:r>
              <a:rPr lang="en-US" sz="1350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B </a:t>
            </a:r>
            <a:r>
              <a:rPr lang="en-US" sz="1350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U </a:t>
            </a:r>
            <a:r>
              <a:rPr lang="en-US" sz="1350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C </a:t>
            </a:r>
            <a:r>
              <a:rPr lang="en-US" sz="1350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এর</a:t>
            </a:r>
            <a:r>
              <a:rPr lang="en-US" sz="1350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মোট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উপাদান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সংখ্যা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হবে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ভেনচিত্রের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সকল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পৃথক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অঞ্চলের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উপাদান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সংখ্যার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যোগফল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:</a:t>
            </a:r>
            <a:endParaRPr dirty="0"/>
          </a:p>
        </p:txBody>
      </p:sp>
      <p:sp>
        <p:nvSpPr>
          <p:cNvPr id="221" name="Google Shape;221;p18"/>
          <p:cNvSpPr txBox="1"/>
          <p:nvPr/>
        </p:nvSpPr>
        <p:spPr>
          <a:xfrm>
            <a:off x="6477000" y="4033837"/>
            <a:ext cx="5133975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পূর্ববর্তী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সমাধানসমূহ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থেকে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প্রাপ্ত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মান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বসিয়ে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পাই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(</a:t>
            </a:r>
            <a:r>
              <a:rPr lang="en-US" sz="135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যেখানে</a:t>
            </a:r>
            <a:r>
              <a:rPr lang="en-US" sz="135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350" b="0" i="0" u="none" strike="noStrike" cap="none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x = 4 </a:t>
            </a:r>
            <a:r>
              <a:rPr lang="en-US" sz="1350" b="0" i="0" u="none" strike="noStrike" cap="none" dirty="0" err="1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এবং</a:t>
            </a:r>
            <a:r>
              <a:rPr lang="en-US" sz="1350" b="0" i="0" u="none" strike="noStrike" cap="none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y = 6 ):</a:t>
            </a:r>
            <a:endParaRPr dirty="0"/>
          </a:p>
        </p:txBody>
      </p:sp>
      <p:sp>
        <p:nvSpPr>
          <p:cNvPr id="222" name="Google Shape;222;p18"/>
          <p:cNvSpPr txBox="1"/>
          <p:nvPr/>
        </p:nvSpPr>
        <p:spPr>
          <a:xfrm>
            <a:off x="6477000" y="5371058"/>
            <a:ext cx="5133975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সুতরাং</a:t>
            </a:r>
            <a:r>
              <a:rPr lang="en-US" sz="16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, </a:t>
            </a:r>
            <a:r>
              <a:rPr lang="en-US" sz="16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সার্বিক</a:t>
            </a:r>
            <a:r>
              <a:rPr lang="en-US" sz="16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সেটের</a:t>
            </a:r>
            <a:r>
              <a:rPr lang="en-US" sz="16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মোট</a:t>
            </a:r>
            <a:r>
              <a:rPr lang="en-US" sz="16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উপাদান</a:t>
            </a:r>
            <a:r>
              <a:rPr lang="en-US" sz="16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সংখ্যা</a:t>
            </a:r>
            <a:r>
              <a:rPr lang="en-US" sz="16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0" i="0" u="none" strike="noStrike" cap="none" dirty="0" smtClean="0">
                <a:solidFill>
                  <a:srgbClr val="94A3B8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28 ।</a:t>
            </a:r>
            <a:endParaRPr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30" name="Google Shape;230;p18"/>
          <p:cNvSpPr txBox="1"/>
          <p:nvPr/>
        </p:nvSpPr>
        <p:spPr>
          <a:xfrm>
            <a:off x="723900" y="485775"/>
            <a:ext cx="11431428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'গ' নং প্রশ্নের সমাধান</a:t>
            </a:r>
            <a:endParaRPr/>
          </a:p>
        </p:txBody>
      </p:sp>
      <p:sp>
        <p:nvSpPr>
          <p:cNvPr id="231" name="Google Shape;231;p18"/>
          <p:cNvSpPr/>
          <p:nvPr/>
        </p:nvSpPr>
        <p:spPr>
          <a:xfrm>
            <a:off x="581025" y="485775"/>
            <a:ext cx="47625" cy="55245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2538" y="3566051"/>
            <a:ext cx="276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n( U ) = 8 + x + 6 + 4 + y </a:t>
            </a:r>
            <a:endParaRPr lang="en-US" sz="1800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39614" y="4512207"/>
            <a:ext cx="3882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U ) = 8 + 4 + 6 + 4 + 6</a:t>
            </a:r>
            <a:endParaRPr lang="en-US" sz="1600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77000" y="4917925"/>
            <a:ext cx="1911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U ) = 28</a:t>
            </a:r>
            <a:endParaRPr lang="en-US" sz="1600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8572"/>
            <a:ext cx="1143000" cy="1438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7848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xit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25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7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7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7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7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75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25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7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7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75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7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7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95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125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6" grpId="0"/>
      <p:bldP spid="217" grpId="0"/>
      <p:bldP spid="218" grpId="0"/>
      <p:bldP spid="219" grpId="0"/>
      <p:bldP spid="220" grpId="0"/>
      <p:bldP spid="221" grpId="0"/>
      <p:bldP spid="222" grpId="0"/>
      <p:bldP spid="230" grpId="0"/>
      <p:bldP spid="231" grpId="0" animBg="1"/>
      <p:bldP spid="3" grpId="0"/>
      <p:bldP spid="4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4"/>
          <p:cNvSpPr txBox="1"/>
          <p:nvPr/>
        </p:nvSpPr>
        <p:spPr>
          <a:xfrm>
            <a:off x="4685822" y="2148780"/>
            <a:ext cx="4066291" cy="1269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 i="0" u="none" strike="noStrike" cap="none" dirty="0" err="1">
                <a:solidFill>
                  <a:srgbClr val="2DD4BF"/>
                </a:solidFill>
                <a:latin typeface="Poppins"/>
                <a:ea typeface="Poppins"/>
                <a:cs typeface="Poppins"/>
                <a:sym typeface="Poppins"/>
              </a:rPr>
              <a:t>ধন্যবাদ</a:t>
            </a:r>
            <a:endParaRPr dirty="0"/>
          </a:p>
        </p:txBody>
      </p:sp>
      <p:sp>
        <p:nvSpPr>
          <p:cNvPr id="218" name="Google Shape;218;p24"/>
          <p:cNvSpPr txBox="1"/>
          <p:nvPr/>
        </p:nvSpPr>
        <p:spPr>
          <a:xfrm>
            <a:off x="3671887" y="3387030"/>
            <a:ext cx="5901321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আপনার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কোনো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প্রশ্ন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থাকলে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জিজ্ঞাসা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করতে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পারেন</a:t>
            </a:r>
            <a:endParaRPr dirty="0"/>
          </a:p>
        </p:txBody>
      </p:sp>
      <p:sp>
        <p:nvSpPr>
          <p:cNvPr id="219" name="Google Shape;219;p24"/>
          <p:cNvSpPr txBox="1"/>
          <p:nvPr/>
        </p:nvSpPr>
        <p:spPr>
          <a:xfrm>
            <a:off x="4714875" y="4346346"/>
            <a:ext cx="33561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DD4BF"/>
                </a:solidFill>
                <a:latin typeface="Hind Siliguri"/>
                <a:ea typeface="Hind Siliguri"/>
                <a:cs typeface="Hind Siliguri"/>
                <a:sym typeface="Hind Siliguri"/>
              </a:rPr>
              <a:t>a</a:t>
            </a:r>
            <a:r>
              <a:rPr lang="en-US" sz="1800" dirty="0" smtClean="0">
                <a:solidFill>
                  <a:srgbClr val="2DD4BF"/>
                </a:solidFill>
                <a:latin typeface="Hind Siliguri"/>
                <a:ea typeface="Hind Siliguri"/>
                <a:cs typeface="Hind Siliguri"/>
                <a:sym typeface="Hind Siliguri"/>
              </a:rPr>
              <a:t>lmamun.barguna</a:t>
            </a:r>
            <a:r>
              <a:rPr lang="en-US" sz="1800" b="0" i="0" u="none" strike="noStrike" cap="none" dirty="0" smtClean="0">
                <a:solidFill>
                  <a:srgbClr val="2DD4BF"/>
                </a:solidFill>
                <a:latin typeface="Hind Siliguri"/>
                <a:ea typeface="Hind Siliguri"/>
                <a:cs typeface="Hind Siliguri"/>
                <a:sym typeface="Hind Siliguri"/>
              </a:rPr>
              <a:t>@gmail.com</a:t>
            </a:r>
            <a:endParaRPr dirty="0"/>
          </a:p>
        </p:txBody>
      </p:sp>
      <p:pic>
        <p:nvPicPr>
          <p:cNvPr id="220" name="Google Shape;220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4875" y="4394745"/>
            <a:ext cx="2286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/>
      <p:bldP spid="218" grpId="0"/>
      <p:bldP spid="2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4000">
                <a:schemeClr val="accent1">
                  <a:alpha val="0"/>
                  <a:lumMod val="0"/>
                  <a:lumOff val="100000"/>
                </a:schemeClr>
              </a:gs>
              <a:gs pos="93000">
                <a:schemeClr val="accent1">
                  <a:lumMod val="30000"/>
                  <a:lumOff val="70000"/>
                </a:schemeClr>
              </a:gs>
            </a:gsLst>
            <a:lin ang="60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4A70B-6017-495C-91F2-A0DE621992AE}"/>
              </a:ext>
            </a:extLst>
          </p:cNvPr>
          <p:cNvSpPr txBox="1"/>
          <p:nvPr/>
        </p:nvSpPr>
        <p:spPr>
          <a:xfrm>
            <a:off x="2336800" y="2704798"/>
            <a:ext cx="7503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Md. Al Mamun</a:t>
            </a:r>
          </a:p>
          <a:p>
            <a:pPr algn="ctr"/>
            <a:r>
              <a:rPr lang="en-GB" sz="3200" b="1" dirty="0">
                <a:solidFill>
                  <a:srgbClr val="FFC000"/>
                </a:solidFill>
                <a:latin typeface="Arial Black" panose="020B0A04020102020204" pitchFamily="34" charset="0"/>
              </a:rPr>
              <a:t>Assistant </a:t>
            </a:r>
            <a:r>
              <a:rPr lang="en-GB" sz="3200" b="1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Teacher(Mathematics)</a:t>
            </a:r>
            <a:endParaRPr lang="en-GB" sz="3200" b="1" dirty="0">
              <a:solidFill>
                <a:srgbClr val="FFC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3200" b="1" dirty="0" err="1">
                <a:solidFill>
                  <a:srgbClr val="00B050"/>
                </a:solidFill>
                <a:latin typeface="Arial Black" panose="020B0A04020102020204" pitchFamily="34" charset="0"/>
              </a:rPr>
              <a:t>Sotobogi</a:t>
            </a:r>
            <a:r>
              <a:rPr lang="en-GB" sz="3200" b="1" dirty="0"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en-GB" sz="3200" b="1" dirty="0" err="1">
                <a:solidFill>
                  <a:srgbClr val="00B050"/>
                </a:solidFill>
                <a:latin typeface="Arial Black" panose="020B0A04020102020204" pitchFamily="34" charset="0"/>
              </a:rPr>
              <a:t>Gabtali</a:t>
            </a:r>
            <a:r>
              <a:rPr lang="en-GB" sz="3200" b="1" dirty="0"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en-GB" sz="3200" b="1" dirty="0" err="1">
                <a:solidFill>
                  <a:srgbClr val="00B050"/>
                </a:solidFill>
                <a:latin typeface="Arial Black" panose="020B0A04020102020204" pitchFamily="34" charset="0"/>
              </a:rPr>
              <a:t>Dakhil</a:t>
            </a:r>
            <a:r>
              <a:rPr lang="en-GB" sz="3200" b="1" dirty="0">
                <a:solidFill>
                  <a:srgbClr val="00B050"/>
                </a:solidFill>
                <a:latin typeface="Arial Black" panose="020B0A04020102020204" pitchFamily="34" charset="0"/>
              </a:rPr>
              <a:t> Madrasa</a:t>
            </a:r>
          </a:p>
          <a:p>
            <a:pPr algn="ctr"/>
            <a:r>
              <a:rPr lang="en-GB" sz="3200" b="1" dirty="0" err="1">
                <a:solidFill>
                  <a:srgbClr val="00B0F0"/>
                </a:solidFill>
                <a:latin typeface="Arial Black" panose="020B0A04020102020204" pitchFamily="34" charset="0"/>
              </a:rPr>
              <a:t>Taltololi</a:t>
            </a:r>
            <a:r>
              <a:rPr lang="en-GB" sz="3200" b="1" dirty="0">
                <a:solidFill>
                  <a:srgbClr val="00B0F0"/>
                </a:solidFill>
                <a:latin typeface="Arial Black" panose="020B0A04020102020204" pitchFamily="34" charset="0"/>
              </a:rPr>
              <a:t>,</a:t>
            </a:r>
            <a:r>
              <a:rPr lang="en-GB" sz="3200" b="1" dirty="0">
                <a:latin typeface="Arial Black" panose="020B0A04020102020204" pitchFamily="34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Arial Black" panose="020B0A04020102020204" pitchFamily="34" charset="0"/>
              </a:rPr>
              <a:t>Barguna</a:t>
            </a:r>
            <a:r>
              <a:rPr lang="en-GB" sz="3200" b="1" dirty="0">
                <a:solidFill>
                  <a:srgbClr val="7030A0"/>
                </a:solidFill>
                <a:latin typeface="Arial Black" panose="020B0A04020102020204" pitchFamily="34" charset="0"/>
              </a:rPr>
              <a:t>.</a:t>
            </a:r>
            <a:endParaRPr lang="en-US" sz="32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10300996" y="5197151"/>
            <a:ext cx="1782147" cy="1567543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51318" y="0"/>
            <a:ext cx="1091682" cy="1287624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147" y="23532"/>
            <a:ext cx="1906270" cy="239908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0369824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5" presetClass="exit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982001" y="1365476"/>
            <a:ext cx="7350918" cy="182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সেট</a:t>
            </a:r>
            <a:r>
              <a:rPr lang="en-US" sz="54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 </a:t>
            </a:r>
            <a:r>
              <a:rPr lang="en-US" sz="54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তত্ত্ব</a:t>
            </a:r>
            <a:r>
              <a:rPr lang="en-US" sz="54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 ও </a:t>
            </a:r>
            <a:r>
              <a:rPr lang="en-US" sz="54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ভেনচিত্র</a:t>
            </a:r>
            <a:r>
              <a:rPr lang="en-US" sz="54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 </a:t>
            </a:r>
            <a:r>
              <a:rPr lang="en-US" sz="5400" b="1" i="0" u="none" strike="noStrike" cap="none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সমস্যা</a:t>
            </a:r>
            <a:r>
              <a:rPr lang="en-US" sz="5400" b="1" i="0" u="none" strike="noStrike" cap="none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, </a:t>
            </a:r>
            <a:r>
              <a:rPr lang="en-US" sz="5400" b="1" i="0" u="none" strike="noStrike" cap="none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সমাধান</a:t>
            </a:r>
            <a:endParaRPr dirty="0">
              <a:solidFill>
                <a:schemeClr val="accent4">
                  <a:lumMod val="40000"/>
                  <a:lumOff val="60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3293706" y="3485212"/>
            <a:ext cx="4301412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dirty="0" err="1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ভেনচিত্রের</a:t>
            </a:r>
            <a:r>
              <a:rPr lang="en-US" sz="3600" i="0" u="none" strike="noStrike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3600" i="0" u="none" strike="noStrike" dirty="0" err="1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গাণিতিক</a:t>
            </a:r>
            <a:r>
              <a:rPr lang="en-US" sz="3600" i="0" u="none" strike="noStrike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3600" i="0" u="none" strike="noStrike" dirty="0" err="1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সমস্যার</a:t>
            </a:r>
            <a:r>
              <a:rPr lang="en-US" sz="3600" i="0" u="none" strike="noStrike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3600" i="0" u="none" strike="noStrike" dirty="0" err="1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আধুনিক</a:t>
            </a:r>
            <a:r>
              <a:rPr lang="en-US" sz="3600" i="0" u="none" strike="noStrike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ও </a:t>
            </a:r>
            <a:r>
              <a:rPr lang="en-US" sz="3600" i="0" u="none" strike="noStrike" dirty="0" err="1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সচিত্র</a:t>
            </a:r>
            <a:r>
              <a:rPr lang="en-US" sz="3600" i="0" u="none" strike="noStrike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3600" i="0" u="none" strike="noStrike" dirty="0" err="1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বিশ্লেষণ</a:t>
            </a:r>
            <a:endParaRPr sz="2400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65633" y="0"/>
            <a:ext cx="1026367" cy="100158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0300996" y="5197151"/>
            <a:ext cx="1782147" cy="156754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51318" y="0"/>
            <a:ext cx="1091682" cy="1287624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57968" y="-9065"/>
                <a:ext cx="1198984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i="1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</m:oMath>
                  </m:oMathPara>
                </a14:m>
                <a:endParaRPr lang="en-US" sz="9600" dirty="0">
                  <a:solidFill>
                    <a:schemeClr val="accent5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7968" y="-9065"/>
                <a:ext cx="1198984" cy="1477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8572"/>
            <a:ext cx="1143000" cy="1438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6" presetClass="entr" presetSubtype="1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  <p:bldP spid="2" grpId="0" animBg="1"/>
      <p:bldP spid="5" grpId="0" animBg="1"/>
      <p:bldP spid="3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9065"/>
            <a:ext cx="12192000" cy="68580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5" name="Google Shape;85;p13"/>
              <p:cNvSpPr txBox="1"/>
              <p:nvPr/>
            </p:nvSpPr>
            <p:spPr>
              <a:xfrm>
                <a:off x="1675439" y="1275337"/>
                <a:ext cx="10017167" cy="406265"/>
              </a:xfrm>
              <a:prstGeom prst="rect">
                <a:avLst/>
              </a:prstGeom>
              <a:solidFill>
                <a:schemeClr val="tx2">
                  <a:lumMod val="90000"/>
                </a:scheme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 algn="ctr">
                  <a:lnSpc>
                    <a:spcPct val="110000"/>
                  </a:lnSpc>
                </a:pPr>
                <a:r>
                  <a:rPr lang="as-IN" sz="2400" b="1" i="0" u="none" strike="noStrike" cap="none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নিচের </a:t>
                </a:r>
                <a:r>
                  <a:rPr lang="as-IN" sz="2400" b="1" i="0" u="none" strike="noStrike" cap="none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ভেনচিত্রে</a:t>
                </a:r>
                <a:r>
                  <a:rPr lang="as-IN" sz="2400" b="1" i="0" u="none" strike="noStrike" cap="none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i="0" u="none" strike="noStrike" cap="none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সংশ্লিষ্ট</a:t>
                </a:r>
                <a:r>
                  <a:rPr lang="as-IN" sz="2400" b="1" i="0" u="none" strike="noStrike" cap="none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i="0" u="none" strike="noStrike" cap="none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সেট</a:t>
                </a:r>
                <a:r>
                  <a:rPr lang="as-IN" sz="2400" b="1" i="0" u="none" strike="noStrike" cap="none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i="0" u="none" strike="noStrike" cap="none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এর</a:t>
                </a:r>
                <a:r>
                  <a:rPr lang="as-IN" sz="2400" b="1" i="0" u="none" strike="noStrike" cap="none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i="0" u="none" strike="noStrike" cap="none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উপাদান</a:t>
                </a:r>
                <a:r>
                  <a:rPr lang="as-IN" sz="2400" b="1" i="0" u="none" strike="noStrike" cap="none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i="0" u="none" strike="noStrike" cap="none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সংখ্যা</a:t>
                </a:r>
                <a:r>
                  <a:rPr lang="as-IN" sz="2400" b="1" i="0" u="none" strike="noStrike" cap="none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i="0" u="none" strike="noStrike" cap="none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দেখানো</a:t>
                </a:r>
                <a:r>
                  <a:rPr lang="as-IN" sz="2400" b="1" i="0" u="none" strike="noStrike" cap="none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i="0" u="none" strike="noStrike" cap="none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হয়েছে</a:t>
                </a:r>
                <a:r>
                  <a:rPr lang="as-IN" sz="2400" b="1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। </a:t>
                </a:r>
                <a:r>
                  <a:rPr lang="as-IN" sz="2400" b="1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যেখানে</a:t>
                </a:r>
                <a:r>
                  <a:rPr lang="as-IN" sz="2400" b="1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সার্বিক</a:t>
                </a:r>
                <a:r>
                  <a:rPr lang="as-IN" sz="2400" b="1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as-IN" sz="2400" b="1" dirty="0" err="1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সেট</a:t>
                </a:r>
                <a:r>
                  <a:rPr lang="as-IN" sz="2400" b="1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" panose="02000000000000000000" pitchFamily="2" charset="0"/>
                    <a:ea typeface="Poppins"/>
                    <a:cs typeface="Nikosh" panose="02000000000000000000" pitchFamily="2" charset="0"/>
                    <a:sym typeface="Poppins"/>
                  </a:rPr>
                  <a:t>U = A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" panose="02000000000000000000" pitchFamily="2" charset="0"/>
                        <a:sym typeface="Poppins"/>
                      </a:rPr>
                      <m:t>∪</m:t>
                    </m:r>
                  </m:oMath>
                </a14:m>
                <a:r>
                  <a:rPr lang="en-US" sz="700" dirty="0" smtClean="0">
                    <a:solidFill>
                      <a:srgbClr val="00B0F0"/>
                    </a:solidFill>
                    <a:latin typeface="Nikosh" panose="02000000000000000000" pitchFamily="2" charset="0"/>
                    <a:cs typeface="Nikosh" panose="02000000000000000000" pitchFamily="2" charset="0"/>
                  </a:rPr>
                  <a:t> </a:t>
                </a:r>
                <a:r>
                  <a:rPr lang="en-US" sz="2400" dirty="0" smtClean="0">
                    <a:solidFill>
                      <a:srgbClr val="00B0F0"/>
                    </a:solidFill>
                    <a:latin typeface="Nikosh" panose="02000000000000000000" pitchFamily="2" charset="0"/>
                    <a:cs typeface="Nikosh" panose="02000000000000000000" pitchFamily="2" charset="0"/>
                  </a:rPr>
                  <a:t>B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" panose="02000000000000000000" pitchFamily="2" charset="0"/>
                        <a:sym typeface="Poppins"/>
                      </a:rPr>
                      <m:t>∪</m:t>
                    </m:r>
                  </m:oMath>
                </a14:m>
                <a:r>
                  <a:rPr lang="en-US" sz="2400" dirty="0" smtClean="0">
                    <a:solidFill>
                      <a:srgbClr val="00B0F0"/>
                    </a:solidFill>
                    <a:latin typeface="Nikosh" panose="02000000000000000000" pitchFamily="2" charset="0"/>
                    <a:cs typeface="Nikosh" panose="02000000000000000000" pitchFamily="2" charset="0"/>
                  </a:rPr>
                  <a:t> C।</a:t>
                </a:r>
                <a:endParaRPr lang="en-US" sz="700" dirty="0">
                  <a:solidFill>
                    <a:srgbClr val="00B0F0"/>
                  </a:solidFill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85" name="Google Shape;85;p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5439" y="1275337"/>
                <a:ext cx="10017167" cy="406265"/>
              </a:xfrm>
              <a:prstGeom prst="rect">
                <a:avLst/>
              </a:prstGeom>
              <a:blipFill>
                <a:blip r:embed="rId4"/>
                <a:stretch>
                  <a:fillRect l="-1522" t="-13433" r="-1461" b="-447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11165633" y="0"/>
            <a:ext cx="1026367" cy="100158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0300996" y="5197151"/>
            <a:ext cx="1782147" cy="156754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51318" y="0"/>
            <a:ext cx="1091682" cy="1287624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57968" y="-9065"/>
                <a:ext cx="1198984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i="1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</m:oMath>
                  </m:oMathPara>
                </a14:m>
                <a:endParaRPr lang="en-US" sz="9600" dirty="0">
                  <a:solidFill>
                    <a:schemeClr val="accent5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7968" y="-9065"/>
                <a:ext cx="1198984" cy="14773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Google Shape;92;p14" descr="image.png"/>
          <p:cNvPicPr preferRelativeResize="0"/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lasticWrap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321698" y="1907407"/>
            <a:ext cx="4953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3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26523" y="2748644"/>
            <a:ext cx="17145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94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69523" y="2748644"/>
            <a:ext cx="17145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95;p14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112523" y="2748644"/>
            <a:ext cx="17145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97;p14"/>
          <p:cNvSpPr txBox="1"/>
          <p:nvPr/>
        </p:nvSpPr>
        <p:spPr>
          <a:xfrm>
            <a:off x="7874648" y="2224769"/>
            <a:ext cx="180975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U</a:t>
            </a:r>
            <a:endParaRPr/>
          </a:p>
        </p:txBody>
      </p:sp>
      <p:sp>
        <p:nvSpPr>
          <p:cNvPr id="14" name="Google Shape;101;p14"/>
          <p:cNvSpPr txBox="1"/>
          <p:nvPr/>
        </p:nvSpPr>
        <p:spPr>
          <a:xfrm>
            <a:off x="4255148" y="3463019"/>
            <a:ext cx="1428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8</a:t>
            </a:r>
            <a:endParaRPr/>
          </a:p>
        </p:txBody>
      </p:sp>
      <p:sp>
        <p:nvSpPr>
          <p:cNvPr id="15" name="Google Shape;102;p14"/>
          <p:cNvSpPr txBox="1"/>
          <p:nvPr/>
        </p:nvSpPr>
        <p:spPr>
          <a:xfrm>
            <a:off x="5207648" y="3463019"/>
            <a:ext cx="1333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BBF24"/>
                </a:solidFill>
                <a:latin typeface="Inter"/>
                <a:ea typeface="Inter"/>
                <a:cs typeface="Inter"/>
                <a:sym typeface="Inter"/>
              </a:rPr>
              <a:t>x</a:t>
            </a:r>
            <a:endParaRPr/>
          </a:p>
        </p:txBody>
      </p:sp>
      <p:sp>
        <p:nvSpPr>
          <p:cNvPr id="16" name="Google Shape;103;p14"/>
          <p:cNvSpPr txBox="1"/>
          <p:nvPr/>
        </p:nvSpPr>
        <p:spPr>
          <a:xfrm>
            <a:off x="5731523" y="3463019"/>
            <a:ext cx="1428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6</a:t>
            </a:r>
            <a:endParaRPr/>
          </a:p>
        </p:txBody>
      </p:sp>
      <p:sp>
        <p:nvSpPr>
          <p:cNvPr id="17" name="Google Shape;104;p14"/>
          <p:cNvSpPr txBox="1"/>
          <p:nvPr/>
        </p:nvSpPr>
        <p:spPr>
          <a:xfrm>
            <a:off x="6350648" y="3463019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BBF24"/>
                </a:solidFill>
                <a:latin typeface="Inter"/>
                <a:ea typeface="Inter"/>
                <a:cs typeface="Inter"/>
                <a:sym typeface="Inter"/>
              </a:rPr>
              <a:t>4</a:t>
            </a:r>
            <a:endParaRPr/>
          </a:p>
        </p:txBody>
      </p:sp>
      <p:sp>
        <p:nvSpPr>
          <p:cNvPr id="18" name="Google Shape;105;p14"/>
          <p:cNvSpPr txBox="1"/>
          <p:nvPr/>
        </p:nvSpPr>
        <p:spPr>
          <a:xfrm>
            <a:off x="7207898" y="3463019"/>
            <a:ext cx="1333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y</a:t>
            </a:r>
            <a:endParaRPr/>
          </a:p>
        </p:txBody>
      </p:sp>
      <p:sp>
        <p:nvSpPr>
          <p:cNvPr id="19" name="Google Shape;112;p14"/>
          <p:cNvSpPr txBox="1"/>
          <p:nvPr/>
        </p:nvSpPr>
        <p:spPr>
          <a:xfrm>
            <a:off x="3950348" y="2443844"/>
            <a:ext cx="1524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A</a:t>
            </a:r>
            <a:endParaRPr dirty="0"/>
          </a:p>
        </p:txBody>
      </p:sp>
      <p:sp>
        <p:nvSpPr>
          <p:cNvPr id="20" name="Google Shape;113;p14"/>
          <p:cNvSpPr txBox="1"/>
          <p:nvPr/>
        </p:nvSpPr>
        <p:spPr>
          <a:xfrm>
            <a:off x="5755336" y="2443844"/>
            <a:ext cx="1428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FB7185"/>
                </a:solidFill>
                <a:latin typeface="Inter"/>
                <a:ea typeface="Inter"/>
                <a:cs typeface="Inter"/>
                <a:sym typeface="Inter"/>
              </a:rPr>
              <a:t>B</a:t>
            </a:r>
            <a:endParaRPr/>
          </a:p>
        </p:txBody>
      </p:sp>
      <p:sp>
        <p:nvSpPr>
          <p:cNvPr id="21" name="Google Shape;114;p14"/>
          <p:cNvSpPr txBox="1"/>
          <p:nvPr/>
        </p:nvSpPr>
        <p:spPr>
          <a:xfrm>
            <a:off x="7550798" y="2443844"/>
            <a:ext cx="1524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0B981"/>
                </a:solidFill>
                <a:latin typeface="Inter"/>
                <a:ea typeface="Inter"/>
                <a:cs typeface="Inter"/>
                <a:sym typeface="Inter"/>
              </a:rPr>
              <a:t>C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78458" y="5233581"/>
                <a:ext cx="2674418" cy="1200329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gradFill>
                  <a:gsLst>
                    <a:gs pos="35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algn="ctr"/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(ক) </a:t>
                </a:r>
              </a:p>
              <a:p>
                <a:pPr algn="ctr"/>
                <a:r>
                  <a:rPr lang="en-US" dirty="0" err="1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যদি</a:t>
                </a:r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n(A </a:t>
                </a:r>
                <a14:m>
                  <m:oMath xmlns:m="http://schemas.openxmlformats.org/officeDocument/2006/math">
                    <m:r>
                      <a:rPr lang="en-US" i="1" smtClean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B)=n(B </a:t>
                </a:r>
                <a14:m>
                  <m:oMath xmlns:m="http://schemas.openxmlformats.org/officeDocument/2006/math">
                    <m:r>
                      <a:rPr lang="en-US" i="1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dirty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C) </a:t>
                </a:r>
                <a:r>
                  <a:rPr lang="en-US" dirty="0" err="1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হয়</a:t>
                </a:r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dirty="0" err="1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তবে</a:t>
                </a:r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x </a:t>
                </a:r>
                <a:r>
                  <a:rPr lang="en-US" dirty="0" err="1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এর</a:t>
                </a:r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dirty="0" err="1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মান</a:t>
                </a:r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dirty="0" err="1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নির্ণয়</a:t>
                </a:r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dirty="0" err="1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কর</a:t>
                </a:r>
                <a:r>
                  <a:rPr lang="en-US" dirty="0" smtClean="0"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।</a:t>
                </a:r>
                <a:endParaRPr lang="en-US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458" y="5233581"/>
                <a:ext cx="2674418" cy="12003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gradFill>
                  <a:gsLst>
                    <a:gs pos="35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255148" y="5205384"/>
                <a:ext cx="2935254" cy="1261884"/>
              </a:xfrm>
              <a:prstGeom prst="rect">
                <a:avLst/>
              </a:prstGeom>
              <a:solidFill>
                <a:srgbClr val="C00000"/>
              </a:solidFill>
              <a:ln>
                <a:gradFill>
                  <a:gsLst>
                    <a:gs pos="35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algn="ctr"/>
                <a:r>
                  <a:rPr lang="en-US" dirty="0" smtClean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(খ)</a:t>
                </a:r>
              </a:p>
              <a:p>
                <a:pPr algn="r"/>
                <a:r>
                  <a:rPr lang="en-US" dirty="0" smtClean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যদি n(B </a:t>
                </a:r>
                <a14:m>
                  <m:oMath xmlns:m="http://schemas.openxmlformats.org/officeDocument/2006/math">
                    <m:r>
                      <a:rPr lang="en-US" i="1">
                        <a:ln w="12700">
                          <a:solidFill>
                            <a:schemeClr val="bg2"/>
                          </a:solidFill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dirty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dirty="0" smtClean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C</a:t>
                </a:r>
                <a:r>
                  <a:rPr lang="en-US" sz="6000" baseline="-25000" dirty="0" smtClean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’</a:t>
                </a:r>
                <a:r>
                  <a:rPr lang="en-US" dirty="0" smtClean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)=n(A</a:t>
                </a:r>
                <a:r>
                  <a:rPr lang="en-US" sz="6000" baseline="-25000" dirty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’</a:t>
                </a:r>
                <a14:m>
                  <m:oMath xmlns:m="http://schemas.openxmlformats.org/officeDocument/2006/math">
                    <m:r>
                      <a:rPr lang="en-US" i="1">
                        <a:ln w="12700">
                          <a:solidFill>
                            <a:schemeClr val="bg2"/>
                          </a:solidFill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dirty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 C) </a:t>
                </a:r>
                <a:r>
                  <a:rPr lang="en-US" dirty="0" err="1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হয়</a:t>
                </a:r>
                <a:r>
                  <a:rPr lang="en-US" dirty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তবে</a:t>
                </a:r>
                <a:r>
                  <a:rPr lang="en-US" dirty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dirty="0" smtClean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y </a:t>
                </a:r>
                <a:r>
                  <a:rPr lang="en-US" dirty="0" err="1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এর</a:t>
                </a:r>
                <a:r>
                  <a:rPr lang="en-US" dirty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মান</a:t>
                </a:r>
                <a:r>
                  <a:rPr lang="en-US" dirty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নির্ণয়</a:t>
                </a:r>
                <a:r>
                  <a:rPr lang="en-US" dirty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dirty="0" err="1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কর</a:t>
                </a:r>
                <a:r>
                  <a:rPr lang="en-US" dirty="0" smtClean="0">
                    <a:ln w="12700">
                      <a:solidFill>
                        <a:schemeClr val="bg2"/>
                      </a:solidFill>
                    </a:ln>
                    <a:solidFill>
                      <a:schemeClr val="accent3">
                        <a:lumMod val="50000"/>
                      </a:schemeClr>
                    </a:solidFill>
                  </a:rPr>
                  <a:t>।</a:t>
                </a:r>
                <a:endParaRPr lang="en-US" dirty="0">
                  <a:ln w="12700">
                    <a:solidFill>
                      <a:schemeClr val="bg2"/>
                    </a:solidFill>
                  </a:ln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148" y="5205384"/>
                <a:ext cx="2935254" cy="126188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gradFill>
                  <a:gsLst>
                    <a:gs pos="35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7550798" y="5166606"/>
            <a:ext cx="2402081" cy="1334278"/>
          </a:xfrm>
          <a:prstGeom prst="rect">
            <a:avLst/>
          </a:prstGeom>
          <a:solidFill>
            <a:srgbClr val="7030A0"/>
          </a:solidFill>
          <a:ln>
            <a:gradFill>
              <a:gsLst>
                <a:gs pos="35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(গ) </a:t>
            </a:r>
          </a:p>
          <a:p>
            <a:pPr algn="ctr"/>
            <a:r>
              <a:rPr lang="en-US" dirty="0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n(U) </a:t>
            </a:r>
            <a:r>
              <a:rPr lang="en-US" dirty="0" err="1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এর</a:t>
            </a:r>
            <a:r>
              <a:rPr lang="en-US" dirty="0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মান</a:t>
            </a:r>
            <a:r>
              <a:rPr lang="en-US" dirty="0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নির্ণয়</a:t>
            </a:r>
            <a:r>
              <a:rPr lang="en-US" dirty="0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কর</a:t>
            </a:r>
            <a:r>
              <a:rPr lang="en-US" dirty="0" smtClean="0">
                <a:ln>
                  <a:solidFill>
                    <a:schemeClr val="bg2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। </a:t>
            </a:r>
            <a:endParaRPr lang="en-US" dirty="0">
              <a:ln>
                <a:solidFill>
                  <a:schemeClr val="bg2"/>
                </a:solidFill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536970" y="1186774"/>
            <a:ext cx="1" cy="494828"/>
          </a:xfrm>
          <a:prstGeom prst="line">
            <a:avLst/>
          </a:prstGeom>
          <a:ln w="1270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105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2" grpId="0" animBg="1"/>
      <p:bldP spid="5" grpId="0" animBg="1"/>
      <p:bldP spid="3" grpId="0" animBg="1"/>
      <p:bldP spid="4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6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/>
          <p:nvPr/>
        </p:nvSpPr>
        <p:spPr>
          <a:xfrm>
            <a:off x="5381625" y="2500312"/>
            <a:ext cx="1428750" cy="5715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4600813" y="2843212"/>
            <a:ext cx="29903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 err="1">
                <a:solidFill>
                  <a:srgbClr val="F8FAFC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অংশ</a:t>
            </a:r>
            <a:r>
              <a:rPr lang="en-US" sz="6000" b="1" i="0" u="none" strike="noStrike" cap="none" dirty="0">
                <a:solidFill>
                  <a:srgbClr val="F8FAFC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(ক)</a:t>
            </a:r>
            <a:endParaRPr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5305901" y="4071937"/>
            <a:ext cx="1580197" cy="3231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x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এর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মান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নির্ণয়</a:t>
            </a:r>
            <a:endParaRPr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1165633" y="0"/>
            <a:ext cx="1026367" cy="100158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0300996" y="5197151"/>
            <a:ext cx="1782147" cy="156754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51318" y="0"/>
            <a:ext cx="1091682" cy="1287624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evel 1"/>
          <p:cNvSpPr/>
          <p:nvPr/>
        </p:nvSpPr>
        <p:spPr>
          <a:xfrm>
            <a:off x="-3" y="5561050"/>
            <a:ext cx="1530220" cy="1278294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4" grpId="0"/>
      <p:bldP spid="135" grpId="0" animBg="1"/>
      <p:bldP spid="6" grpId="0" animBg="1"/>
      <p:bldP spid="7" grpId="0" animBg="1"/>
      <p:bldP spid="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9147" y="2097274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dirty="0" smtClean="0"/>
              <a:t>A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4947" y="3853049"/>
            <a:ext cx="6400800" cy="1752600"/>
          </a:xfrm>
        </p:spPr>
        <p:txBody>
          <a:bodyPr>
            <a:normAutofit/>
          </a:bodyPr>
          <a:lstStyle/>
          <a:p>
            <a:endParaRPr lang="en-US" sz="4000"/>
          </a:p>
        </p:txBody>
      </p:sp>
      <p:pic>
        <p:nvPicPr>
          <p:cNvPr id="4" name="Google Shape;147;p16" descr="imag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341" y="2233"/>
            <a:ext cx="12192000" cy="685576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48;p16"/>
              <p:cNvSpPr txBox="1"/>
              <p:nvPr/>
            </p:nvSpPr>
            <p:spPr>
              <a:xfrm>
                <a:off x="1841630" y="2451412"/>
                <a:ext cx="667721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/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প্রশ্ন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: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যদি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n( A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94A3B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sz="1800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B ) = n( B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94A3B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sz="1800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C ) </a:t>
                </a:r>
                <a:r>
                  <a:rPr lang="en-US" sz="1800" dirty="0" err="1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হয়</a:t>
                </a:r>
                <a:r>
                  <a:rPr lang="en-US" sz="1800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, </a:t>
                </a:r>
                <a:r>
                  <a:rPr lang="en-US" sz="1800" b="0" i="0" u="none" strike="noStrike" cap="none" dirty="0" err="1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তবে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 </a:t>
                </a:r>
                <a:r>
                  <a:rPr lang="en-US" sz="20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x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এর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মান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কত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?</a:t>
                </a:r>
                <a:endParaRPr sz="1800" dirty="0"/>
              </a:p>
            </p:txBody>
          </p:sp>
        </mc:Choice>
        <mc:Fallback xmlns="">
          <p:sp>
            <p:nvSpPr>
              <p:cNvPr id="5" name="Google Shape;148;p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630" y="2451412"/>
                <a:ext cx="6677219" cy="307777"/>
              </a:xfrm>
              <a:prstGeom prst="rect">
                <a:avLst/>
              </a:prstGeom>
              <a:blipFill>
                <a:blip r:embed="rId3"/>
                <a:stretch>
                  <a:fillRect l="-2100" t="-25490" b="-490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49;p16"/>
              <p:cNvSpPr txBox="1"/>
              <p:nvPr/>
            </p:nvSpPr>
            <p:spPr>
              <a:xfrm>
                <a:off x="1763098" y="2937891"/>
                <a:ext cx="7791450" cy="443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59929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ভেনচিত্র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হতে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পাই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: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A  ও B </a:t>
                </a:r>
                <a:r>
                  <a:rPr lang="en-US" sz="1800" b="0" i="0" u="none" strike="noStrike" cap="none" dirty="0" err="1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সেটের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সাধারণ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অঞ্চলের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উপাদান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সংখ্যা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 n( A </a:t>
                </a:r>
                <a14:m>
                  <m:oMath xmlns:m="http://schemas.openxmlformats.org/officeDocument/2006/math">
                    <m:r>
                      <a:rPr lang="en-US" sz="1800" b="0" i="1" u="none" strike="noStrike" cap="none" smtClean="0">
                        <a:solidFill>
                          <a:srgbClr val="94A3B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B ) = x</a:t>
                </a:r>
                <a:endParaRPr sz="1800" dirty="0"/>
              </a:p>
            </p:txBody>
          </p:sp>
        </mc:Choice>
        <mc:Fallback xmlns="">
          <p:sp>
            <p:nvSpPr>
              <p:cNvPr id="6" name="Google Shape;149;p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098" y="2937891"/>
                <a:ext cx="7791450" cy="443198"/>
              </a:xfrm>
              <a:prstGeom prst="rect">
                <a:avLst/>
              </a:prstGeom>
              <a:blipFill>
                <a:blip r:embed="rId4"/>
                <a:stretch>
                  <a:fillRect l="-1800" b="-232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50;p16"/>
              <p:cNvSpPr txBox="1"/>
              <p:nvPr/>
            </p:nvSpPr>
            <p:spPr>
              <a:xfrm>
                <a:off x="1734522" y="3578579"/>
                <a:ext cx="8620125" cy="443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59929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ভেনচিত্র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হতে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আরও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পাই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: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B ও C </a:t>
                </a:r>
                <a:r>
                  <a:rPr lang="en-US" sz="1800" b="0" i="0" u="none" strike="noStrike" cap="none" dirty="0" err="1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সেটের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সাধারণ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অঞ্চলের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উপাদান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সংখ্যা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n( B </a:t>
                </a:r>
                <a14:m>
                  <m:oMath xmlns:m="http://schemas.openxmlformats.org/officeDocument/2006/math">
                    <m:r>
                      <a:rPr lang="en-US" sz="1800" b="0" i="1" u="none" strike="noStrike" cap="none" smtClean="0">
                        <a:solidFill>
                          <a:srgbClr val="94A3B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C ) = 4</a:t>
                </a:r>
                <a:endParaRPr sz="1800" dirty="0"/>
              </a:p>
            </p:txBody>
          </p:sp>
        </mc:Choice>
        <mc:Fallback xmlns="">
          <p:sp>
            <p:nvSpPr>
              <p:cNvPr id="7" name="Google Shape;150;p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522" y="3578579"/>
                <a:ext cx="8620125" cy="443198"/>
              </a:xfrm>
              <a:prstGeom prst="rect">
                <a:avLst/>
              </a:prstGeom>
              <a:blipFill>
                <a:blip r:embed="rId5"/>
                <a:stretch>
                  <a:fillRect l="-1697" b="-246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151;p16"/>
              <p:cNvSpPr txBox="1"/>
              <p:nvPr/>
            </p:nvSpPr>
            <p:spPr>
              <a:xfrm>
                <a:off x="1909857" y="4187307"/>
                <a:ext cx="9426837" cy="443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>
                  <a:lnSpc>
                    <a:spcPct val="159929"/>
                  </a:lnSpc>
                </a:pP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শর্তানুসারে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1" i="0" u="none" strike="noStrike" cap="none" dirty="0" err="1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সমাধান</a:t>
                </a:r>
                <a:r>
                  <a:rPr lang="en-US" sz="1800" b="1" i="0" u="none" strike="noStrike" cap="none" dirty="0">
                    <a:solidFill>
                      <a:srgbClr val="F1F5F9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: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যেহেতু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প্রশ্নানুযায়ী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, </a:t>
                </a:r>
                <a:r>
                  <a:rPr lang="en-US" sz="1800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n( A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94A3B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sz="1800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B ) =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n( B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94A3B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sz="1800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C </a:t>
                </a:r>
                <a:r>
                  <a:rPr lang="en-US" sz="1800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)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 </a:t>
                </a:r>
                <a:r>
                  <a:rPr lang="en-US" sz="1800" b="0" i="0" u="none" strike="noStrike" cap="none" dirty="0" err="1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তাই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আমরা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সহজেই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লিখতে</a:t>
                </a:r>
                <a:r>
                  <a:rPr lang="en-US" sz="1800" b="0" i="0" u="none" strike="noStrike" cap="none" dirty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sz="1800" b="0" i="0" u="none" strike="noStrike" cap="none" dirty="0" err="1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পারি</a:t>
                </a:r>
                <a:r>
                  <a:rPr lang="en-US" sz="1800" b="0" i="0" u="none" strike="noStrike" cap="none" dirty="0" smtClean="0">
                    <a:solidFill>
                      <a:srgbClr val="94A3B8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: x = 4</a:t>
                </a:r>
                <a:endParaRPr sz="1800" dirty="0"/>
              </a:p>
            </p:txBody>
          </p:sp>
        </mc:Choice>
        <mc:Fallback xmlns="">
          <p:sp>
            <p:nvSpPr>
              <p:cNvPr id="8" name="Google Shape;151;p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857" y="4187307"/>
                <a:ext cx="9426837" cy="443198"/>
              </a:xfrm>
              <a:prstGeom prst="rect">
                <a:avLst/>
              </a:prstGeom>
              <a:blipFill>
                <a:blip r:embed="rId6"/>
                <a:stretch>
                  <a:fillRect l="-1487" b="-232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152;p16"/>
          <p:cNvSpPr txBox="1"/>
          <p:nvPr/>
        </p:nvSpPr>
        <p:spPr>
          <a:xfrm>
            <a:off x="1924058" y="4689680"/>
            <a:ext cx="8620125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1F5F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সিদ্ধান্ত</a:t>
            </a:r>
            <a:r>
              <a:rPr lang="en-US" sz="1800" b="1" i="0" u="none" strike="noStrike" cap="none" dirty="0">
                <a:solidFill>
                  <a:srgbClr val="F1F5F9"/>
                </a:solidFill>
                <a:latin typeface="Hind Siliguri"/>
                <a:ea typeface="Hind Siliguri"/>
                <a:cs typeface="Hind Siliguri"/>
                <a:sym typeface="Hind Siliguri"/>
              </a:rPr>
              <a:t>:</a:t>
            </a:r>
            <a:r>
              <a:rPr lang="en-US" sz="18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8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সুতরাং</a:t>
            </a:r>
            <a:r>
              <a:rPr lang="en-US" sz="18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, </a:t>
            </a:r>
            <a:r>
              <a:rPr lang="en-US" sz="1800" b="0" i="0" u="none" strike="noStrike" cap="none" dirty="0" err="1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নির্ণেয়</a:t>
            </a:r>
            <a:r>
              <a:rPr lang="en-US" sz="1800" b="0" i="0" u="none" strike="noStrike" cap="none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x </a:t>
            </a:r>
            <a:r>
              <a:rPr lang="en-US" sz="1800" b="0" i="0" u="none" strike="noStrike" cap="none" dirty="0" err="1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এর</a:t>
            </a:r>
            <a:r>
              <a:rPr lang="en-US" sz="1800" b="0" i="0" u="none" strike="noStrike" cap="none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8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মান</a:t>
            </a:r>
            <a:r>
              <a:rPr lang="en-US" sz="18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800" b="0" i="0" u="none" strike="noStrike" cap="none" dirty="0" err="1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হলো</a:t>
            </a:r>
            <a:r>
              <a:rPr lang="en-US" sz="1800" b="0" i="0" u="none" strike="noStrike" cap="none" dirty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800" b="0" i="0" u="none" strike="noStrike" cap="none" dirty="0" smtClean="0">
                <a:solidFill>
                  <a:srgbClr val="94A3B8"/>
                </a:solidFill>
                <a:latin typeface="Hind Siliguri"/>
                <a:ea typeface="Hind Siliguri"/>
                <a:cs typeface="Hind Siliguri"/>
                <a:sym typeface="Hind Siliguri"/>
              </a:rPr>
              <a:t>4।</a:t>
            </a:r>
            <a:endParaRPr sz="1800" dirty="0"/>
          </a:p>
        </p:txBody>
      </p:sp>
      <p:pic>
        <p:nvPicPr>
          <p:cNvPr id="10" name="Google Shape;153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33476" y="1700005"/>
            <a:ext cx="2306402" cy="248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61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94183" y="5297233"/>
            <a:ext cx="2458184" cy="298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64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24972" y="252922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65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72085" y="3022134"/>
            <a:ext cx="309951" cy="314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6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72085" y="3687055"/>
            <a:ext cx="287208" cy="318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;p16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72085" y="4181628"/>
            <a:ext cx="309951" cy="310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8;p16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372085" y="4792770"/>
            <a:ext cx="233849" cy="31881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69;p16"/>
          <p:cNvSpPr txBox="1"/>
          <p:nvPr/>
        </p:nvSpPr>
        <p:spPr>
          <a:xfrm>
            <a:off x="3795127" y="696959"/>
            <a:ext cx="349672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'ক' </a:t>
            </a:r>
            <a:r>
              <a:rPr lang="en-US" sz="3200" b="1" i="0" u="none" strike="noStrike" cap="none" dirty="0" err="1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নং</a:t>
            </a:r>
            <a:r>
              <a:rPr lang="en-US" sz="3200" b="1" i="0" u="none" strike="noStrike" cap="none" dirty="0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3200" b="1" i="0" u="none" strike="noStrike" cap="none" dirty="0" err="1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প্রশ্নের</a:t>
            </a:r>
            <a:r>
              <a:rPr lang="en-US" sz="3200" b="1" i="0" u="none" strike="noStrike" cap="none" dirty="0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3200" b="1" i="0" u="none" strike="noStrike" cap="none" dirty="0" err="1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সমাধান</a:t>
            </a:r>
            <a:endParaRPr sz="1800" dirty="0"/>
          </a:p>
        </p:txBody>
      </p:sp>
      <p:sp>
        <p:nvSpPr>
          <p:cNvPr id="27" name="Google Shape;170;p16"/>
          <p:cNvSpPr/>
          <p:nvPr/>
        </p:nvSpPr>
        <p:spPr>
          <a:xfrm>
            <a:off x="534372" y="452624"/>
            <a:ext cx="47625" cy="55245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1114315" y="61032"/>
            <a:ext cx="1026367" cy="100158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10368016" y="5279699"/>
            <a:ext cx="1782147" cy="156754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0" y="93306"/>
            <a:ext cx="1091682" cy="1287624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82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25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750"/>
                            </p:stCondLst>
                            <p:childTnLst>
                              <p:par>
                                <p:cTn id="33" presetID="16" presetClass="entr" presetSubtype="2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25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475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70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9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2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50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2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3750"/>
                            </p:stCondLst>
                            <p:childTnLst>
                              <p:par>
                                <p:cTn id="6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6000"/>
                            </p:stCondLst>
                            <p:childTnLst>
                              <p:par>
                                <p:cTn id="6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2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8250"/>
                            </p:stCondLst>
                            <p:childTnLst>
                              <p:par>
                                <p:cTn id="7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2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500"/>
                            </p:stCondLst>
                            <p:childTnLst>
                              <p:par>
                                <p:cTn id="7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2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275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2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  <p:bldP spid="7" grpId="0"/>
      <p:bldP spid="8" grpId="0"/>
      <p:bldP spid="9" grpId="0"/>
      <p:bldP spid="26" grpId="0"/>
      <p:bldP spid="27" grpId="0" animBg="1"/>
      <p:bldP spid="19" grpId="0" animBg="1"/>
      <p:bldP spid="20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/>
          <p:nvPr/>
        </p:nvSpPr>
        <p:spPr>
          <a:xfrm>
            <a:off x="5381625" y="2500312"/>
            <a:ext cx="1428750" cy="5715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4640818" y="2843212"/>
            <a:ext cx="291036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 err="1">
                <a:solidFill>
                  <a:srgbClr val="F8FAFC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অংশ</a:t>
            </a:r>
            <a:r>
              <a:rPr lang="en-US" sz="6000" b="1" i="0" u="none" strike="noStrike" cap="none" dirty="0">
                <a:solidFill>
                  <a:srgbClr val="F8FAFC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(খ)</a:t>
            </a:r>
            <a:endParaRPr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5300900" y="4071937"/>
            <a:ext cx="159019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y এর মান নির্ণয়</a:t>
            </a:r>
            <a:endParaRPr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1165633" y="0"/>
            <a:ext cx="1026367" cy="100158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0300996" y="5197151"/>
            <a:ext cx="1782147" cy="156754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51318" y="0"/>
            <a:ext cx="1091682" cy="1287624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vel 8"/>
          <p:cNvSpPr/>
          <p:nvPr/>
        </p:nvSpPr>
        <p:spPr>
          <a:xfrm>
            <a:off x="-3" y="5561050"/>
            <a:ext cx="1530220" cy="1278294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/>
      <p:bldP spid="157" grpId="0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75;p17" descr="imag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76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267" y="974409"/>
            <a:ext cx="5324475" cy="5677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Google Shape;177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9633" y="1007539"/>
            <a:ext cx="5324475" cy="5677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Google Shape;178;p17"/>
          <p:cNvSpPr txBox="1"/>
          <p:nvPr/>
        </p:nvSpPr>
        <p:spPr>
          <a:xfrm>
            <a:off x="1804495" y="1295496"/>
            <a:ext cx="36341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বামপক্ষ</a:t>
            </a:r>
            <a:r>
              <a:rPr lang="en-US" sz="2400" b="1" i="0" u="none" strike="noStrike" cap="none" dirty="0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ও </a:t>
            </a:r>
            <a:r>
              <a:rPr lang="en-US" sz="24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বিশ্লেষণ</a:t>
            </a:r>
            <a:endParaRPr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179;p17"/>
              <p:cNvSpPr txBox="1"/>
              <p:nvPr/>
            </p:nvSpPr>
            <p:spPr>
              <a:xfrm>
                <a:off x="876300" y="1961703"/>
                <a:ext cx="4970621" cy="443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s-IN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প্রশ্ন</a:t>
                </a:r>
                <a:r>
                  <a:rPr lang="as-IN" b="1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:</a:t>
                </a:r>
                <a:r>
                  <a:rPr lang="as-IN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যদি</a:t>
                </a:r>
                <a:r>
                  <a:rPr lang="as-IN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n(B</a:t>
                </a:r>
                <a14:m>
                  <m:oMath xmlns:m="http://schemas.openxmlformats.org/officeDocument/2006/math">
                    <m:r>
                      <a:rPr lang="en-US" b="0" i="1" u="none" strike="noStrike" cap="none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C`)</a:t>
                </a:r>
                <a:r>
                  <a:rPr lang="en-US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= n(A`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C)  </a:t>
                </a:r>
                <a:r>
                  <a:rPr lang="as-IN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হয়</a:t>
                </a:r>
                <a:r>
                  <a:rPr lang="as-IN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, </a:t>
                </a:r>
                <a:r>
                  <a:rPr lang="as-IN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তবে</a:t>
                </a:r>
                <a:r>
                  <a:rPr lang="as-IN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y </a:t>
                </a:r>
                <a:r>
                  <a:rPr lang="as-IN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এর</a:t>
                </a:r>
                <a:r>
                  <a:rPr lang="as-IN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মান</a:t>
                </a:r>
                <a:r>
                  <a:rPr lang="as-IN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কত</a:t>
                </a:r>
                <a:r>
                  <a:rPr lang="as-IN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?</a:t>
                </a:r>
                <a:endParaRPr lang="as-IN" sz="20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Google Shape;179;p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" y="1961703"/>
                <a:ext cx="4970621" cy="443198"/>
              </a:xfrm>
              <a:prstGeom prst="rect">
                <a:avLst/>
              </a:prstGeom>
              <a:blipFill>
                <a:blip r:embed="rId5"/>
                <a:stretch>
                  <a:fillRect l="-2945" b="-219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180;p17"/>
              <p:cNvSpPr txBox="1"/>
              <p:nvPr/>
            </p:nvSpPr>
            <p:spPr>
              <a:xfrm>
                <a:off x="825047" y="2580075"/>
                <a:ext cx="4595328" cy="9848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/>
                <a:r>
                  <a:rPr lang="as-IN" sz="2000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1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বামপক্ষ</a:t>
                </a:r>
                <a:r>
                  <a:rPr lang="as-IN" sz="2000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, </a:t>
                </a:r>
                <a:r>
                  <a:rPr lang="en-US" sz="2000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n(B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sz="2000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C`)</a:t>
                </a:r>
                <a:r>
                  <a:rPr lang="en-US" sz="2000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1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এর</a:t>
                </a:r>
                <a:r>
                  <a:rPr lang="as-IN" sz="2000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1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মান</a:t>
                </a:r>
                <a:r>
                  <a:rPr lang="as-IN" sz="2000" b="1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: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sz="2000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B</a:t>
                </a:r>
                <a:r>
                  <a:rPr lang="en-US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সেটের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যে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অংশ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C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এর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বাইরে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অবস্হিত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।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ভেনচিত্র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অনুসারে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এই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অংশের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উপাদান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হলো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sz="24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x</a:t>
                </a:r>
                <a:r>
                  <a:rPr lang="en-US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এবং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6।</a:t>
                </a:r>
                <a:endParaRPr lang="as-IN" sz="24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9" name="Google Shape;180;p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47" y="2580075"/>
                <a:ext cx="4595328" cy="984885"/>
              </a:xfrm>
              <a:prstGeom prst="rect">
                <a:avLst/>
              </a:prstGeom>
              <a:blipFill>
                <a:blip r:embed="rId6"/>
                <a:stretch>
                  <a:fillRect l="-3316" t="-7407" r="-2387" b="-179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81;p17"/>
              <p:cNvSpPr txBox="1"/>
              <p:nvPr/>
            </p:nvSpPr>
            <p:spPr>
              <a:xfrm>
                <a:off x="876300" y="3738917"/>
                <a:ext cx="3104664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>
                  <a:lnSpc>
                    <a:spcPct val="160000"/>
                  </a:lnSpc>
                </a:pPr>
                <a:r>
                  <a:rPr lang="pt-BR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অতএব, </a:t>
                </a:r>
                <a:r>
                  <a:rPr lang="pt-BR" sz="2000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n(B</a:t>
                </a:r>
                <a14:m>
                  <m:oMath xmlns:m="http://schemas.openxmlformats.org/officeDocument/2006/math">
                    <m:r>
                      <a:rPr lang="pt-B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pt-BR" sz="2000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C`) </a:t>
                </a:r>
                <a:r>
                  <a:rPr lang="pt-BR" sz="2000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= x + 6</a:t>
                </a:r>
                <a:endParaRPr lang="pt-BR" sz="20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0" name="Google Shape;181;p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" y="3738917"/>
                <a:ext cx="3104664" cy="492443"/>
              </a:xfrm>
              <a:prstGeom prst="rect">
                <a:avLst/>
              </a:prstGeom>
              <a:blipFill>
                <a:blip r:embed="rId7"/>
                <a:stretch>
                  <a:fillRect l="-4715" b="-222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Google Shape;182;p17"/>
          <p:cNvSpPr txBox="1"/>
          <p:nvPr/>
        </p:nvSpPr>
        <p:spPr>
          <a:xfrm>
            <a:off x="876299" y="4244591"/>
            <a:ext cx="2614247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যেহেতু</a:t>
            </a:r>
            <a:r>
              <a:rPr lang="en-US" b="0" i="0" u="none" strike="noStrike" cap="none" dirty="0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'ক' </a:t>
            </a:r>
            <a:r>
              <a:rPr lang="en-US" b="0" i="0" u="none" strike="noStrike" cap="none" dirty="0" err="1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হতে</a:t>
            </a:r>
            <a:r>
              <a:rPr lang="en-US" b="0" i="0" u="none" strike="noStrike" cap="none" dirty="0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b="0" i="0" u="none" strike="noStrike" cap="none" dirty="0" err="1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পাই</a:t>
            </a:r>
            <a:r>
              <a:rPr lang="en-US" b="0" i="0" u="none" strike="noStrike" cap="none" dirty="0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b="0" i="0" u="none" strike="noStrike" cap="none" dirty="0" smtClean="0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, x = 4</a:t>
            </a:r>
            <a:endParaRPr sz="2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183;p17"/>
              <p:cNvSpPr txBox="1"/>
              <p:nvPr/>
            </p:nvSpPr>
            <p:spPr>
              <a:xfrm>
                <a:off x="876300" y="4743012"/>
                <a:ext cx="4733925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>
                  <a:lnSpc>
                    <a:spcPct val="160000"/>
                  </a:lnSpc>
                </a:pPr>
                <a:r>
                  <a:rPr lang="pt-BR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সুতরাং, </a:t>
                </a:r>
                <a:r>
                  <a:rPr lang="pt-BR" sz="2000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n(B</a:t>
                </a:r>
                <a14:m>
                  <m:oMath xmlns:m="http://schemas.openxmlformats.org/officeDocument/2006/math">
                    <m:r>
                      <a:rPr lang="pt-B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pt-BR" sz="2000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C`) </a:t>
                </a:r>
                <a:r>
                  <a:rPr lang="pt-BR" sz="2000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= 4 + 6 = 10</a:t>
                </a:r>
                <a:endParaRPr lang="pt-BR" sz="20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Google Shape;183;p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" y="4743012"/>
                <a:ext cx="4733925" cy="492443"/>
              </a:xfrm>
              <a:prstGeom prst="rect">
                <a:avLst/>
              </a:prstGeom>
              <a:blipFill>
                <a:blip r:embed="rId8"/>
                <a:stretch>
                  <a:fillRect l="-3093" b="-222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Google Shape;184;p17"/>
          <p:cNvSpPr txBox="1"/>
          <p:nvPr/>
        </p:nvSpPr>
        <p:spPr>
          <a:xfrm>
            <a:off x="7790283" y="1362244"/>
            <a:ext cx="39338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ডানপক্ষ</a:t>
            </a:r>
            <a:r>
              <a:rPr lang="en-US" sz="2400" b="1" i="0" u="none" strike="noStrike" cap="none" dirty="0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ও </a:t>
            </a:r>
            <a:r>
              <a:rPr lang="en-US" sz="2400" b="1" i="0" u="none" strike="noStrike" cap="none" dirty="0" err="1">
                <a:solidFill>
                  <a:srgbClr val="38BDF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সমাধান</a:t>
            </a:r>
            <a:endParaRPr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185;p17"/>
              <p:cNvSpPr txBox="1"/>
              <p:nvPr/>
            </p:nvSpPr>
            <p:spPr>
              <a:xfrm>
                <a:off x="6581775" y="1961703"/>
                <a:ext cx="4733925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/>
                <a:r>
                  <a:rPr lang="en-US" sz="2000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sz="2000" dirty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n(A`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sz="2000" dirty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C</a:t>
                </a:r>
                <a:r>
                  <a:rPr lang="en-US" sz="2000" dirty="0" smtClean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)</a:t>
                </a:r>
                <a:r>
                  <a:rPr lang="en-US" sz="2000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 </a:t>
                </a:r>
                <a:r>
                  <a:rPr lang="as-IN" sz="2000" b="1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এর</a:t>
                </a:r>
                <a:r>
                  <a:rPr lang="as-IN" sz="2000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1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মান</a:t>
                </a:r>
                <a:r>
                  <a:rPr lang="as-IN" sz="2000" b="1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: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C 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সেটের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যে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অংশ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A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এর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বাইরে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অবস্হিত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।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ভেনচিত্র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অনুসারে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এই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অঞ্চলের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উপাদান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সংখ্যা</a:t>
                </a:r>
                <a:r>
                  <a:rPr lang="as-IN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হলো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4 </a:t>
                </a:r>
                <a:r>
                  <a:rPr lang="as-IN" sz="2000" b="0" i="0" u="none" strike="noStrike" cap="none" dirty="0" err="1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এবং</a:t>
                </a:r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en-US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y </a:t>
                </a:r>
                <a:r>
                  <a:rPr lang="en-US" sz="2000" b="0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।</a:t>
                </a:r>
                <a:endParaRPr lang="en-US" sz="20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Google Shape;185;p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775" y="1961703"/>
                <a:ext cx="4733925" cy="923330"/>
              </a:xfrm>
              <a:prstGeom prst="rect">
                <a:avLst/>
              </a:prstGeom>
              <a:blipFill>
                <a:blip r:embed="rId9"/>
                <a:stretch>
                  <a:fillRect l="-3351" t="-9272" b="-15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186;p17"/>
              <p:cNvSpPr txBox="1"/>
              <p:nvPr/>
            </p:nvSpPr>
            <p:spPr>
              <a:xfrm>
                <a:off x="6603852" y="3195252"/>
                <a:ext cx="278198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/>
                <a:r>
                  <a:rPr lang="as-IN" sz="2000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অতএব</a:t>
                </a:r>
                <a:r>
                  <a:rPr lang="as-IN" b="0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, </a:t>
                </a:r>
                <a:r>
                  <a:rPr lang="en-US" dirty="0" smtClean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n(A`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b="0" i="0" u="none" strike="noStrike" cap="none" dirty="0" smtClean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C) = 4 + y</a:t>
                </a:r>
                <a:endParaRPr lang="en-US" sz="20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5" name="Google Shape;186;p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852" y="3195252"/>
                <a:ext cx="2781988" cy="307777"/>
              </a:xfrm>
              <a:prstGeom prst="rect">
                <a:avLst/>
              </a:prstGeom>
              <a:blipFill>
                <a:blip r:embed="rId10"/>
                <a:stretch>
                  <a:fillRect l="-5470" t="-27451" b="-470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187;p17"/>
              <p:cNvSpPr txBox="1"/>
              <p:nvPr/>
            </p:nvSpPr>
            <p:spPr>
              <a:xfrm>
                <a:off x="6603852" y="3818394"/>
                <a:ext cx="377986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/>
                <a:r>
                  <a:rPr lang="as-IN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শর্তানুসারে</a:t>
                </a:r>
                <a:r>
                  <a:rPr lang="as-IN" b="1" i="0" u="none" strike="noStrike" cap="none" dirty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 </a:t>
                </a:r>
                <a:r>
                  <a:rPr lang="as-IN" b="1" i="0" u="none" strike="noStrike" cap="none" dirty="0" err="1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সমীকরণ</a:t>
                </a:r>
                <a:r>
                  <a:rPr lang="as-IN" b="1" i="0" u="none" strike="noStrike" cap="none" dirty="0" smtClean="0">
                    <a:solidFill>
                      <a:schemeClr val="bg1"/>
                    </a:solidFill>
                    <a:latin typeface="Nikosh" panose="02000000000000000000" pitchFamily="2" charset="0"/>
                    <a:ea typeface="Hind Siliguri"/>
                    <a:cs typeface="Nikosh" panose="02000000000000000000" pitchFamily="2" charset="0"/>
                    <a:sym typeface="Hind Siliguri"/>
                  </a:rPr>
                  <a:t>: </a:t>
                </a:r>
                <a:r>
                  <a:rPr lang="en-US" b="0" i="0" u="none" strike="noStrike" cap="none" dirty="0" smtClean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n(B</a:t>
                </a:r>
                <a14:m>
                  <m:oMath xmlns:m="http://schemas.openxmlformats.org/officeDocument/2006/math">
                    <m:r>
                      <a:rPr lang="en-US" b="0" i="1" u="none" strike="noStrike" cap="none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b="0" i="0" u="none" strike="noStrike" cap="none" dirty="0" smtClean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C`)</a:t>
                </a:r>
                <a:r>
                  <a:rPr lang="en-US" dirty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 </a:t>
                </a:r>
                <a:r>
                  <a:rPr lang="en-US" dirty="0" smtClean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= n(A`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ind Siliguri"/>
                        <a:sym typeface="Hind Siliguri"/>
                      </a:rPr>
                      <m:t>∩</m:t>
                    </m:r>
                  </m:oMath>
                </a14:m>
                <a:r>
                  <a:rPr lang="en-US" b="0" i="0" u="none" strike="noStrike" cap="none" dirty="0" smtClean="0">
                    <a:solidFill>
                      <a:schemeClr val="bg1"/>
                    </a:solidFill>
                    <a:latin typeface="Hind Siliguri"/>
                    <a:ea typeface="Hind Siliguri"/>
                    <a:cs typeface="Hind Siliguri"/>
                    <a:sym typeface="Hind Siliguri"/>
                  </a:rPr>
                  <a:t>C)</a:t>
                </a:r>
                <a:endParaRPr lang="en-US" sz="20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6" name="Google Shape;187;p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852" y="3818394"/>
                <a:ext cx="3779865" cy="276999"/>
              </a:xfrm>
              <a:prstGeom prst="rect">
                <a:avLst/>
              </a:prstGeom>
              <a:blipFill>
                <a:blip r:embed="rId11"/>
                <a:stretch>
                  <a:fillRect l="-3710" t="-30435" b="-521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188;p17"/>
          <p:cNvSpPr txBox="1"/>
          <p:nvPr/>
        </p:nvSpPr>
        <p:spPr>
          <a:xfrm>
            <a:off x="6581775" y="5945981"/>
            <a:ext cx="47339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সুতরাং</a:t>
            </a:r>
            <a:r>
              <a:rPr lang="en-US" b="0" i="0" u="none" strike="noStrike" cap="none" dirty="0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, </a:t>
            </a:r>
            <a:r>
              <a:rPr lang="en-US" b="0" i="0" u="none" strike="noStrike" cap="none" dirty="0" err="1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নির্ণেয়</a:t>
            </a:r>
            <a:r>
              <a:rPr lang="en-US" b="0" i="0" u="none" strike="noStrike" cap="none" dirty="0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b="0" i="0" u="none" strike="noStrike" cap="none" dirty="0" smtClean="0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 y </a:t>
            </a:r>
            <a:r>
              <a:rPr lang="en-US" b="0" i="0" u="none" strike="noStrike" cap="none" dirty="0" err="1" smtClean="0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এর</a:t>
            </a:r>
            <a:r>
              <a:rPr lang="en-US" b="0" i="0" u="none" strike="noStrike" cap="none" dirty="0" smtClean="0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b="0" i="0" u="none" strike="noStrike" cap="none" dirty="0" err="1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মান</a:t>
            </a:r>
            <a:r>
              <a:rPr lang="en-US" b="0" i="0" u="none" strike="noStrike" cap="none" dirty="0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b="0" i="0" u="none" strike="noStrike" cap="none" dirty="0" err="1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হলো</a:t>
            </a:r>
            <a:r>
              <a:rPr lang="en-US" b="0" i="0" u="none" strike="noStrike" cap="none" dirty="0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b="0" i="0" u="none" strike="noStrike" cap="none" dirty="0" smtClean="0">
                <a:solidFill>
                  <a:schemeClr val="bg1"/>
                </a:solidFill>
                <a:latin typeface="Hind Siliguri"/>
                <a:ea typeface="Hind Siliguri"/>
                <a:cs typeface="Hind Siliguri"/>
                <a:sym typeface="Hind Siliguri"/>
              </a:rPr>
              <a:t>6।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1" name="Google Shape;209;p17"/>
          <p:cNvSpPr txBox="1"/>
          <p:nvPr/>
        </p:nvSpPr>
        <p:spPr>
          <a:xfrm>
            <a:off x="3904474" y="257548"/>
            <a:ext cx="403362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'খ' </a:t>
            </a:r>
            <a:r>
              <a:rPr lang="en-US" sz="3200" b="1" i="0" u="none" strike="noStrike" cap="none" dirty="0" err="1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নং</a:t>
            </a:r>
            <a:r>
              <a:rPr lang="en-US" sz="3200" b="1" i="0" u="none" strike="noStrike" cap="none" dirty="0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3200" b="1" i="0" u="none" strike="noStrike" cap="none" dirty="0" err="1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প্রশ্নের</a:t>
            </a:r>
            <a:r>
              <a:rPr lang="en-US" sz="3200" b="1" i="0" u="none" strike="noStrike" cap="none" dirty="0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3200" b="1" i="0" u="none" strike="noStrike" cap="none" dirty="0" err="1">
                <a:solidFill>
                  <a:srgbClr val="F8FA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সমাধান</a:t>
            </a:r>
            <a:endParaRPr sz="1800" dirty="0"/>
          </a:p>
        </p:txBody>
      </p:sp>
      <p:sp>
        <p:nvSpPr>
          <p:cNvPr id="32" name="Google Shape;210;p17"/>
          <p:cNvSpPr/>
          <p:nvPr/>
        </p:nvSpPr>
        <p:spPr>
          <a:xfrm>
            <a:off x="3800165" y="214215"/>
            <a:ext cx="47625" cy="55245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51516" y="4963918"/>
            <a:ext cx="1589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2000" dirty="0" smtClean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y = 10 - 4</a:t>
            </a:r>
            <a:endParaRPr lang="en-US" sz="2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51517" y="4495800"/>
            <a:ext cx="1831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2000" dirty="0" smtClean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 10 = 4 + y</a:t>
            </a:r>
            <a:endParaRPr lang="en-US" sz="2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651516" y="5454949"/>
            <a:ext cx="15552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অতএব</a:t>
            </a:r>
            <a:r>
              <a:rPr lang="en-US" sz="2000" dirty="0" smtClean="0">
                <a:solidFill>
                  <a:schemeClr val="bg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,  y = 6 </a:t>
            </a:r>
            <a:endParaRPr lang="en-US" sz="2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1" name="5-Point Star 20"/>
          <p:cNvSpPr/>
          <p:nvPr/>
        </p:nvSpPr>
        <p:spPr>
          <a:xfrm>
            <a:off x="10253788" y="-246222"/>
            <a:ext cx="1782147" cy="156754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3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25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75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25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75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95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125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30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475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6500"/>
                            </p:stCondLst>
                            <p:childTnLst>
                              <p:par>
                                <p:cTn id="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8250"/>
                            </p:stCondLst>
                            <p:childTnLst>
                              <p:par>
                                <p:cTn id="7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0"/>
                            </p:stCondLst>
                            <p:childTnLst>
                              <p:par>
                                <p:cTn id="7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1750"/>
                            </p:stCondLst>
                            <p:childTnLst>
                              <p:par>
                                <p:cTn id="7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31" grpId="0"/>
      <p:bldP spid="32" grpId="0" animBg="1"/>
      <p:bldP spid="33" grpId="0"/>
      <p:bldP spid="34" grpId="0"/>
      <p:bldP spid="36" grpId="0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1"/>
          <p:cNvSpPr/>
          <p:nvPr/>
        </p:nvSpPr>
        <p:spPr>
          <a:xfrm>
            <a:off x="5381625" y="2500312"/>
            <a:ext cx="1428750" cy="5715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4660820" y="2843212"/>
            <a:ext cx="287035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 err="1">
                <a:solidFill>
                  <a:srgbClr val="F8FAFC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অংশ</a:t>
            </a:r>
            <a:r>
              <a:rPr lang="en-US" sz="6000" b="1" i="0" u="none" strike="noStrike" cap="none" dirty="0">
                <a:solidFill>
                  <a:srgbClr val="F8FAFC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(গ)</a:t>
            </a:r>
            <a:endParaRPr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85" name="Google Shape;185;p21"/>
          <p:cNvSpPr txBox="1"/>
          <p:nvPr/>
        </p:nvSpPr>
        <p:spPr>
          <a:xfrm>
            <a:off x="5115877" y="4071937"/>
            <a:ext cx="1960245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n(U)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এর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মান</a:t>
            </a:r>
            <a:r>
              <a:rPr lang="en-US" sz="2100" b="0" i="0" u="none" strike="noStrike" cap="none" dirty="0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 </a:t>
            </a:r>
            <a:r>
              <a:rPr lang="en-US" sz="2100" b="0" i="0" u="none" strike="noStrike" cap="none" dirty="0" err="1">
                <a:solidFill>
                  <a:srgbClr val="94A3B8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নির্ণয়</a:t>
            </a:r>
            <a:endParaRPr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1165633" y="0"/>
            <a:ext cx="1026367" cy="100158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0300996" y="5197151"/>
            <a:ext cx="1782147" cy="156754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51318" y="0"/>
            <a:ext cx="1091682" cy="1287624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vel 8"/>
          <p:cNvSpPr/>
          <p:nvPr/>
        </p:nvSpPr>
        <p:spPr>
          <a:xfrm>
            <a:off x="-3" y="5561050"/>
            <a:ext cx="1530220" cy="1278294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 animBg="1"/>
      <p:bldP spid="184" grpId="0"/>
      <p:bldP spid="185" grpId="0"/>
      <p:bldP spid="6" grpId="0" animBg="1"/>
      <p:bldP spid="7" grpId="0" animBg="1"/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625</TotalTime>
  <Words>544</Words>
  <Application>Microsoft Office PowerPoint</Application>
  <PresentationFormat>Widescreen</PresentationFormat>
  <Paragraphs>67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Garamond</vt:lpstr>
      <vt:lpstr>Inter SemiBold</vt:lpstr>
      <vt:lpstr>Arial Black</vt:lpstr>
      <vt:lpstr>Calibri</vt:lpstr>
      <vt:lpstr>Nikosh</vt:lpstr>
      <vt:lpstr>Inter</vt:lpstr>
      <vt:lpstr>Times New Roman</vt:lpstr>
      <vt:lpstr>Hind Siliguri Medium</vt:lpstr>
      <vt:lpstr>Cambria Math</vt:lpstr>
      <vt:lpstr>Hind Siliguri</vt:lpstr>
      <vt:lpstr>Arial</vt:lpstr>
      <vt:lpstr>Poppins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mili mili</dc:creator>
  <cp:lastModifiedBy>WALTON</cp:lastModifiedBy>
  <cp:revision>39</cp:revision>
  <dcterms:modified xsi:type="dcterms:W3CDTF">2026-07-26T13:52:41Z</dcterms:modified>
</cp:coreProperties>
</file>