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24.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97" r:id="rId2"/>
    <p:sldId id="302" r:id="rId3"/>
    <p:sldId id="298" r:id="rId4"/>
    <p:sldId id="284" r:id="rId5"/>
    <p:sldId id="259" r:id="rId6"/>
    <p:sldId id="268" r:id="rId7"/>
    <p:sldId id="269" r:id="rId8"/>
    <p:sldId id="270" r:id="rId9"/>
    <p:sldId id="273" r:id="rId10"/>
    <p:sldId id="274" r:id="rId11"/>
    <p:sldId id="303" r:id="rId12"/>
    <p:sldId id="271" r:id="rId13"/>
    <p:sldId id="272" r:id="rId14"/>
    <p:sldId id="288" r:id="rId15"/>
    <p:sldId id="304" r:id="rId16"/>
    <p:sldId id="305" r:id="rId17"/>
    <p:sldId id="306" r:id="rId18"/>
    <p:sldId id="301" r:id="rId19"/>
    <p:sldId id="286" r:id="rId20"/>
    <p:sldId id="290" r:id="rId21"/>
    <p:sldId id="307" r:id="rId22"/>
    <p:sldId id="30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724" y="-68"/>
      </p:cViewPr>
      <p:guideLst>
        <p:guide orient="horz" pos="2160"/>
        <p:guide pos="3840"/>
      </p:guideLst>
    </p:cSldViewPr>
  </p:slideViewPr>
  <p:notesTextViewPr>
    <p:cViewPr>
      <p:scale>
        <a:sx n="1" d="1"/>
        <a:sy n="1" d="1"/>
      </p:scale>
      <p:origin x="0" y="0"/>
    </p:cViewPr>
  </p:notesTextViewPr>
  <p:sorterViewPr>
    <p:cViewPr>
      <p:scale>
        <a:sx n="60" d="100"/>
        <a:sy n="60" d="100"/>
      </p:scale>
      <p:origin x="0" y="-29"/>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53C255-43D9-467A-BFE4-C3F50E8BC9EC}" type="datetimeFigureOut">
              <a:rPr lang="en-US" smtClean="0"/>
              <a:t>7/26/2026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2EA43E-F642-4859-833A-66545D07DDF2}" type="slidenum">
              <a:rPr lang="en-US" smtClean="0"/>
              <a:t>‹#›</a:t>
            </a:fld>
            <a:endParaRPr lang="en-US"/>
          </a:p>
        </p:txBody>
      </p:sp>
    </p:spTree>
    <p:extLst>
      <p:ext uri="{BB962C8B-B14F-4D97-AF65-F5344CB8AC3E}">
        <p14:creationId xmlns:p14="http://schemas.microsoft.com/office/powerpoint/2010/main" val="2136048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E8FEF05-E70A-4B5B-93D3-8E342E88F737}" type="datetimeFigureOut">
              <a:rPr lang="en-US" smtClean="0"/>
              <a:t>7/26/2026</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72870AF-EA62-4A8F-B6FB-904316139BA4}"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2870AF-EA62-4A8F-B6FB-904316139BA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2870AF-EA62-4A8F-B6FB-904316139BA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2870AF-EA62-4A8F-B6FB-904316139BA4}"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972870AF-EA62-4A8F-B6FB-904316139BA4}" type="slidenum">
              <a:rPr lang="en-US" smtClean="0"/>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72870AF-EA62-4A8F-B6FB-904316139BA4}"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972870AF-EA62-4A8F-B6FB-904316139BA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972870AF-EA62-4A8F-B6FB-904316139BA4}"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E8FEF05-E70A-4B5B-93D3-8E342E88F737}" type="datetimeFigureOut">
              <a:rPr lang="en-US" smtClean="0"/>
              <a:t>7/26/2026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972870AF-EA62-4A8F-B6FB-904316139BA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4E8FEF05-E70A-4B5B-93D3-8E342E88F737}" type="datetimeFigureOut">
              <a:rPr lang="en-US" smtClean="0"/>
              <a:t>7/26/2026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972870AF-EA62-4A8F-B6FB-904316139BA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E8FEF05-E70A-4B5B-93D3-8E342E88F737}" type="datetimeFigureOut">
              <a:rPr lang="en-US" smtClean="0"/>
              <a:t>7/26/2026</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72870AF-EA62-4A8F-B6FB-904316139BA4}" type="slidenum">
              <a:rPr lang="en-US" smtClean="0"/>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4E8FEF05-E70A-4B5B-93D3-8E342E88F737}" type="datetimeFigureOut">
              <a:rPr lang="en-US" smtClean="0"/>
              <a:t>7/26/2026</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972870AF-EA62-4A8F-B6FB-904316139BA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tm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বিশ্ব পরিবেশ দিবসের স্লোগান - World Environment Day Slogans In Bengali">
            <a:extLst>
              <a:ext uri="{FF2B5EF4-FFF2-40B4-BE49-F238E27FC236}">
                <a16:creationId xmlns:a16="http://schemas.microsoft.com/office/drawing/2014/main" xmlns="" id="{A714034E-F858-4AA9-8717-883671FCDA27}"/>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a:stretch>
            <a:fillRect/>
          </a:stretch>
        </p:blipFill>
        <p:spPr bwMode="auto">
          <a:xfrm>
            <a:off x="1286702" y="1382847"/>
            <a:ext cx="9316681" cy="39595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66" name="Picture 65" descr="Green grass field and trees illustration, Poster Screensaver  High-definition television, Spring background, landscape, grass png | PNGEgg">
            <a:extLst>
              <a:ext uri="{FF2B5EF4-FFF2-40B4-BE49-F238E27FC236}">
                <a16:creationId xmlns:a16="http://schemas.microsoft.com/office/drawing/2014/main" xmlns="" id="{D617D979-04DE-6349-B81A-D539849F283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8000" l="0" r="99667">
                        <a14:foregroundMark x1="14000" y1="76333" x2="111" y2="74833"/>
                        <a14:foregroundMark x1="56333" y1="85000" x2="57444" y2="98000"/>
                        <a14:foregroundMark x1="57444" y1="98000" x2="57444" y2="98000"/>
                        <a14:foregroundMark x1="86333" y1="69833" x2="99667" y2="79833"/>
                      </a14:backgroundRemoval>
                    </a14:imgEffect>
                  </a14:imgLayer>
                </a14:imgProps>
              </a:ext>
              <a:ext uri="{28A0092B-C50C-407E-A947-70E740481C1C}">
                <a14:useLocalDpi xmlns:a14="http://schemas.microsoft.com/office/drawing/2010/main"/>
              </a:ext>
            </a:extLst>
          </a:blip>
          <a:srcRect/>
          <a:stretch>
            <a:fillRect/>
          </a:stretch>
        </p:blipFill>
        <p:spPr bwMode="auto">
          <a:xfrm>
            <a:off x="0" y="3857549"/>
            <a:ext cx="12192000" cy="28486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70" name="Group 69"/>
          <p:cNvGrpSpPr/>
          <p:nvPr/>
        </p:nvGrpSpPr>
        <p:grpSpPr>
          <a:xfrm>
            <a:off x="1337428" y="1479847"/>
            <a:ext cx="9183429" cy="564444"/>
            <a:chOff x="5638800" y="762000"/>
            <a:chExt cx="10744200" cy="762000"/>
          </a:xfrm>
          <a:solidFill>
            <a:srgbClr val="FFFF00"/>
          </a:solidFill>
        </p:grpSpPr>
        <p:sp>
          <p:nvSpPr>
            <p:cNvPr id="71" name="Rounded Rectangle 70"/>
            <p:cNvSpPr/>
            <p:nvPr/>
          </p:nvSpPr>
          <p:spPr>
            <a:xfrm>
              <a:off x="5638800" y="762000"/>
              <a:ext cx="10744200" cy="762000"/>
            </a:xfrm>
            <a:prstGeom prst="roundRect">
              <a:avLst>
                <a:gd name="adj" fmla="val 50000"/>
              </a:avLst>
            </a:prstGeom>
            <a:grp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dirty="0">
                <a:latin typeface="Kalpurush" panose="02000600000000000000" pitchFamily="2" charset="0"/>
                <a:cs typeface="Kalpurush" panose="02000600000000000000" pitchFamily="2" charset="0"/>
              </a:endParaRPr>
            </a:p>
          </p:txBody>
        </p:sp>
        <p:sp>
          <p:nvSpPr>
            <p:cNvPr id="72" name="Rounded Rectangle 71"/>
            <p:cNvSpPr/>
            <p:nvPr/>
          </p:nvSpPr>
          <p:spPr>
            <a:xfrm>
              <a:off x="5769827" y="914400"/>
              <a:ext cx="10416633" cy="38100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dirty="0">
                <a:latin typeface="Kalpurush" panose="02000600000000000000" pitchFamily="2" charset="0"/>
                <a:cs typeface="Kalpurush" panose="02000600000000000000" pitchFamily="2" charset="0"/>
              </a:endParaRPr>
            </a:p>
          </p:txBody>
        </p:sp>
      </p:grpSp>
      <p:grpSp>
        <p:nvGrpSpPr>
          <p:cNvPr id="138" name="Group 137"/>
          <p:cNvGrpSpPr/>
          <p:nvPr/>
        </p:nvGrpSpPr>
        <p:grpSpPr>
          <a:xfrm>
            <a:off x="7875848" y="1515638"/>
            <a:ext cx="1253701" cy="3547385"/>
            <a:chOff x="7736597" y="1513971"/>
            <a:chExt cx="1253701" cy="3547385"/>
          </a:xfrm>
        </p:grpSpPr>
        <p:sp>
          <p:nvSpPr>
            <p:cNvPr id="79" name="Oval 78"/>
            <p:cNvSpPr/>
            <p:nvPr/>
          </p:nvSpPr>
          <p:spPr>
            <a:xfrm>
              <a:off x="7736597" y="3901109"/>
              <a:ext cx="1253701" cy="1160247"/>
            </a:xfrm>
            <a:prstGeom prst="ellipse">
              <a:avLst/>
            </a:prstGeom>
            <a:solidFill>
              <a:srgbClr val="00B05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গ</a:t>
              </a:r>
              <a:endParaRPr lang="en-US" sz="80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nvGrpSpPr>
            <p:cNvPr id="111" name="Group 46"/>
            <p:cNvGrpSpPr/>
            <p:nvPr/>
          </p:nvGrpSpPr>
          <p:grpSpPr>
            <a:xfrm>
              <a:off x="8149610" y="1897800"/>
              <a:ext cx="369091" cy="2045486"/>
              <a:chOff x="6943725" y="1295400"/>
              <a:chExt cx="279400" cy="3578225"/>
            </a:xfrm>
          </p:grpSpPr>
          <p:cxnSp>
            <p:nvCxnSpPr>
              <p:cNvPr id="118" name="Straight Connector 117"/>
              <p:cNvCxnSpPr/>
              <p:nvPr/>
            </p:nvCxnSpPr>
            <p:spPr>
              <a:xfrm rot="5400000">
                <a:off x="5371306" y="3009106"/>
                <a:ext cx="34290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Freeform 118"/>
              <p:cNvSpPr/>
              <p:nvPr/>
            </p:nvSpPr>
            <p:spPr>
              <a:xfrm>
                <a:off x="6943725" y="4648200"/>
                <a:ext cx="279400" cy="225425"/>
              </a:xfrm>
              <a:custGeom>
                <a:avLst/>
                <a:gdLst>
                  <a:gd name="connsiteX0" fmla="*/ 123825 w 279400"/>
                  <a:gd name="connsiteY0" fmla="*/ 0 h 225425"/>
                  <a:gd name="connsiteX1" fmla="*/ 47625 w 279400"/>
                  <a:gd name="connsiteY1" fmla="*/ 190500 h 225425"/>
                  <a:gd name="connsiteX2" fmla="*/ 47625 w 279400"/>
                  <a:gd name="connsiteY2" fmla="*/ 209550 h 225425"/>
                  <a:gd name="connsiteX3" fmla="*/ 276225 w 279400"/>
                  <a:gd name="connsiteY3" fmla="*/ 171450 h 225425"/>
                  <a:gd name="connsiteX4" fmla="*/ 28575 w 279400"/>
                  <a:gd name="connsiteY4" fmla="*/ 38100 h 225425"/>
                  <a:gd name="connsiteX5" fmla="*/ 104775 w 279400"/>
                  <a:gd name="connsiteY5" fmla="*/ 11430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400" h="225425">
                    <a:moveTo>
                      <a:pt x="123825" y="0"/>
                    </a:moveTo>
                    <a:cubicBezTo>
                      <a:pt x="98425" y="63500"/>
                      <a:pt x="60325" y="155575"/>
                      <a:pt x="47625" y="190500"/>
                    </a:cubicBezTo>
                    <a:cubicBezTo>
                      <a:pt x="34925" y="225425"/>
                      <a:pt x="9525" y="212725"/>
                      <a:pt x="47625" y="209550"/>
                    </a:cubicBezTo>
                    <a:cubicBezTo>
                      <a:pt x="85725" y="206375"/>
                      <a:pt x="279400" y="200025"/>
                      <a:pt x="276225" y="171450"/>
                    </a:cubicBezTo>
                    <a:cubicBezTo>
                      <a:pt x="273050" y="142875"/>
                      <a:pt x="57150" y="47625"/>
                      <a:pt x="28575" y="38100"/>
                    </a:cubicBezTo>
                    <a:cubicBezTo>
                      <a:pt x="0" y="28575"/>
                      <a:pt x="104775" y="114300"/>
                      <a:pt x="104775" y="11430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sp>
          <p:nvSpPr>
            <p:cNvPr id="105" name="Oval 104"/>
            <p:cNvSpPr/>
            <p:nvPr/>
          </p:nvSpPr>
          <p:spPr>
            <a:xfrm>
              <a:off x="8065757" y="1513971"/>
              <a:ext cx="585054" cy="388143"/>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sp>
          <p:nvSpPr>
            <p:cNvPr id="106" name="Oval 105"/>
            <p:cNvSpPr/>
            <p:nvPr/>
          </p:nvSpPr>
          <p:spPr>
            <a:xfrm>
              <a:off x="8195769" y="1600225"/>
              <a:ext cx="325030" cy="215635"/>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nvGrpSpPr>
          <p:cNvPr id="139" name="Group 138"/>
          <p:cNvGrpSpPr/>
          <p:nvPr/>
        </p:nvGrpSpPr>
        <p:grpSpPr>
          <a:xfrm>
            <a:off x="9252025" y="1567382"/>
            <a:ext cx="1191016" cy="3514369"/>
            <a:chOff x="9115668" y="1524731"/>
            <a:chExt cx="1191016" cy="3514369"/>
          </a:xfrm>
        </p:grpSpPr>
        <p:sp>
          <p:nvSpPr>
            <p:cNvPr id="80" name="Oval 79"/>
            <p:cNvSpPr/>
            <p:nvPr/>
          </p:nvSpPr>
          <p:spPr>
            <a:xfrm>
              <a:off x="9115668" y="3878853"/>
              <a:ext cx="1191016" cy="1160247"/>
            </a:xfrm>
            <a:prstGeom prst="ellipse">
              <a:avLst/>
            </a:prstGeom>
            <a:solidFill>
              <a:srgbClr val="00B05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ত </a:t>
              </a:r>
            </a:p>
          </p:txBody>
        </p:sp>
        <p:grpSp>
          <p:nvGrpSpPr>
            <p:cNvPr id="112" name="Group 46"/>
            <p:cNvGrpSpPr/>
            <p:nvPr/>
          </p:nvGrpSpPr>
          <p:grpSpPr>
            <a:xfrm>
              <a:off x="9579743" y="1912873"/>
              <a:ext cx="369091" cy="1988236"/>
              <a:chOff x="6943725" y="1397211"/>
              <a:chExt cx="279400" cy="3478076"/>
            </a:xfrm>
          </p:grpSpPr>
          <p:cxnSp>
            <p:nvCxnSpPr>
              <p:cNvPr id="116" name="Straight Connector 115"/>
              <p:cNvCxnSpPr>
                <a:stCxn id="103" idx="4"/>
              </p:cNvCxnSpPr>
              <p:nvPr/>
            </p:nvCxnSpPr>
            <p:spPr>
              <a:xfrm flipH="1">
                <a:off x="7087388" y="1397211"/>
                <a:ext cx="5837" cy="34780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7" name="Freeform 116"/>
              <p:cNvSpPr/>
              <p:nvPr/>
            </p:nvSpPr>
            <p:spPr>
              <a:xfrm>
                <a:off x="6943725" y="4648200"/>
                <a:ext cx="279400" cy="225425"/>
              </a:xfrm>
              <a:custGeom>
                <a:avLst/>
                <a:gdLst>
                  <a:gd name="connsiteX0" fmla="*/ 123825 w 279400"/>
                  <a:gd name="connsiteY0" fmla="*/ 0 h 225425"/>
                  <a:gd name="connsiteX1" fmla="*/ 47625 w 279400"/>
                  <a:gd name="connsiteY1" fmla="*/ 190500 h 225425"/>
                  <a:gd name="connsiteX2" fmla="*/ 47625 w 279400"/>
                  <a:gd name="connsiteY2" fmla="*/ 209550 h 225425"/>
                  <a:gd name="connsiteX3" fmla="*/ 276225 w 279400"/>
                  <a:gd name="connsiteY3" fmla="*/ 171450 h 225425"/>
                  <a:gd name="connsiteX4" fmla="*/ 28575 w 279400"/>
                  <a:gd name="connsiteY4" fmla="*/ 38100 h 225425"/>
                  <a:gd name="connsiteX5" fmla="*/ 104775 w 279400"/>
                  <a:gd name="connsiteY5" fmla="*/ 11430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400" h="225425">
                    <a:moveTo>
                      <a:pt x="123825" y="0"/>
                    </a:moveTo>
                    <a:cubicBezTo>
                      <a:pt x="98425" y="63500"/>
                      <a:pt x="60325" y="155575"/>
                      <a:pt x="47625" y="190500"/>
                    </a:cubicBezTo>
                    <a:cubicBezTo>
                      <a:pt x="34925" y="225425"/>
                      <a:pt x="9525" y="212725"/>
                      <a:pt x="47625" y="209550"/>
                    </a:cubicBezTo>
                    <a:cubicBezTo>
                      <a:pt x="85725" y="206375"/>
                      <a:pt x="279400" y="200025"/>
                      <a:pt x="276225" y="171450"/>
                    </a:cubicBezTo>
                    <a:cubicBezTo>
                      <a:pt x="273050" y="142875"/>
                      <a:pt x="57150" y="47625"/>
                      <a:pt x="28575" y="38100"/>
                    </a:cubicBezTo>
                    <a:cubicBezTo>
                      <a:pt x="0" y="28575"/>
                      <a:pt x="104775" y="114300"/>
                      <a:pt x="104775" y="11430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nvGrpSpPr>
            <p:cNvPr id="87" name="Group 20"/>
            <p:cNvGrpSpPr/>
            <p:nvPr/>
          </p:nvGrpSpPr>
          <p:grpSpPr>
            <a:xfrm>
              <a:off x="9434952" y="1524731"/>
              <a:ext cx="563252" cy="388143"/>
              <a:chOff x="6543893" y="788634"/>
              <a:chExt cx="685800" cy="685800"/>
            </a:xfrm>
          </p:grpSpPr>
          <p:sp>
            <p:nvSpPr>
              <p:cNvPr id="103" name="Oval 102"/>
              <p:cNvSpPr/>
              <p:nvPr/>
            </p:nvSpPr>
            <p:spPr>
              <a:xfrm>
                <a:off x="6543893" y="788634"/>
                <a:ext cx="685800" cy="685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sp>
            <p:nvSpPr>
              <p:cNvPr id="104" name="Oval 103"/>
              <p:cNvSpPr/>
              <p:nvPr/>
            </p:nvSpPr>
            <p:spPr>
              <a:xfrm>
                <a:off x="6696293" y="941034"/>
                <a:ext cx="381000" cy="3810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grpSp>
        <p:nvGrpSpPr>
          <p:cNvPr id="10" name="Group 9"/>
          <p:cNvGrpSpPr/>
          <p:nvPr/>
        </p:nvGrpSpPr>
        <p:grpSpPr>
          <a:xfrm>
            <a:off x="3943560" y="1570989"/>
            <a:ext cx="1191016" cy="3502195"/>
            <a:chOff x="3787438" y="1552784"/>
            <a:chExt cx="1191016" cy="3502195"/>
          </a:xfrm>
        </p:grpSpPr>
        <p:sp>
          <p:nvSpPr>
            <p:cNvPr id="75" name="Oval 74"/>
            <p:cNvSpPr/>
            <p:nvPr/>
          </p:nvSpPr>
          <p:spPr>
            <a:xfrm>
              <a:off x="3787438" y="3894732"/>
              <a:ext cx="1191016" cy="1160247"/>
            </a:xfrm>
            <a:prstGeom prst="ellipse">
              <a:avLst/>
            </a:prstGeom>
            <a:solidFill>
              <a:srgbClr val="00B05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ই</a:t>
              </a:r>
            </a:p>
          </p:txBody>
        </p:sp>
        <p:grpSp>
          <p:nvGrpSpPr>
            <p:cNvPr id="121" name="Group 46"/>
            <p:cNvGrpSpPr/>
            <p:nvPr/>
          </p:nvGrpSpPr>
          <p:grpSpPr>
            <a:xfrm>
              <a:off x="4206844" y="1940927"/>
              <a:ext cx="355337" cy="2045486"/>
              <a:chOff x="6943725" y="1295400"/>
              <a:chExt cx="279400" cy="3578225"/>
            </a:xfrm>
          </p:grpSpPr>
          <p:cxnSp>
            <p:nvCxnSpPr>
              <p:cNvPr id="131" name="Straight Connector 130"/>
              <p:cNvCxnSpPr/>
              <p:nvPr/>
            </p:nvCxnSpPr>
            <p:spPr>
              <a:xfrm rot="5400000">
                <a:off x="5371310" y="3009106"/>
                <a:ext cx="34290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2" name="Freeform 131"/>
              <p:cNvSpPr/>
              <p:nvPr/>
            </p:nvSpPr>
            <p:spPr>
              <a:xfrm>
                <a:off x="6943725" y="4648200"/>
                <a:ext cx="279400" cy="225425"/>
              </a:xfrm>
              <a:custGeom>
                <a:avLst/>
                <a:gdLst>
                  <a:gd name="connsiteX0" fmla="*/ 123825 w 279400"/>
                  <a:gd name="connsiteY0" fmla="*/ 0 h 225425"/>
                  <a:gd name="connsiteX1" fmla="*/ 47625 w 279400"/>
                  <a:gd name="connsiteY1" fmla="*/ 190500 h 225425"/>
                  <a:gd name="connsiteX2" fmla="*/ 47625 w 279400"/>
                  <a:gd name="connsiteY2" fmla="*/ 209550 h 225425"/>
                  <a:gd name="connsiteX3" fmla="*/ 276225 w 279400"/>
                  <a:gd name="connsiteY3" fmla="*/ 171450 h 225425"/>
                  <a:gd name="connsiteX4" fmla="*/ 28575 w 279400"/>
                  <a:gd name="connsiteY4" fmla="*/ 38100 h 225425"/>
                  <a:gd name="connsiteX5" fmla="*/ 104775 w 279400"/>
                  <a:gd name="connsiteY5" fmla="*/ 11430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400" h="225425">
                    <a:moveTo>
                      <a:pt x="123825" y="0"/>
                    </a:moveTo>
                    <a:cubicBezTo>
                      <a:pt x="98425" y="63500"/>
                      <a:pt x="60325" y="155575"/>
                      <a:pt x="47625" y="190500"/>
                    </a:cubicBezTo>
                    <a:cubicBezTo>
                      <a:pt x="34925" y="225425"/>
                      <a:pt x="9525" y="212725"/>
                      <a:pt x="47625" y="209550"/>
                    </a:cubicBezTo>
                    <a:cubicBezTo>
                      <a:pt x="85725" y="206375"/>
                      <a:pt x="279400" y="200025"/>
                      <a:pt x="276225" y="171450"/>
                    </a:cubicBezTo>
                    <a:cubicBezTo>
                      <a:pt x="273050" y="142875"/>
                      <a:pt x="57150" y="47625"/>
                      <a:pt x="28575" y="38100"/>
                    </a:cubicBezTo>
                    <a:cubicBezTo>
                      <a:pt x="0" y="28575"/>
                      <a:pt x="104775" y="114300"/>
                      <a:pt x="104775" y="11430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nvGrpSpPr>
            <p:cNvPr id="89" name="Group 20"/>
            <p:cNvGrpSpPr/>
            <p:nvPr/>
          </p:nvGrpSpPr>
          <p:grpSpPr>
            <a:xfrm>
              <a:off x="4120973" y="1552784"/>
              <a:ext cx="563252" cy="388143"/>
              <a:chOff x="6398342" y="685800"/>
              <a:chExt cx="685800" cy="685800"/>
            </a:xfrm>
          </p:grpSpPr>
          <p:sp>
            <p:nvSpPr>
              <p:cNvPr id="99" name="Oval 98"/>
              <p:cNvSpPr/>
              <p:nvPr/>
            </p:nvSpPr>
            <p:spPr>
              <a:xfrm>
                <a:off x="6398342" y="685800"/>
                <a:ext cx="685800" cy="685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sp>
            <p:nvSpPr>
              <p:cNvPr id="100" name="Oval 99"/>
              <p:cNvSpPr/>
              <p:nvPr/>
            </p:nvSpPr>
            <p:spPr>
              <a:xfrm>
                <a:off x="6550742" y="838200"/>
                <a:ext cx="381000" cy="3810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grpSp>
        <p:nvGrpSpPr>
          <p:cNvPr id="136" name="Group 135"/>
          <p:cNvGrpSpPr/>
          <p:nvPr/>
        </p:nvGrpSpPr>
        <p:grpSpPr>
          <a:xfrm>
            <a:off x="5229041" y="1574108"/>
            <a:ext cx="1211305" cy="3488877"/>
            <a:chOff x="5103824" y="1509657"/>
            <a:chExt cx="1211305" cy="3488877"/>
          </a:xfrm>
        </p:grpSpPr>
        <p:sp>
          <p:nvSpPr>
            <p:cNvPr id="77" name="Oval 76"/>
            <p:cNvSpPr/>
            <p:nvPr/>
          </p:nvSpPr>
          <p:spPr>
            <a:xfrm>
              <a:off x="5103824" y="3838287"/>
              <a:ext cx="1211305" cy="1160247"/>
            </a:xfrm>
            <a:prstGeom prst="ellipse">
              <a:avLst/>
            </a:prstGeom>
            <a:solidFill>
              <a:srgbClr val="00B05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কে</a:t>
              </a:r>
              <a:endParaRPr lang="en-US" sz="80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nvGrpSpPr>
            <p:cNvPr id="123" name="Group 46"/>
            <p:cNvGrpSpPr/>
            <p:nvPr/>
          </p:nvGrpSpPr>
          <p:grpSpPr>
            <a:xfrm>
              <a:off x="5562414" y="1897800"/>
              <a:ext cx="355337" cy="2045486"/>
              <a:chOff x="6943725" y="1295400"/>
              <a:chExt cx="279400" cy="3578225"/>
            </a:xfrm>
          </p:grpSpPr>
          <p:cxnSp>
            <p:nvCxnSpPr>
              <p:cNvPr id="127" name="Straight Connector 126"/>
              <p:cNvCxnSpPr/>
              <p:nvPr/>
            </p:nvCxnSpPr>
            <p:spPr>
              <a:xfrm rot="5400000">
                <a:off x="5371306" y="3009106"/>
                <a:ext cx="34290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8" name="Freeform 127"/>
              <p:cNvSpPr/>
              <p:nvPr/>
            </p:nvSpPr>
            <p:spPr>
              <a:xfrm>
                <a:off x="6943725" y="4648200"/>
                <a:ext cx="279400" cy="225425"/>
              </a:xfrm>
              <a:custGeom>
                <a:avLst/>
                <a:gdLst>
                  <a:gd name="connsiteX0" fmla="*/ 123825 w 279400"/>
                  <a:gd name="connsiteY0" fmla="*/ 0 h 225425"/>
                  <a:gd name="connsiteX1" fmla="*/ 47625 w 279400"/>
                  <a:gd name="connsiteY1" fmla="*/ 190500 h 225425"/>
                  <a:gd name="connsiteX2" fmla="*/ 47625 w 279400"/>
                  <a:gd name="connsiteY2" fmla="*/ 209550 h 225425"/>
                  <a:gd name="connsiteX3" fmla="*/ 276225 w 279400"/>
                  <a:gd name="connsiteY3" fmla="*/ 171450 h 225425"/>
                  <a:gd name="connsiteX4" fmla="*/ 28575 w 279400"/>
                  <a:gd name="connsiteY4" fmla="*/ 38100 h 225425"/>
                  <a:gd name="connsiteX5" fmla="*/ 104775 w 279400"/>
                  <a:gd name="connsiteY5" fmla="*/ 11430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400" h="225425">
                    <a:moveTo>
                      <a:pt x="123825" y="0"/>
                    </a:moveTo>
                    <a:cubicBezTo>
                      <a:pt x="98425" y="63500"/>
                      <a:pt x="60325" y="155575"/>
                      <a:pt x="47625" y="190500"/>
                    </a:cubicBezTo>
                    <a:cubicBezTo>
                      <a:pt x="34925" y="225425"/>
                      <a:pt x="9525" y="212725"/>
                      <a:pt x="47625" y="209550"/>
                    </a:cubicBezTo>
                    <a:cubicBezTo>
                      <a:pt x="85725" y="206375"/>
                      <a:pt x="279400" y="200025"/>
                      <a:pt x="276225" y="171450"/>
                    </a:cubicBezTo>
                    <a:cubicBezTo>
                      <a:pt x="273050" y="142875"/>
                      <a:pt x="57150" y="47625"/>
                      <a:pt x="28575" y="38100"/>
                    </a:cubicBezTo>
                    <a:cubicBezTo>
                      <a:pt x="0" y="28575"/>
                      <a:pt x="104775" y="114300"/>
                      <a:pt x="104775" y="11430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nvGrpSpPr>
            <p:cNvPr id="90" name="Group 20"/>
            <p:cNvGrpSpPr/>
            <p:nvPr/>
          </p:nvGrpSpPr>
          <p:grpSpPr>
            <a:xfrm>
              <a:off x="5477776" y="1509657"/>
              <a:ext cx="563252" cy="388143"/>
              <a:chOff x="6450147" y="685800"/>
              <a:chExt cx="685800" cy="685800"/>
            </a:xfrm>
          </p:grpSpPr>
          <p:sp>
            <p:nvSpPr>
              <p:cNvPr id="97" name="Oval 96"/>
              <p:cNvSpPr/>
              <p:nvPr/>
            </p:nvSpPr>
            <p:spPr>
              <a:xfrm>
                <a:off x="6450147" y="685800"/>
                <a:ext cx="685800" cy="685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sp>
            <p:nvSpPr>
              <p:cNvPr id="98" name="Oval 97"/>
              <p:cNvSpPr/>
              <p:nvPr/>
            </p:nvSpPr>
            <p:spPr>
              <a:xfrm>
                <a:off x="6602547" y="838200"/>
                <a:ext cx="381000" cy="3810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grpSp>
        <p:nvGrpSpPr>
          <p:cNvPr id="2" name="Group 1"/>
          <p:cNvGrpSpPr/>
          <p:nvPr/>
        </p:nvGrpSpPr>
        <p:grpSpPr>
          <a:xfrm>
            <a:off x="1315564" y="1561964"/>
            <a:ext cx="1191015" cy="3545509"/>
            <a:chOff x="1315542" y="1561964"/>
            <a:chExt cx="1191015" cy="3545509"/>
          </a:xfrm>
        </p:grpSpPr>
        <p:grpSp>
          <p:nvGrpSpPr>
            <p:cNvPr id="4" name="Group 3"/>
            <p:cNvGrpSpPr/>
            <p:nvPr/>
          </p:nvGrpSpPr>
          <p:grpSpPr>
            <a:xfrm>
              <a:off x="1315542" y="1561964"/>
              <a:ext cx="1191015" cy="3545509"/>
              <a:chOff x="1315542" y="1561964"/>
              <a:chExt cx="1191015" cy="3545509"/>
            </a:xfrm>
          </p:grpSpPr>
          <p:sp>
            <p:nvSpPr>
              <p:cNvPr id="74" name="Oval 73"/>
              <p:cNvSpPr/>
              <p:nvPr/>
            </p:nvSpPr>
            <p:spPr>
              <a:xfrm>
                <a:off x="1315542" y="3947226"/>
                <a:ext cx="1191015" cy="1160247"/>
              </a:xfrm>
              <a:prstGeom prst="ellipse">
                <a:avLst/>
              </a:prstGeom>
              <a:solidFill>
                <a:srgbClr val="00B05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স</a:t>
                </a:r>
                <a:endParaRPr lang="en-US" sz="80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nvGrpSpPr>
              <p:cNvPr id="91" name="Group 20"/>
              <p:cNvGrpSpPr/>
              <p:nvPr/>
            </p:nvGrpSpPr>
            <p:grpSpPr>
              <a:xfrm>
                <a:off x="1599309" y="1561964"/>
                <a:ext cx="563252" cy="388143"/>
                <a:chOff x="6528435" y="702020"/>
                <a:chExt cx="685800" cy="685800"/>
              </a:xfrm>
            </p:grpSpPr>
            <p:sp>
              <p:nvSpPr>
                <p:cNvPr id="95" name="Oval 94"/>
                <p:cNvSpPr/>
                <p:nvPr/>
              </p:nvSpPr>
              <p:spPr>
                <a:xfrm>
                  <a:off x="6528435" y="702020"/>
                  <a:ext cx="685800" cy="685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sp>
              <p:nvSpPr>
                <p:cNvPr id="96" name="Oval 95"/>
                <p:cNvSpPr/>
                <p:nvPr/>
              </p:nvSpPr>
              <p:spPr>
                <a:xfrm>
                  <a:off x="6680959" y="863127"/>
                  <a:ext cx="381000" cy="3810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cxnSp>
            <p:nvCxnSpPr>
              <p:cNvPr id="133" name="Straight Connector 132"/>
              <p:cNvCxnSpPr>
                <a:endCxn id="134" idx="5"/>
              </p:cNvCxnSpPr>
              <p:nvPr/>
            </p:nvCxnSpPr>
            <p:spPr>
              <a:xfrm flipH="1">
                <a:off x="1861001" y="1641793"/>
                <a:ext cx="25926" cy="231827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4" name="Freeform 133"/>
            <p:cNvSpPr/>
            <p:nvPr/>
          </p:nvSpPr>
          <p:spPr>
            <a:xfrm>
              <a:off x="1727750" y="3894732"/>
              <a:ext cx="355337" cy="128864"/>
            </a:xfrm>
            <a:custGeom>
              <a:avLst/>
              <a:gdLst>
                <a:gd name="connsiteX0" fmla="*/ 123825 w 279400"/>
                <a:gd name="connsiteY0" fmla="*/ 0 h 225425"/>
                <a:gd name="connsiteX1" fmla="*/ 47625 w 279400"/>
                <a:gd name="connsiteY1" fmla="*/ 190500 h 225425"/>
                <a:gd name="connsiteX2" fmla="*/ 47625 w 279400"/>
                <a:gd name="connsiteY2" fmla="*/ 209550 h 225425"/>
                <a:gd name="connsiteX3" fmla="*/ 276225 w 279400"/>
                <a:gd name="connsiteY3" fmla="*/ 171450 h 225425"/>
                <a:gd name="connsiteX4" fmla="*/ 28575 w 279400"/>
                <a:gd name="connsiteY4" fmla="*/ 38100 h 225425"/>
                <a:gd name="connsiteX5" fmla="*/ 104775 w 279400"/>
                <a:gd name="connsiteY5" fmla="*/ 11430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400" h="225425">
                  <a:moveTo>
                    <a:pt x="123825" y="0"/>
                  </a:moveTo>
                  <a:cubicBezTo>
                    <a:pt x="98425" y="63500"/>
                    <a:pt x="60325" y="155575"/>
                    <a:pt x="47625" y="190500"/>
                  </a:cubicBezTo>
                  <a:cubicBezTo>
                    <a:pt x="34925" y="225425"/>
                    <a:pt x="9525" y="212725"/>
                    <a:pt x="47625" y="209550"/>
                  </a:cubicBezTo>
                  <a:cubicBezTo>
                    <a:pt x="85725" y="206375"/>
                    <a:pt x="279400" y="200025"/>
                    <a:pt x="276225" y="171450"/>
                  </a:cubicBezTo>
                  <a:cubicBezTo>
                    <a:pt x="273050" y="142875"/>
                    <a:pt x="57150" y="47625"/>
                    <a:pt x="28575" y="38100"/>
                  </a:cubicBezTo>
                  <a:cubicBezTo>
                    <a:pt x="0" y="28575"/>
                    <a:pt x="104775" y="114300"/>
                    <a:pt x="104775" y="11430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nvGrpSpPr>
          <p:cNvPr id="5" name="Group 4"/>
          <p:cNvGrpSpPr/>
          <p:nvPr/>
        </p:nvGrpSpPr>
        <p:grpSpPr>
          <a:xfrm>
            <a:off x="2638591" y="1595090"/>
            <a:ext cx="1191016" cy="3512423"/>
            <a:chOff x="2533737" y="1542557"/>
            <a:chExt cx="1191016" cy="3512422"/>
          </a:xfrm>
        </p:grpSpPr>
        <p:sp>
          <p:nvSpPr>
            <p:cNvPr id="76" name="Oval 75"/>
            <p:cNvSpPr/>
            <p:nvPr/>
          </p:nvSpPr>
          <p:spPr>
            <a:xfrm>
              <a:off x="2533737" y="3894732"/>
              <a:ext cx="1191016" cy="1160247"/>
            </a:xfrm>
            <a:prstGeom prst="ellipse">
              <a:avLst/>
            </a:prstGeom>
            <a:solidFill>
              <a:srgbClr val="00B05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বা</a:t>
              </a:r>
              <a:endParaRPr lang="en-US" sz="80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nvGrpSpPr>
            <p:cNvPr id="122" name="Group 46"/>
            <p:cNvGrpSpPr/>
            <p:nvPr/>
          </p:nvGrpSpPr>
          <p:grpSpPr>
            <a:xfrm>
              <a:off x="2955173" y="1940927"/>
              <a:ext cx="355337" cy="2045486"/>
              <a:chOff x="6943725" y="1295400"/>
              <a:chExt cx="279400" cy="3578225"/>
            </a:xfrm>
          </p:grpSpPr>
          <p:cxnSp>
            <p:nvCxnSpPr>
              <p:cNvPr id="129" name="Straight Connector 128"/>
              <p:cNvCxnSpPr/>
              <p:nvPr/>
            </p:nvCxnSpPr>
            <p:spPr>
              <a:xfrm rot="5400000">
                <a:off x="5371306" y="3009106"/>
                <a:ext cx="34290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0" name="Freeform 129"/>
              <p:cNvSpPr/>
              <p:nvPr/>
            </p:nvSpPr>
            <p:spPr>
              <a:xfrm>
                <a:off x="6943725" y="4648200"/>
                <a:ext cx="279400" cy="225425"/>
              </a:xfrm>
              <a:custGeom>
                <a:avLst/>
                <a:gdLst>
                  <a:gd name="connsiteX0" fmla="*/ 123825 w 279400"/>
                  <a:gd name="connsiteY0" fmla="*/ 0 h 225425"/>
                  <a:gd name="connsiteX1" fmla="*/ 47625 w 279400"/>
                  <a:gd name="connsiteY1" fmla="*/ 190500 h 225425"/>
                  <a:gd name="connsiteX2" fmla="*/ 47625 w 279400"/>
                  <a:gd name="connsiteY2" fmla="*/ 209550 h 225425"/>
                  <a:gd name="connsiteX3" fmla="*/ 276225 w 279400"/>
                  <a:gd name="connsiteY3" fmla="*/ 171450 h 225425"/>
                  <a:gd name="connsiteX4" fmla="*/ 28575 w 279400"/>
                  <a:gd name="connsiteY4" fmla="*/ 38100 h 225425"/>
                  <a:gd name="connsiteX5" fmla="*/ 104775 w 279400"/>
                  <a:gd name="connsiteY5" fmla="*/ 11430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400" h="225425">
                    <a:moveTo>
                      <a:pt x="123825" y="0"/>
                    </a:moveTo>
                    <a:cubicBezTo>
                      <a:pt x="98425" y="63500"/>
                      <a:pt x="60325" y="155575"/>
                      <a:pt x="47625" y="190500"/>
                    </a:cubicBezTo>
                    <a:cubicBezTo>
                      <a:pt x="34925" y="225425"/>
                      <a:pt x="9525" y="212725"/>
                      <a:pt x="47625" y="209550"/>
                    </a:cubicBezTo>
                    <a:cubicBezTo>
                      <a:pt x="85725" y="206375"/>
                      <a:pt x="279400" y="200025"/>
                      <a:pt x="276225" y="171450"/>
                    </a:cubicBezTo>
                    <a:cubicBezTo>
                      <a:pt x="273050" y="142875"/>
                      <a:pt x="57150" y="47625"/>
                      <a:pt x="28575" y="38100"/>
                    </a:cubicBezTo>
                    <a:cubicBezTo>
                      <a:pt x="0" y="28575"/>
                      <a:pt x="104775" y="114300"/>
                      <a:pt x="104775" y="11430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nvGrpSpPr>
            <p:cNvPr id="92" name="Group 20"/>
            <p:cNvGrpSpPr/>
            <p:nvPr/>
          </p:nvGrpSpPr>
          <p:grpSpPr>
            <a:xfrm>
              <a:off x="2872054" y="1542557"/>
              <a:ext cx="563252" cy="388143"/>
              <a:chOff x="6477893" y="667730"/>
              <a:chExt cx="685800" cy="685800"/>
            </a:xfrm>
          </p:grpSpPr>
          <p:sp>
            <p:nvSpPr>
              <p:cNvPr id="93" name="Oval 92"/>
              <p:cNvSpPr/>
              <p:nvPr/>
            </p:nvSpPr>
            <p:spPr>
              <a:xfrm>
                <a:off x="6477893" y="667730"/>
                <a:ext cx="685800" cy="685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sp>
            <p:nvSpPr>
              <p:cNvPr id="94" name="Oval 93"/>
              <p:cNvSpPr/>
              <p:nvPr/>
            </p:nvSpPr>
            <p:spPr>
              <a:xfrm>
                <a:off x="6630293" y="820130"/>
                <a:ext cx="381000" cy="3810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pic>
        <p:nvPicPr>
          <p:cNvPr id="64" name="Picture 63"/>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4484590"/>
            <a:ext cx="12192000" cy="2089856"/>
          </a:xfrm>
          <a:prstGeom prst="rect">
            <a:avLst/>
          </a:prstGeom>
        </p:spPr>
      </p:pic>
      <p:sp>
        <p:nvSpPr>
          <p:cNvPr id="65" name="Frame 64"/>
          <p:cNvSpPr/>
          <p:nvPr/>
        </p:nvSpPr>
        <p:spPr>
          <a:xfrm>
            <a:off x="33459" y="0"/>
            <a:ext cx="12265572" cy="6858000"/>
          </a:xfrm>
          <a:prstGeom prst="frame">
            <a:avLst>
              <a:gd name="adj1" fmla="val 5134"/>
            </a:avLst>
          </a:prstGeom>
          <a:gradFill flip="none" rotWithShape="1">
            <a:gsLst>
              <a:gs pos="24599">
                <a:srgbClr val="2F673A"/>
              </a:gs>
              <a:gs pos="59000">
                <a:srgbClr val="00B050"/>
              </a:gs>
              <a:gs pos="54000">
                <a:srgbClr val="2F673A"/>
              </a:gs>
            </a:gsLst>
            <a:path path="circle">
              <a:fillToRect l="50000" t="50000" r="50000" b="50000"/>
            </a:path>
            <a:tileRect/>
          </a:gradFill>
          <a:scene3d>
            <a:camera prst="orthographicFront"/>
            <a:lightRig rig="threePt" dir="t"/>
          </a:scene3d>
          <a:sp3d extrusionH="25400">
            <a:bevelT w="101600" prst="riblet"/>
            <a:bevelB w="57150" h="95250"/>
          </a:sp3d>
        </p:spPr>
        <p:style>
          <a:lnRef idx="2">
            <a:schemeClr val="accent1">
              <a:shade val="50000"/>
            </a:schemeClr>
          </a:lnRef>
          <a:fillRef idx="1">
            <a:schemeClr val="accent1"/>
          </a:fillRef>
          <a:effectRef idx="0">
            <a:schemeClr val="accent1"/>
          </a:effectRef>
          <a:fontRef idx="minor">
            <a:schemeClr val="lt1"/>
          </a:fontRef>
        </p:style>
        <p:txBody>
          <a:bodyPr lIns="91382" tIns="45718" rIns="91382" bIns="45718" rtlCol="0" anchor="ctr"/>
          <a:lstStyle/>
          <a:p>
            <a:pPr algn="ctr"/>
            <a:endParaRPr lang="en-US">
              <a:solidFill>
                <a:schemeClr val="tx1"/>
              </a:solidFill>
              <a:latin typeface="Kalpurush" panose="02000600000000000000" pitchFamily="2" charset="0"/>
              <a:cs typeface="Kalpurush" panose="02000600000000000000" pitchFamily="2" charset="0"/>
            </a:endParaRPr>
          </a:p>
        </p:txBody>
      </p:sp>
      <p:grpSp>
        <p:nvGrpSpPr>
          <p:cNvPr id="137" name="Group 136"/>
          <p:cNvGrpSpPr/>
          <p:nvPr/>
        </p:nvGrpSpPr>
        <p:grpSpPr>
          <a:xfrm>
            <a:off x="6597444" y="1531401"/>
            <a:ext cx="1191016" cy="3523617"/>
            <a:chOff x="6420211" y="1531362"/>
            <a:chExt cx="1191016" cy="3523617"/>
          </a:xfrm>
        </p:grpSpPr>
        <p:grpSp>
          <p:nvGrpSpPr>
            <p:cNvPr id="124" name="Group 46"/>
            <p:cNvGrpSpPr/>
            <p:nvPr/>
          </p:nvGrpSpPr>
          <p:grpSpPr>
            <a:xfrm>
              <a:off x="6835354" y="1940927"/>
              <a:ext cx="355337" cy="2045486"/>
              <a:chOff x="6943725" y="1295400"/>
              <a:chExt cx="279400" cy="3578225"/>
            </a:xfrm>
          </p:grpSpPr>
          <p:cxnSp>
            <p:nvCxnSpPr>
              <p:cNvPr id="125" name="Straight Connector 124"/>
              <p:cNvCxnSpPr/>
              <p:nvPr/>
            </p:nvCxnSpPr>
            <p:spPr>
              <a:xfrm rot="5400000">
                <a:off x="5371306" y="3009106"/>
                <a:ext cx="34290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Freeform 125"/>
              <p:cNvSpPr/>
              <p:nvPr/>
            </p:nvSpPr>
            <p:spPr>
              <a:xfrm>
                <a:off x="6943725" y="4648200"/>
                <a:ext cx="279400" cy="225425"/>
              </a:xfrm>
              <a:custGeom>
                <a:avLst/>
                <a:gdLst>
                  <a:gd name="connsiteX0" fmla="*/ 123825 w 279400"/>
                  <a:gd name="connsiteY0" fmla="*/ 0 h 225425"/>
                  <a:gd name="connsiteX1" fmla="*/ 47625 w 279400"/>
                  <a:gd name="connsiteY1" fmla="*/ 190500 h 225425"/>
                  <a:gd name="connsiteX2" fmla="*/ 47625 w 279400"/>
                  <a:gd name="connsiteY2" fmla="*/ 209550 h 225425"/>
                  <a:gd name="connsiteX3" fmla="*/ 276225 w 279400"/>
                  <a:gd name="connsiteY3" fmla="*/ 171450 h 225425"/>
                  <a:gd name="connsiteX4" fmla="*/ 28575 w 279400"/>
                  <a:gd name="connsiteY4" fmla="*/ 38100 h 225425"/>
                  <a:gd name="connsiteX5" fmla="*/ 104775 w 279400"/>
                  <a:gd name="connsiteY5" fmla="*/ 114300 h 225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9400" h="225425">
                    <a:moveTo>
                      <a:pt x="123825" y="0"/>
                    </a:moveTo>
                    <a:cubicBezTo>
                      <a:pt x="98425" y="63500"/>
                      <a:pt x="60325" y="155575"/>
                      <a:pt x="47625" y="190500"/>
                    </a:cubicBezTo>
                    <a:cubicBezTo>
                      <a:pt x="34925" y="225425"/>
                      <a:pt x="9525" y="212725"/>
                      <a:pt x="47625" y="209550"/>
                    </a:cubicBezTo>
                    <a:cubicBezTo>
                      <a:pt x="85725" y="206375"/>
                      <a:pt x="279400" y="200025"/>
                      <a:pt x="276225" y="171450"/>
                    </a:cubicBezTo>
                    <a:cubicBezTo>
                      <a:pt x="273050" y="142875"/>
                      <a:pt x="57150" y="47625"/>
                      <a:pt x="28575" y="38100"/>
                    </a:cubicBezTo>
                    <a:cubicBezTo>
                      <a:pt x="0" y="28575"/>
                      <a:pt x="104775" y="114300"/>
                      <a:pt x="104775" y="114300"/>
                    </a:cubicBezTo>
                  </a:path>
                </a:pathLst>
              </a:cu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grpSp>
          <p:nvGrpSpPr>
            <p:cNvPr id="85" name="Group 20"/>
            <p:cNvGrpSpPr/>
            <p:nvPr/>
          </p:nvGrpSpPr>
          <p:grpSpPr>
            <a:xfrm>
              <a:off x="6729835" y="1531362"/>
              <a:ext cx="563252" cy="388143"/>
              <a:chOff x="6526819" y="647950"/>
              <a:chExt cx="685800" cy="685800"/>
            </a:xfrm>
          </p:grpSpPr>
          <p:sp>
            <p:nvSpPr>
              <p:cNvPr id="107" name="Oval 106"/>
              <p:cNvSpPr/>
              <p:nvPr/>
            </p:nvSpPr>
            <p:spPr>
              <a:xfrm>
                <a:off x="6526819" y="647950"/>
                <a:ext cx="685800" cy="685800"/>
              </a:xfrm>
              <a:prstGeom prst="ellipse">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sp>
            <p:nvSpPr>
              <p:cNvPr id="108" name="Oval 107"/>
              <p:cNvSpPr/>
              <p:nvPr/>
            </p:nvSpPr>
            <p:spPr>
              <a:xfrm>
                <a:off x="6679219" y="800350"/>
                <a:ext cx="381000" cy="381000"/>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sp>
          <p:nvSpPr>
            <p:cNvPr id="78" name="Oval 77"/>
            <p:cNvSpPr/>
            <p:nvPr/>
          </p:nvSpPr>
          <p:spPr>
            <a:xfrm>
              <a:off x="6420211" y="3894732"/>
              <a:ext cx="1191016" cy="1160247"/>
            </a:xfrm>
            <a:prstGeom prst="ellipse">
              <a:avLst/>
            </a:prstGeom>
            <a:solidFill>
              <a:srgbClr val="00B050"/>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b="1">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স্বা</a:t>
              </a:r>
              <a:endParaRPr lang="en-US" sz="8000" b="1" dirty="0">
                <a:ln>
                  <a:solidFill>
                    <a:srgbClr val="C00000"/>
                  </a:solidFill>
                </a:ln>
                <a:solidFill>
                  <a:srgbClr val="C00000"/>
                </a:solidFill>
                <a:effectLst>
                  <a:outerShdw blurRad="38100" dist="38100" dir="2700000" algn="tl">
                    <a:srgbClr val="000000">
                      <a:alpha val="43137"/>
                    </a:srgbClr>
                  </a:outerShdw>
                </a:effectLst>
                <a:latin typeface="Kalpurush" panose="02000600000000000000" pitchFamily="2" charset="0"/>
                <a:cs typeface="Kalpurush" panose="02000600000000000000" pitchFamily="2" charset="0"/>
              </a:endParaRPr>
            </a:p>
          </p:txBody>
        </p:sp>
      </p:grpSp>
      <p:sp>
        <p:nvSpPr>
          <p:cNvPr id="3" name="Rectangle 2"/>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9404267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checkerboard(across)">
                                      <p:cBhvr>
                                        <p:cTn id="7" dur="2000"/>
                                        <p:tgtEl>
                                          <p:spTgt spid="70"/>
                                        </p:tgtEl>
                                      </p:cBhvr>
                                    </p:animEffect>
                                  </p:childTnLst>
                                </p:cTn>
                              </p:par>
                            </p:childTnLst>
                          </p:cTn>
                        </p:par>
                        <p:par>
                          <p:cTn id="8" fill="hold">
                            <p:stCondLst>
                              <p:cond delay="2000"/>
                            </p:stCondLst>
                            <p:childTnLst>
                              <p:par>
                                <p:cTn id="9" presetID="2" presetClass="entr" presetSubtype="2"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2000" fill="hold"/>
                                        <p:tgtEl>
                                          <p:spTgt spid="2"/>
                                        </p:tgtEl>
                                        <p:attrNameLst>
                                          <p:attrName>ppt_x</p:attrName>
                                        </p:attrNameLst>
                                      </p:cBhvr>
                                      <p:tavLst>
                                        <p:tav tm="0">
                                          <p:val>
                                            <p:strVal val="1+#ppt_w/2"/>
                                          </p:val>
                                        </p:tav>
                                        <p:tav tm="100000">
                                          <p:val>
                                            <p:strVal val="#ppt_x"/>
                                          </p:val>
                                        </p:tav>
                                      </p:tavLst>
                                    </p:anim>
                                    <p:anim calcmode="lin" valueType="num">
                                      <p:cBhvr additive="base">
                                        <p:cTn id="12" dur="2000" fill="hold"/>
                                        <p:tgtEl>
                                          <p:spTgt spid="2"/>
                                        </p:tgtEl>
                                        <p:attrNameLst>
                                          <p:attrName>ppt_y</p:attrName>
                                        </p:attrNameLst>
                                      </p:cBhvr>
                                      <p:tavLst>
                                        <p:tav tm="0">
                                          <p:val>
                                            <p:strVal val="#ppt_y"/>
                                          </p:val>
                                        </p:tav>
                                        <p:tav tm="100000">
                                          <p:val>
                                            <p:strVal val="#ppt_y"/>
                                          </p:val>
                                        </p:tav>
                                      </p:tavLst>
                                    </p:anim>
                                  </p:childTnLst>
                                </p:cTn>
                              </p:par>
                            </p:childTnLst>
                          </p:cTn>
                        </p:par>
                        <p:par>
                          <p:cTn id="13" fill="hold">
                            <p:stCondLst>
                              <p:cond delay="4000"/>
                            </p:stCondLst>
                            <p:childTnLst>
                              <p:par>
                                <p:cTn id="14" presetID="2" presetClass="entr" presetSubtype="2"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2000" fill="hold"/>
                                        <p:tgtEl>
                                          <p:spTgt spid="5"/>
                                        </p:tgtEl>
                                        <p:attrNameLst>
                                          <p:attrName>ppt_x</p:attrName>
                                        </p:attrNameLst>
                                      </p:cBhvr>
                                      <p:tavLst>
                                        <p:tav tm="0">
                                          <p:val>
                                            <p:strVal val="1+#ppt_w/2"/>
                                          </p:val>
                                        </p:tav>
                                        <p:tav tm="100000">
                                          <p:val>
                                            <p:strVal val="#ppt_x"/>
                                          </p:val>
                                        </p:tav>
                                      </p:tavLst>
                                    </p:anim>
                                    <p:anim calcmode="lin" valueType="num">
                                      <p:cBhvr additive="base">
                                        <p:cTn id="17" dur="2000" fill="hold"/>
                                        <p:tgtEl>
                                          <p:spTgt spid="5"/>
                                        </p:tgtEl>
                                        <p:attrNameLst>
                                          <p:attrName>ppt_y</p:attrName>
                                        </p:attrNameLst>
                                      </p:cBhvr>
                                      <p:tavLst>
                                        <p:tav tm="0">
                                          <p:val>
                                            <p:strVal val="#ppt_y"/>
                                          </p:val>
                                        </p:tav>
                                        <p:tav tm="100000">
                                          <p:val>
                                            <p:strVal val="#ppt_y"/>
                                          </p:val>
                                        </p:tav>
                                      </p:tavLst>
                                    </p:anim>
                                  </p:childTnLst>
                                </p:cTn>
                              </p:par>
                            </p:childTnLst>
                          </p:cTn>
                        </p:par>
                        <p:par>
                          <p:cTn id="18" fill="hold">
                            <p:stCondLst>
                              <p:cond delay="6000"/>
                            </p:stCondLst>
                            <p:childTnLst>
                              <p:par>
                                <p:cTn id="19" presetID="2" presetClass="entr" presetSubtype="2"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2000" fill="hold"/>
                                        <p:tgtEl>
                                          <p:spTgt spid="10"/>
                                        </p:tgtEl>
                                        <p:attrNameLst>
                                          <p:attrName>ppt_x</p:attrName>
                                        </p:attrNameLst>
                                      </p:cBhvr>
                                      <p:tavLst>
                                        <p:tav tm="0">
                                          <p:val>
                                            <p:strVal val="1+#ppt_w/2"/>
                                          </p:val>
                                        </p:tav>
                                        <p:tav tm="100000">
                                          <p:val>
                                            <p:strVal val="#ppt_x"/>
                                          </p:val>
                                        </p:tav>
                                      </p:tavLst>
                                    </p:anim>
                                    <p:anim calcmode="lin" valueType="num">
                                      <p:cBhvr additive="base">
                                        <p:cTn id="22" dur="20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8000"/>
                            </p:stCondLst>
                            <p:childTnLst>
                              <p:par>
                                <p:cTn id="24" presetID="2" presetClass="entr" presetSubtype="2" fill="hold" nodeType="afterEffect">
                                  <p:stCondLst>
                                    <p:cond delay="0"/>
                                  </p:stCondLst>
                                  <p:childTnLst>
                                    <p:set>
                                      <p:cBhvr>
                                        <p:cTn id="25" dur="1" fill="hold">
                                          <p:stCondLst>
                                            <p:cond delay="0"/>
                                          </p:stCondLst>
                                        </p:cTn>
                                        <p:tgtEl>
                                          <p:spTgt spid="136"/>
                                        </p:tgtEl>
                                        <p:attrNameLst>
                                          <p:attrName>style.visibility</p:attrName>
                                        </p:attrNameLst>
                                      </p:cBhvr>
                                      <p:to>
                                        <p:strVal val="visible"/>
                                      </p:to>
                                    </p:set>
                                    <p:anim calcmode="lin" valueType="num">
                                      <p:cBhvr additive="base">
                                        <p:cTn id="26" dur="2000" fill="hold"/>
                                        <p:tgtEl>
                                          <p:spTgt spid="136"/>
                                        </p:tgtEl>
                                        <p:attrNameLst>
                                          <p:attrName>ppt_x</p:attrName>
                                        </p:attrNameLst>
                                      </p:cBhvr>
                                      <p:tavLst>
                                        <p:tav tm="0">
                                          <p:val>
                                            <p:strVal val="1+#ppt_w/2"/>
                                          </p:val>
                                        </p:tav>
                                        <p:tav tm="100000">
                                          <p:val>
                                            <p:strVal val="#ppt_x"/>
                                          </p:val>
                                        </p:tav>
                                      </p:tavLst>
                                    </p:anim>
                                    <p:anim calcmode="lin" valueType="num">
                                      <p:cBhvr additive="base">
                                        <p:cTn id="27" dur="2000" fill="hold"/>
                                        <p:tgtEl>
                                          <p:spTgt spid="136"/>
                                        </p:tgtEl>
                                        <p:attrNameLst>
                                          <p:attrName>ppt_y</p:attrName>
                                        </p:attrNameLst>
                                      </p:cBhvr>
                                      <p:tavLst>
                                        <p:tav tm="0">
                                          <p:val>
                                            <p:strVal val="#ppt_y"/>
                                          </p:val>
                                        </p:tav>
                                        <p:tav tm="100000">
                                          <p:val>
                                            <p:strVal val="#ppt_y"/>
                                          </p:val>
                                        </p:tav>
                                      </p:tavLst>
                                    </p:anim>
                                  </p:childTnLst>
                                </p:cTn>
                              </p:par>
                            </p:childTnLst>
                          </p:cTn>
                        </p:par>
                        <p:par>
                          <p:cTn id="28" fill="hold">
                            <p:stCondLst>
                              <p:cond delay="10000"/>
                            </p:stCondLst>
                            <p:childTnLst>
                              <p:par>
                                <p:cTn id="29" presetID="2" presetClass="entr" presetSubtype="2" fill="hold" nodeType="afterEffect">
                                  <p:stCondLst>
                                    <p:cond delay="0"/>
                                  </p:stCondLst>
                                  <p:childTnLst>
                                    <p:set>
                                      <p:cBhvr>
                                        <p:cTn id="30" dur="1" fill="hold">
                                          <p:stCondLst>
                                            <p:cond delay="0"/>
                                          </p:stCondLst>
                                        </p:cTn>
                                        <p:tgtEl>
                                          <p:spTgt spid="137"/>
                                        </p:tgtEl>
                                        <p:attrNameLst>
                                          <p:attrName>style.visibility</p:attrName>
                                        </p:attrNameLst>
                                      </p:cBhvr>
                                      <p:to>
                                        <p:strVal val="visible"/>
                                      </p:to>
                                    </p:set>
                                    <p:anim calcmode="lin" valueType="num">
                                      <p:cBhvr additive="base">
                                        <p:cTn id="31" dur="2000" fill="hold"/>
                                        <p:tgtEl>
                                          <p:spTgt spid="137"/>
                                        </p:tgtEl>
                                        <p:attrNameLst>
                                          <p:attrName>ppt_x</p:attrName>
                                        </p:attrNameLst>
                                      </p:cBhvr>
                                      <p:tavLst>
                                        <p:tav tm="0">
                                          <p:val>
                                            <p:strVal val="1+#ppt_w/2"/>
                                          </p:val>
                                        </p:tav>
                                        <p:tav tm="100000">
                                          <p:val>
                                            <p:strVal val="#ppt_x"/>
                                          </p:val>
                                        </p:tav>
                                      </p:tavLst>
                                    </p:anim>
                                    <p:anim calcmode="lin" valueType="num">
                                      <p:cBhvr additive="base">
                                        <p:cTn id="32" dur="2000" fill="hold"/>
                                        <p:tgtEl>
                                          <p:spTgt spid="137"/>
                                        </p:tgtEl>
                                        <p:attrNameLst>
                                          <p:attrName>ppt_y</p:attrName>
                                        </p:attrNameLst>
                                      </p:cBhvr>
                                      <p:tavLst>
                                        <p:tav tm="0">
                                          <p:val>
                                            <p:strVal val="#ppt_y"/>
                                          </p:val>
                                        </p:tav>
                                        <p:tav tm="100000">
                                          <p:val>
                                            <p:strVal val="#ppt_y"/>
                                          </p:val>
                                        </p:tav>
                                      </p:tavLst>
                                    </p:anim>
                                  </p:childTnLst>
                                </p:cTn>
                              </p:par>
                            </p:childTnLst>
                          </p:cTn>
                        </p:par>
                        <p:par>
                          <p:cTn id="33" fill="hold">
                            <p:stCondLst>
                              <p:cond delay="12000"/>
                            </p:stCondLst>
                            <p:childTnLst>
                              <p:par>
                                <p:cTn id="34" presetID="2" presetClass="entr" presetSubtype="2" fill="hold" nodeType="afterEffect">
                                  <p:stCondLst>
                                    <p:cond delay="0"/>
                                  </p:stCondLst>
                                  <p:childTnLst>
                                    <p:set>
                                      <p:cBhvr>
                                        <p:cTn id="35" dur="1" fill="hold">
                                          <p:stCondLst>
                                            <p:cond delay="0"/>
                                          </p:stCondLst>
                                        </p:cTn>
                                        <p:tgtEl>
                                          <p:spTgt spid="138"/>
                                        </p:tgtEl>
                                        <p:attrNameLst>
                                          <p:attrName>style.visibility</p:attrName>
                                        </p:attrNameLst>
                                      </p:cBhvr>
                                      <p:to>
                                        <p:strVal val="visible"/>
                                      </p:to>
                                    </p:set>
                                    <p:anim calcmode="lin" valueType="num">
                                      <p:cBhvr additive="base">
                                        <p:cTn id="36" dur="2000" fill="hold"/>
                                        <p:tgtEl>
                                          <p:spTgt spid="138"/>
                                        </p:tgtEl>
                                        <p:attrNameLst>
                                          <p:attrName>ppt_x</p:attrName>
                                        </p:attrNameLst>
                                      </p:cBhvr>
                                      <p:tavLst>
                                        <p:tav tm="0">
                                          <p:val>
                                            <p:strVal val="1+#ppt_w/2"/>
                                          </p:val>
                                        </p:tav>
                                        <p:tav tm="100000">
                                          <p:val>
                                            <p:strVal val="#ppt_x"/>
                                          </p:val>
                                        </p:tav>
                                      </p:tavLst>
                                    </p:anim>
                                    <p:anim calcmode="lin" valueType="num">
                                      <p:cBhvr additive="base">
                                        <p:cTn id="37" dur="2000" fill="hold"/>
                                        <p:tgtEl>
                                          <p:spTgt spid="138"/>
                                        </p:tgtEl>
                                        <p:attrNameLst>
                                          <p:attrName>ppt_y</p:attrName>
                                        </p:attrNameLst>
                                      </p:cBhvr>
                                      <p:tavLst>
                                        <p:tav tm="0">
                                          <p:val>
                                            <p:strVal val="#ppt_y"/>
                                          </p:val>
                                        </p:tav>
                                        <p:tav tm="100000">
                                          <p:val>
                                            <p:strVal val="#ppt_y"/>
                                          </p:val>
                                        </p:tav>
                                      </p:tavLst>
                                    </p:anim>
                                  </p:childTnLst>
                                </p:cTn>
                              </p:par>
                            </p:childTnLst>
                          </p:cTn>
                        </p:par>
                        <p:par>
                          <p:cTn id="38" fill="hold">
                            <p:stCondLst>
                              <p:cond delay="14000"/>
                            </p:stCondLst>
                            <p:childTnLst>
                              <p:par>
                                <p:cTn id="39" presetID="2" presetClass="entr" presetSubtype="2" fill="hold" nodeType="afterEffect">
                                  <p:stCondLst>
                                    <p:cond delay="0"/>
                                  </p:stCondLst>
                                  <p:childTnLst>
                                    <p:set>
                                      <p:cBhvr>
                                        <p:cTn id="40" dur="1" fill="hold">
                                          <p:stCondLst>
                                            <p:cond delay="0"/>
                                          </p:stCondLst>
                                        </p:cTn>
                                        <p:tgtEl>
                                          <p:spTgt spid="139"/>
                                        </p:tgtEl>
                                        <p:attrNameLst>
                                          <p:attrName>style.visibility</p:attrName>
                                        </p:attrNameLst>
                                      </p:cBhvr>
                                      <p:to>
                                        <p:strVal val="visible"/>
                                      </p:to>
                                    </p:set>
                                    <p:anim calcmode="lin" valueType="num">
                                      <p:cBhvr additive="base">
                                        <p:cTn id="41" dur="2000" fill="hold"/>
                                        <p:tgtEl>
                                          <p:spTgt spid="139"/>
                                        </p:tgtEl>
                                        <p:attrNameLst>
                                          <p:attrName>ppt_x</p:attrName>
                                        </p:attrNameLst>
                                      </p:cBhvr>
                                      <p:tavLst>
                                        <p:tav tm="0">
                                          <p:val>
                                            <p:strVal val="1+#ppt_w/2"/>
                                          </p:val>
                                        </p:tav>
                                        <p:tav tm="100000">
                                          <p:val>
                                            <p:strVal val="#ppt_x"/>
                                          </p:val>
                                        </p:tav>
                                      </p:tavLst>
                                    </p:anim>
                                    <p:anim calcmode="lin" valueType="num">
                                      <p:cBhvr additive="base">
                                        <p:cTn id="42" dur="2000" fill="hold"/>
                                        <p:tgtEl>
                                          <p:spTgt spid="1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293299" y="258418"/>
            <a:ext cx="4572000" cy="34290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795052" y="313083"/>
            <a:ext cx="4416287" cy="3319669"/>
          </a:xfrm>
          <a:prstGeom prst="rect">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207565" y="3916017"/>
            <a:ext cx="4389783" cy="2325757"/>
          </a:xfrm>
          <a:prstGeom prst="rect">
            <a:avLst/>
          </a:prstGeom>
          <a:blipFill>
            <a:blip r:embed="rId4"/>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24040273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heel(4)">
                                      <p:cBhvr>
                                        <p:cTn id="1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Wave 6"/>
          <p:cNvSpPr/>
          <p:nvPr/>
        </p:nvSpPr>
        <p:spPr>
          <a:xfrm>
            <a:off x="2762250" y="69000"/>
            <a:ext cx="6667500" cy="1519518"/>
          </a:xfrm>
          <a:prstGeom prst="wave">
            <a:avLst/>
          </a:prstGeom>
          <a:solidFill>
            <a:schemeClr val="accent2">
              <a:lumMod val="60000"/>
              <a:lumOff val="4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err="1">
                <a:solidFill>
                  <a:srgbClr val="002060"/>
                </a:solidFill>
                <a:latin typeface="NikoshBAN" panose="02000000000000000000"/>
                <a:cs typeface="Kalpurush" panose="02000600000000000000" pitchFamily="2" charset="0"/>
              </a:rPr>
              <a:t>শিক্ষকের</a:t>
            </a:r>
            <a:r>
              <a:rPr lang="en-US" sz="6600" b="1" dirty="0">
                <a:solidFill>
                  <a:srgbClr val="002060"/>
                </a:solidFill>
                <a:latin typeface="NikoshBAN" panose="02000000000000000000"/>
                <a:cs typeface="Kalpurush" panose="02000600000000000000" pitchFamily="2" charset="0"/>
              </a:rPr>
              <a:t> </a:t>
            </a:r>
            <a:r>
              <a:rPr lang="en-US" sz="6600" b="1" dirty="0" err="1">
                <a:solidFill>
                  <a:srgbClr val="002060"/>
                </a:solidFill>
                <a:latin typeface="NikoshBAN" panose="02000000000000000000"/>
                <a:cs typeface="Kalpurush" panose="02000600000000000000" pitchFamily="2" charset="0"/>
              </a:rPr>
              <a:t>পাঠ</a:t>
            </a:r>
            <a:endParaRPr lang="en-US" sz="6600" b="1" dirty="0">
              <a:solidFill>
                <a:srgbClr val="002060"/>
              </a:solidFill>
              <a:latin typeface="NikoshBAN" panose="02000000000000000000"/>
              <a:cs typeface="Kalpurush" panose="02000600000000000000" pitchFamily="2" charset="0"/>
            </a:endParaRPr>
          </a:p>
        </p:txBody>
      </p:sp>
      <p:pic>
        <p:nvPicPr>
          <p:cNvPr id="8" name="Picture 2" descr="An opportunity for students to express gratitude to teach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8911" y="2133909"/>
            <a:ext cx="4750593" cy="3490603"/>
          </a:xfrm>
          <a:prstGeom prst="rect">
            <a:avLst/>
          </a:prstGeom>
          <a:ln w="88900" cap="sq" cmpd="thickThin">
            <a:solidFill>
              <a:srgbClr val="FFFF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2" name="Picture 11"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84580" y="2232039"/>
            <a:ext cx="2568959" cy="2952560"/>
          </a:xfrm>
          <a:prstGeom prst="rect">
            <a:avLst/>
          </a:prstGeom>
        </p:spPr>
      </p:pic>
      <p:pic>
        <p:nvPicPr>
          <p:cNvPr id="13" name="Picture 12"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770" y="1735838"/>
            <a:ext cx="2313480" cy="3084640"/>
          </a:xfrm>
          <a:prstGeom prst="rect">
            <a:avLst/>
          </a:prstGeom>
        </p:spPr>
      </p:pic>
      <p:sp>
        <p:nvSpPr>
          <p:cNvPr id="14" name="Rectangle 13"/>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21988668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28600" y="685799"/>
            <a:ext cx="11519452" cy="5078313"/>
          </a:xfrm>
          <a:prstGeom prst="rect">
            <a:avLst/>
          </a:prstGeom>
          <a:noFill/>
        </p:spPr>
        <p:txBody>
          <a:bodyPr wrap="square" rtlCol="0">
            <a:spAutoFit/>
          </a:bodyPr>
          <a:lstStyle/>
          <a:p>
            <a:r>
              <a:rPr lang="as-IN" sz="3600" dirty="0" smtClean="0">
                <a:solidFill>
                  <a:srgbClr val="00B0F0"/>
                </a:solidFill>
                <a:latin typeface="NikoshBAN" pitchFamily="2" charset="0"/>
                <a:cs typeface="NikoshBAN" pitchFamily="2" charset="0"/>
              </a:rPr>
              <a:t>পৌষ মেলা</a:t>
            </a:r>
            <a:endParaRPr lang="en-US" sz="3600" dirty="0" smtClean="0">
              <a:solidFill>
                <a:srgbClr val="00B0F0"/>
              </a:solidFill>
              <a:latin typeface="NikoshBAN" pitchFamily="2" charset="0"/>
              <a:cs typeface="NikoshBAN" pitchFamily="2" charset="0"/>
            </a:endParaRPr>
          </a:p>
          <a:p>
            <a:r>
              <a:rPr lang="as-IN" sz="3600" dirty="0" smtClean="0">
                <a:latin typeface="NikoshBAN" pitchFamily="2" charset="0"/>
                <a:cs typeface="NikoshBAN" pitchFamily="2" charset="0"/>
              </a:rPr>
              <a:t>বাংলাদেশের বহুল </a:t>
            </a:r>
            <a:r>
              <a:rPr lang="en-US" sz="3600" dirty="0" err="1" smtClean="0">
                <a:latin typeface="NikoshBAN" pitchFamily="2" charset="0"/>
                <a:cs typeface="NikoshBAN" pitchFamily="2" charset="0"/>
              </a:rPr>
              <a:t>উদযাপিত</a:t>
            </a:r>
            <a:r>
              <a:rPr lang="as-IN" sz="3600" dirty="0" smtClean="0">
                <a:latin typeface="NikoshBAN" pitchFamily="2" charset="0"/>
                <a:cs typeface="NikoshBAN" pitchFamily="2" charset="0"/>
              </a:rPr>
              <a:t> উৎসবগুলোর মধ্যে পৌষ মেলা অন্যতম। 'পৌষসংক্রান্তি' উপলক্ষ্যে এ মেলার আয়োজন করা হয়। দেশের বিভিন্ন স্থানে পৌষ মেলা ভিন্ন ভিন্ন নামে পরিচিত। পুরান ঢাকায় পৌষ মেলায় ঘুড়ি ওড়ানো প্রতিযোগিতার আয়োজন করা হয়। এই উৎসব 'সাকরাইন' নামে পরিচিত।</a:t>
            </a:r>
            <a:r>
              <a:rPr lang="en-US" sz="3600" dirty="0" smtClean="0">
                <a:latin typeface="NikoshBAN" pitchFamily="2" charset="0"/>
                <a:cs typeface="NikoshBAN" pitchFamily="2" charset="0"/>
              </a:rPr>
              <a:t> </a:t>
            </a:r>
            <a:r>
              <a:rPr lang="as-IN" sz="3600" dirty="0" smtClean="0">
                <a:latin typeface="NikoshBAN" pitchFamily="2" charset="0"/>
                <a:cs typeface="NikoshBAN" pitchFamily="2" charset="0"/>
              </a:rPr>
              <a:t>সোনারগাঁর লোকশিল্প জাদুঘর প্রাঙ্গণে 'কারুশিল্প মেলা', নড়াইলে 'সুলতান মেলা, আবার কোথাও 'আড়ং', 'পৌষ মেলা' ইত্যাদি নামে আয়োজন করা হয়। এসব মেলায় মাটির পুতুল, বিভিন্ন কারুপণ্য, পিঠা, তৈজসপত্র, গৃহস্থালি সামগ্রী ইত্যাদি পাওয়া যায়।</a:t>
            </a:r>
            <a:endParaRPr lang="en-US" sz="3600" dirty="0">
              <a:latin typeface="NikoshBAN" pitchFamily="2" charset="0"/>
              <a:cs typeface="NikoshBAN" pitchFamily="2" charset="0"/>
            </a:endParaRPr>
          </a:p>
        </p:txBody>
      </p:sp>
      <p:sp>
        <p:nvSpPr>
          <p:cNvPr id="3" name="Rectangle 2"/>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3104000080"/>
      </p:ext>
    </p:extLst>
  </p:cSld>
  <p:clrMapOvr>
    <a:masterClrMapping/>
  </p:clrMapOvr>
  <p:transition spd="slow">
    <p:wheel spokes="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649895" y="178905"/>
            <a:ext cx="9144000" cy="55626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
        <p:nvSpPr>
          <p:cNvPr id="3" name="TextBox 2"/>
          <p:cNvSpPr txBox="1"/>
          <p:nvPr/>
        </p:nvSpPr>
        <p:spPr>
          <a:xfrm>
            <a:off x="4403035" y="5893904"/>
            <a:ext cx="4055165" cy="584775"/>
          </a:xfrm>
          <a:prstGeom prst="rect">
            <a:avLst/>
          </a:prstGeom>
          <a:noFill/>
        </p:spPr>
        <p:txBody>
          <a:bodyPr wrap="square" rtlCol="0">
            <a:spAutoFit/>
          </a:bodyPr>
          <a:lstStyle/>
          <a:p>
            <a:pPr algn="ctr"/>
            <a:r>
              <a:rPr lang="en-US" sz="3200" dirty="0" err="1" smtClean="0">
                <a:latin typeface="NikoshBAN" pitchFamily="2" charset="0"/>
                <a:cs typeface="NikoshBAN" pitchFamily="2" charset="0"/>
              </a:rPr>
              <a:t>বসন্তের</a:t>
            </a:r>
            <a:r>
              <a:rPr lang="en-US" sz="3200" dirty="0" smtClean="0">
                <a:latin typeface="NikoshBAN" pitchFamily="2" charset="0"/>
                <a:cs typeface="NikoshBAN" pitchFamily="2" charset="0"/>
              </a:rPr>
              <a:t> </a:t>
            </a:r>
            <a:r>
              <a:rPr lang="en-US" sz="3200" dirty="0" err="1" smtClean="0">
                <a:latin typeface="NikoshBAN" pitchFamily="2" charset="0"/>
                <a:cs typeface="NikoshBAN" pitchFamily="2" charset="0"/>
              </a:rPr>
              <a:t>আগমন</a:t>
            </a:r>
            <a:endParaRPr lang="en-US" sz="3200" dirty="0">
              <a:latin typeface="NikoshBAN" pitchFamily="2" charset="0"/>
              <a:cs typeface="NikoshBAN" pitchFamily="2" charset="0"/>
            </a:endParaRPr>
          </a:p>
        </p:txBody>
      </p:sp>
    </p:spTree>
    <p:extLst>
      <p:ext uri="{BB962C8B-B14F-4D97-AF65-F5344CB8AC3E}">
        <p14:creationId xmlns:p14="http://schemas.microsoft.com/office/powerpoint/2010/main" val="77029641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bbon: Tilted Up 3">
            <a:extLst>
              <a:ext uri="{FF2B5EF4-FFF2-40B4-BE49-F238E27FC236}">
                <a16:creationId xmlns:a16="http://schemas.microsoft.com/office/drawing/2014/main" xmlns="" id="{269C9A07-12C0-439B-BC06-DC7B902F2851}"/>
              </a:ext>
            </a:extLst>
          </p:cNvPr>
          <p:cNvSpPr/>
          <p:nvPr/>
        </p:nvSpPr>
        <p:spPr>
          <a:xfrm>
            <a:off x="1730787" y="245513"/>
            <a:ext cx="8259580" cy="1139483"/>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bn-IN" sz="5400" b="1">
                <a:ln w="22225">
                  <a:solidFill>
                    <a:schemeClr val="accent2"/>
                  </a:solidFill>
                  <a:prstDash val="solid"/>
                </a:ln>
                <a:solidFill>
                  <a:schemeClr val="accent2">
                    <a:lumMod val="40000"/>
                    <a:lumOff val="60000"/>
                  </a:schemeClr>
                </a:solidFill>
                <a:latin typeface="Kalpurush" panose="02000600000000000000" pitchFamily="2" charset="0"/>
                <a:cs typeface="Kalpurush" panose="02000600000000000000" pitchFamily="2" charset="0"/>
              </a:rPr>
              <a:t>শিক্ষার্থীদের পাঠ</a:t>
            </a:r>
            <a:endParaRPr lang="en-US" sz="5400" b="1" dirty="0">
              <a:ln w="22225">
                <a:solidFill>
                  <a:schemeClr val="accent2"/>
                </a:solidFill>
                <a:prstDash val="solid"/>
              </a:ln>
              <a:solidFill>
                <a:schemeClr val="accent2">
                  <a:lumMod val="40000"/>
                  <a:lumOff val="60000"/>
                </a:schemeClr>
              </a:solidFill>
              <a:latin typeface="Kalpurush" panose="02000600000000000000" pitchFamily="2" charset="0"/>
              <a:cs typeface="Kalpurush" panose="02000600000000000000" pitchFamily="2" charset="0"/>
            </a:endParaRPr>
          </a:p>
        </p:txBody>
      </p:sp>
      <p:grpSp>
        <p:nvGrpSpPr>
          <p:cNvPr id="3" name="Group 2"/>
          <p:cNvGrpSpPr/>
          <p:nvPr/>
        </p:nvGrpSpPr>
        <p:grpSpPr>
          <a:xfrm>
            <a:off x="1730787" y="1512728"/>
            <a:ext cx="8259580" cy="4684124"/>
            <a:chOff x="1555798" y="1808291"/>
            <a:chExt cx="8259580" cy="4684124"/>
          </a:xfrm>
        </p:grpSpPr>
        <p:pic>
          <p:nvPicPr>
            <p:cNvPr id="8" name="Picture 7">
              <a:extLst>
                <a:ext uri="{FF2B5EF4-FFF2-40B4-BE49-F238E27FC236}">
                  <a16:creationId xmlns:a16="http://schemas.microsoft.com/office/drawing/2014/main" xmlns="" id="{913DF22E-D539-469D-90D4-5BE627E20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5798" y="1808291"/>
              <a:ext cx="8259580" cy="4684124"/>
            </a:xfrm>
            <a:prstGeom prst="rect">
              <a:avLst/>
            </a:prstGeom>
          </p:spPr>
        </p:pic>
        <p:pic>
          <p:nvPicPr>
            <p:cNvPr id="2" name="Picture 1"/>
            <p:cNvPicPr>
              <a:picLocks noChangeAspect="1"/>
            </p:cNvPicPr>
            <p:nvPr/>
          </p:nvPicPr>
          <p:blipFill>
            <a:blip r:embed="rId3"/>
            <a:stretch>
              <a:fillRect/>
            </a:stretch>
          </p:blipFill>
          <p:spPr>
            <a:xfrm>
              <a:off x="6373092" y="1902690"/>
              <a:ext cx="1431618" cy="3029528"/>
            </a:xfrm>
            <a:prstGeom prst="rect">
              <a:avLst/>
            </a:prstGeom>
            <a:ln>
              <a:noFill/>
            </a:ln>
          </p:spPr>
        </p:pic>
      </p:grpSp>
      <p:sp>
        <p:nvSpPr>
          <p:cNvPr id="5" name="Rounded Rectangle 4"/>
          <p:cNvSpPr/>
          <p:nvPr/>
        </p:nvSpPr>
        <p:spPr>
          <a:xfrm>
            <a:off x="1730787" y="1774327"/>
            <a:ext cx="1681018" cy="682545"/>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b="1" dirty="0">
                <a:latin typeface="NikoshBAN" pitchFamily="2" charset="0"/>
                <a:cs typeface="NikoshBAN" pitchFamily="2" charset="0"/>
              </a:rPr>
              <a:t>সরব পাঠ</a:t>
            </a:r>
            <a:endParaRPr lang="en-US" sz="3600" b="1" dirty="0">
              <a:latin typeface="NikoshBAN" pitchFamily="2" charset="0"/>
              <a:cs typeface="NikoshBAN" pitchFamily="2" charset="0"/>
            </a:endParaRPr>
          </a:p>
        </p:txBody>
      </p:sp>
      <p:sp>
        <p:nvSpPr>
          <p:cNvPr id="7" name="Rounded Rectangle 6"/>
          <p:cNvSpPr/>
          <p:nvPr/>
        </p:nvSpPr>
        <p:spPr>
          <a:xfrm>
            <a:off x="8144524" y="1691200"/>
            <a:ext cx="1681018" cy="682545"/>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600" b="1" dirty="0">
                <a:latin typeface="NikoshBAN" pitchFamily="2" charset="0"/>
                <a:cs typeface="NikoshBAN" pitchFamily="2" charset="0"/>
              </a:rPr>
              <a:t>নিরব পাঠ</a:t>
            </a:r>
            <a:endParaRPr lang="en-US" sz="3600" b="1" dirty="0">
              <a:latin typeface="NikoshBAN" pitchFamily="2" charset="0"/>
              <a:cs typeface="NikoshBAN" pitchFamily="2" charset="0"/>
            </a:endParaRPr>
          </a:p>
        </p:txBody>
      </p:sp>
      <p:sp>
        <p:nvSpPr>
          <p:cNvPr id="10" name="Rectangle 9"/>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3119398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par>
                                <p:cTn id="20" presetID="31"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 calcmode="lin" valueType="num">
                                      <p:cBhvr>
                                        <p:cTn id="24" dur="1000" fill="hold"/>
                                        <p:tgtEl>
                                          <p:spTgt spid="7"/>
                                        </p:tgtEl>
                                        <p:attrNameLst>
                                          <p:attrName>style.rotation</p:attrName>
                                        </p:attrNameLst>
                                      </p:cBhvr>
                                      <p:tavLst>
                                        <p:tav tm="0">
                                          <p:val>
                                            <p:fltVal val="90"/>
                                          </p:val>
                                        </p:tav>
                                        <p:tav tm="100000">
                                          <p:val>
                                            <p:fltVal val="0"/>
                                          </p:val>
                                        </p:tav>
                                      </p:tavLst>
                                    </p:anim>
                                    <p:animEffect transition="in" filter="fade">
                                      <p:cBhvr>
                                        <p:cTn id="2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0870" y="357809"/>
            <a:ext cx="9144000" cy="5257800"/>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104861" y="5844209"/>
            <a:ext cx="3945835" cy="769441"/>
          </a:xfrm>
          <a:prstGeom prst="rect">
            <a:avLst/>
          </a:prstGeom>
          <a:noFill/>
        </p:spPr>
        <p:txBody>
          <a:bodyPr wrap="square" rtlCol="0">
            <a:spAutoFit/>
          </a:bodyPr>
          <a:lstStyle/>
          <a:p>
            <a:pPr algn="ctr"/>
            <a:r>
              <a:rPr lang="en-US" sz="4400" dirty="0" err="1" smtClean="0">
                <a:latin typeface="NikoshBAN" pitchFamily="2" charset="0"/>
                <a:cs typeface="NikoshBAN" pitchFamily="2" charset="0"/>
              </a:rPr>
              <a:t>বসন্ত</a:t>
            </a:r>
            <a:r>
              <a:rPr lang="en-US" sz="4400" dirty="0" smtClean="0">
                <a:latin typeface="NikoshBAN" pitchFamily="2" charset="0"/>
                <a:cs typeface="NikoshBAN" pitchFamily="2" charset="0"/>
              </a:rPr>
              <a:t> </a:t>
            </a:r>
            <a:r>
              <a:rPr lang="en-US" sz="4400" dirty="0" err="1" smtClean="0">
                <a:latin typeface="NikoshBAN" pitchFamily="2" charset="0"/>
                <a:cs typeface="NikoshBAN" pitchFamily="2" charset="0"/>
              </a:rPr>
              <a:t>বরণ</a:t>
            </a:r>
            <a:endParaRPr lang="en-US" sz="4400" dirty="0">
              <a:latin typeface="NikoshBAN" pitchFamily="2" charset="0"/>
              <a:cs typeface="NikoshBAN" pitchFamily="2" charset="0"/>
            </a:endParaRPr>
          </a:p>
        </p:txBody>
      </p:sp>
      <p:sp>
        <p:nvSpPr>
          <p:cNvPr id="4" name="Rectangle 3"/>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316990710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6733" y="-99386"/>
            <a:ext cx="8328992" cy="6555641"/>
          </a:xfrm>
          <a:prstGeom prst="rect">
            <a:avLst/>
          </a:prstGeom>
        </p:spPr>
        <p:txBody>
          <a:bodyPr wrap="square">
            <a:spAutoFit/>
          </a:bodyPr>
          <a:lstStyle/>
          <a:p>
            <a:endParaRPr lang="en-US" sz="3200" dirty="0">
              <a:solidFill>
                <a:srgbClr val="00B0F0"/>
              </a:solidFill>
              <a:latin typeface="NikoshBAN" pitchFamily="2" charset="0"/>
              <a:cs typeface="NikoshBAN" pitchFamily="2" charset="0"/>
            </a:endParaRPr>
          </a:p>
          <a:p>
            <a:r>
              <a:rPr lang="as-IN" sz="3600" dirty="0">
                <a:solidFill>
                  <a:srgbClr val="00B0F0"/>
                </a:solidFill>
                <a:latin typeface="NikoshBAN" pitchFamily="2" charset="0"/>
                <a:cs typeface="NikoshBAN" pitchFamily="2" charset="0"/>
              </a:rPr>
              <a:t>বসন্ত উৎসব</a:t>
            </a:r>
            <a:endParaRPr lang="en-US" sz="2800" dirty="0">
              <a:solidFill>
                <a:srgbClr val="00B0F0"/>
              </a:solidFill>
              <a:latin typeface="NikoshBAN" pitchFamily="2" charset="0"/>
              <a:cs typeface="NikoshBAN" pitchFamily="2" charset="0"/>
            </a:endParaRPr>
          </a:p>
          <a:p>
            <a:endParaRPr lang="as-IN" sz="3200" dirty="0">
              <a:latin typeface="NikoshBAN" pitchFamily="2" charset="0"/>
              <a:cs typeface="NikoshBAN" pitchFamily="2" charset="0"/>
            </a:endParaRPr>
          </a:p>
          <a:p>
            <a:r>
              <a:rPr lang="as-IN" sz="3200" dirty="0">
                <a:latin typeface="NikoshBAN" pitchFamily="2" charset="0"/>
                <a:cs typeface="NikoshBAN" pitchFamily="2" charset="0"/>
              </a:rPr>
              <a:t>ঋতু বদলের পালায় শীতের পরে হাজির হয় ঋতুরাজ বসন্ত। প্রকৃতি নবজীবনের ছোঁয়ায় অপরূপ সাজে সজ্জিত হয়। গাছে গাছে গজায় নতুন সবুজ পাতা আর ফোটে রংবেরঙের ফুল। পলাশ, শিমুল, কৃষ্ণচূড়া, গোলাপ, কাঠগোলাপ, বেলি, আরও কত দৃষ্টিনন্দন ফুল। প্রকৃতির এ পরিবর্তন আমাদের মনে দোলা দেয়। আমরা মেতে উঠি বসন্ত উৎসবে। বসন্ত উৎসব উপলক্ষ্যে মেয়েরা সাজগোজ করে, বাসন্তী রঙের শাড়ি পরে। আর খোঁপায় গোঁজে নানা রঙের ফুল। পাশাপাশি ছেলেরাও পরে রঙিন পাঞ্জাবি বা ফতুয়া। বসন্ত উৎসব উপলক্ষ্যে নানা ধরনের সাংস্কৃতিক অনুষ্ঠানের আয়োজন করা হয়।</a:t>
            </a:r>
          </a:p>
          <a:p>
            <a:endParaRPr lang="en-US" sz="3200" dirty="0">
              <a:latin typeface="NikoshBAN" pitchFamily="2" charset="0"/>
              <a:cs typeface="NikoshBAN" pitchFamily="2" charset="0"/>
            </a:endParaRPr>
          </a:p>
        </p:txBody>
      </p:sp>
      <p:sp>
        <p:nvSpPr>
          <p:cNvPr id="3" name="Rectangle 2"/>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32265642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503" y="397638"/>
            <a:ext cx="9485056" cy="5635413"/>
          </a:xfrm>
          <a:prstGeom prst="rect">
            <a:avLst/>
          </a:prstGeom>
        </p:spPr>
      </p:pic>
      <p:sp>
        <p:nvSpPr>
          <p:cNvPr id="3" name="Rectangle 2"/>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375543455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uble Wave 4"/>
          <p:cNvSpPr/>
          <p:nvPr/>
        </p:nvSpPr>
        <p:spPr>
          <a:xfrm>
            <a:off x="3184575" y="80501"/>
            <a:ext cx="5217594" cy="1083733"/>
          </a:xfrm>
          <a:prstGeom prst="doubleWave">
            <a:avLst>
              <a:gd name="adj1" fmla="val 6250"/>
              <a:gd name="adj2" fmla="val 1404"/>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err="1">
                <a:solidFill>
                  <a:srgbClr val="FFFF00"/>
                </a:solidFill>
                <a:latin typeface="NikoshBAN"/>
                <a:cs typeface="Kalpurush" panose="02000600000000000000" pitchFamily="2" charset="0"/>
              </a:rPr>
              <a:t>দলীয়</a:t>
            </a:r>
            <a:r>
              <a:rPr lang="bn-BD" sz="6000" b="1" dirty="0">
                <a:solidFill>
                  <a:srgbClr val="FFFF00"/>
                </a:solidFill>
                <a:latin typeface="NikoshBAN"/>
                <a:cs typeface="Kalpurush" panose="02000600000000000000" pitchFamily="2" charset="0"/>
              </a:rPr>
              <a:t> কাজ</a:t>
            </a:r>
            <a:endParaRPr lang="en-US" sz="6000" b="1" dirty="0">
              <a:solidFill>
                <a:srgbClr val="FFFF00"/>
              </a:solidFill>
              <a:latin typeface="NikoshBAN"/>
              <a:cs typeface="Kalpurush" panose="02000600000000000000" pitchFamily="2" charset="0"/>
            </a:endParaRPr>
          </a:p>
        </p:txBody>
      </p:sp>
      <p:sp>
        <p:nvSpPr>
          <p:cNvPr id="2" name="Oval 1"/>
          <p:cNvSpPr/>
          <p:nvPr/>
        </p:nvSpPr>
        <p:spPr>
          <a:xfrm>
            <a:off x="1494197" y="2170069"/>
            <a:ext cx="1634836" cy="156094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4400" dirty="0">
                <a:latin typeface="NikoshBAN" pitchFamily="2" charset="0"/>
                <a:cs typeface="NikoshBAN" pitchFamily="2" charset="0"/>
              </a:rPr>
              <a:t>কৃষ্ণ</a:t>
            </a:r>
            <a:endParaRPr lang="en-US" sz="4400" dirty="0">
              <a:latin typeface="Kalpurush" panose="02000600000000000000" pitchFamily="2" charset="0"/>
              <a:cs typeface="Kalpurush" panose="02000600000000000000" pitchFamily="2" charset="0"/>
            </a:endParaRPr>
          </a:p>
        </p:txBody>
      </p:sp>
      <p:sp>
        <p:nvSpPr>
          <p:cNvPr id="31" name="Oval 30"/>
          <p:cNvSpPr/>
          <p:nvPr/>
        </p:nvSpPr>
        <p:spPr>
          <a:xfrm>
            <a:off x="5172440" y="2170069"/>
            <a:ext cx="1634836" cy="156094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4400" dirty="0">
                <a:latin typeface="NikoshBAN" pitchFamily="2" charset="0"/>
                <a:cs typeface="NikoshBAN" pitchFamily="2" charset="0"/>
              </a:rPr>
              <a:t>দৃষ্টি</a:t>
            </a:r>
            <a:endParaRPr lang="en-US" sz="4400" dirty="0">
              <a:latin typeface="Kalpurush" panose="02000600000000000000" pitchFamily="2" charset="0"/>
              <a:cs typeface="Kalpurush" panose="02000600000000000000" pitchFamily="2" charset="0"/>
            </a:endParaRPr>
          </a:p>
        </p:txBody>
      </p:sp>
      <p:sp>
        <p:nvSpPr>
          <p:cNvPr id="32" name="Oval 31"/>
          <p:cNvSpPr/>
          <p:nvPr/>
        </p:nvSpPr>
        <p:spPr>
          <a:xfrm>
            <a:off x="8652868" y="2089890"/>
            <a:ext cx="1866335" cy="156094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4000" dirty="0">
                <a:latin typeface="NikoshBAN" pitchFamily="2" charset="0"/>
                <a:cs typeface="NikoshBAN" pitchFamily="2" charset="0"/>
              </a:rPr>
              <a:t>সজ্জিত</a:t>
            </a:r>
            <a:endParaRPr lang="en-US" sz="4000" dirty="0">
              <a:latin typeface="Kalpurush" panose="02000600000000000000" pitchFamily="2" charset="0"/>
              <a:cs typeface="Kalpurush" panose="02000600000000000000" pitchFamily="2" charset="0"/>
            </a:endParaRPr>
          </a:p>
        </p:txBody>
      </p:sp>
      <p:sp>
        <p:nvSpPr>
          <p:cNvPr id="7" name="Rounded Rectangle 6"/>
          <p:cNvSpPr/>
          <p:nvPr/>
        </p:nvSpPr>
        <p:spPr>
          <a:xfrm>
            <a:off x="1115506" y="5070286"/>
            <a:ext cx="2392218" cy="96058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smtClean="0">
                <a:latin typeface="NikoshBAN" pitchFamily="2" charset="0"/>
                <a:cs typeface="NikoshBAN" pitchFamily="2" charset="0"/>
              </a:rPr>
              <a:t>কালো</a:t>
            </a:r>
            <a:r>
              <a:rPr lang="bn-IN" sz="4800" b="1" dirty="0" smtClean="0">
                <a:latin typeface="NikoshBAN" pitchFamily="2" charset="0"/>
                <a:cs typeface="NikoshBAN" pitchFamily="2" charset="0"/>
              </a:rPr>
              <a:t> </a:t>
            </a:r>
            <a:endParaRPr lang="en-US" sz="4800" b="1" dirty="0">
              <a:latin typeface="NikoshBAN" pitchFamily="2" charset="0"/>
              <a:cs typeface="NikoshBAN" pitchFamily="2" charset="0"/>
            </a:endParaRPr>
          </a:p>
        </p:txBody>
      </p:sp>
      <p:sp>
        <p:nvSpPr>
          <p:cNvPr id="8" name="Rounded Rectangle 7"/>
          <p:cNvSpPr/>
          <p:nvPr/>
        </p:nvSpPr>
        <p:spPr>
          <a:xfrm>
            <a:off x="4704914" y="5070285"/>
            <a:ext cx="2392218" cy="96058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smtClean="0">
                <a:latin typeface="NikoshBAN" pitchFamily="2" charset="0"/>
                <a:cs typeface="NikoshBAN" pitchFamily="2" charset="0"/>
              </a:rPr>
              <a:t>চাহনি</a:t>
            </a:r>
            <a:endParaRPr lang="en-US" sz="4800" b="1" dirty="0">
              <a:latin typeface="NikoshBAN" pitchFamily="2" charset="0"/>
              <a:cs typeface="NikoshBAN" pitchFamily="2" charset="0"/>
            </a:endParaRPr>
          </a:p>
        </p:txBody>
      </p:sp>
      <p:sp>
        <p:nvSpPr>
          <p:cNvPr id="9" name="Rounded Rectangle 8"/>
          <p:cNvSpPr/>
          <p:nvPr/>
        </p:nvSpPr>
        <p:spPr>
          <a:xfrm>
            <a:off x="8637157" y="4996392"/>
            <a:ext cx="2392218" cy="96058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smtClean="0">
                <a:latin typeface="NikoshBAN" pitchFamily="2" charset="0"/>
                <a:cs typeface="NikoshBAN" pitchFamily="2" charset="0"/>
              </a:rPr>
              <a:t>সাজানো</a:t>
            </a:r>
            <a:r>
              <a:rPr lang="bn-IN" sz="4800" b="1" dirty="0" smtClean="0"/>
              <a:t> </a:t>
            </a:r>
            <a:endParaRPr lang="en-US" sz="4800" b="1" dirty="0"/>
          </a:p>
        </p:txBody>
      </p:sp>
      <p:sp>
        <p:nvSpPr>
          <p:cNvPr id="10" name="Right Arrow 9"/>
          <p:cNvSpPr/>
          <p:nvPr/>
        </p:nvSpPr>
        <p:spPr>
          <a:xfrm rot="5400000">
            <a:off x="1678926" y="4061851"/>
            <a:ext cx="1265377" cy="5080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rot="5400000">
            <a:off x="5357170" y="4109703"/>
            <a:ext cx="1265377" cy="5080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rot="5400000">
            <a:off x="8946577" y="4029524"/>
            <a:ext cx="1265377" cy="5080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43060" y="1481798"/>
            <a:ext cx="11359300" cy="688271"/>
          </a:xfrm>
          <a:prstGeom prst="rect">
            <a:avLst/>
          </a:prstGeom>
          <a:solidFill>
            <a:srgbClr val="00B05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000" b="1" dirty="0">
                <a:solidFill>
                  <a:srgbClr val="002060"/>
                </a:solidFill>
                <a:latin typeface="NikoshBAN" pitchFamily="2" charset="0"/>
                <a:cs typeface="NikoshBAN" pitchFamily="2" charset="0"/>
              </a:rPr>
              <a:t>যুক্তবর্ণ গুলো খুঁজে বের করে ভেঙ্গে দেখাও এবং নতুন শব্দ গঠন কর। </a:t>
            </a:r>
            <a:endParaRPr lang="en-US" sz="4000" b="1" dirty="0">
              <a:solidFill>
                <a:srgbClr val="002060"/>
              </a:solidFill>
              <a:latin typeface="NikoshBAN" pitchFamily="2" charset="0"/>
              <a:cs typeface="NikoshBAN" pitchFamily="2" charset="0"/>
            </a:endParaRPr>
          </a:p>
        </p:txBody>
      </p:sp>
      <p:sp>
        <p:nvSpPr>
          <p:cNvPr id="14" name="Rectangle 13"/>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99301089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left)">
                                      <p:cBhvr>
                                        <p:cTn id="13" dur="75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p:cTn id="18" dur="1000" fill="hold"/>
                                        <p:tgtEl>
                                          <p:spTgt spid="2"/>
                                        </p:tgtEl>
                                        <p:attrNameLst>
                                          <p:attrName>ppt_w</p:attrName>
                                        </p:attrNameLst>
                                      </p:cBhvr>
                                      <p:tavLst>
                                        <p:tav tm="0">
                                          <p:val>
                                            <p:fltVal val="0"/>
                                          </p:val>
                                        </p:tav>
                                        <p:tav tm="100000">
                                          <p:val>
                                            <p:strVal val="#ppt_w"/>
                                          </p:val>
                                        </p:tav>
                                      </p:tavLst>
                                    </p:anim>
                                    <p:anim calcmode="lin" valueType="num">
                                      <p:cBhvr>
                                        <p:cTn id="19" dur="1000" fill="hold"/>
                                        <p:tgtEl>
                                          <p:spTgt spid="2"/>
                                        </p:tgtEl>
                                        <p:attrNameLst>
                                          <p:attrName>ppt_h</p:attrName>
                                        </p:attrNameLst>
                                      </p:cBhvr>
                                      <p:tavLst>
                                        <p:tav tm="0">
                                          <p:val>
                                            <p:fltVal val="0"/>
                                          </p:val>
                                        </p:tav>
                                        <p:tav tm="100000">
                                          <p:val>
                                            <p:strVal val="#ppt_h"/>
                                          </p:val>
                                        </p:tav>
                                      </p:tavLst>
                                    </p:anim>
                                    <p:anim calcmode="lin" valueType="num">
                                      <p:cBhvr>
                                        <p:cTn id="20" dur="1000" fill="hold"/>
                                        <p:tgtEl>
                                          <p:spTgt spid="2"/>
                                        </p:tgtEl>
                                        <p:attrNameLst>
                                          <p:attrName>style.rotation</p:attrName>
                                        </p:attrNameLst>
                                      </p:cBhvr>
                                      <p:tavLst>
                                        <p:tav tm="0">
                                          <p:val>
                                            <p:fltVal val="90"/>
                                          </p:val>
                                        </p:tav>
                                        <p:tav tm="100000">
                                          <p:val>
                                            <p:fltVal val="0"/>
                                          </p:val>
                                        </p:tav>
                                      </p:tavLst>
                                    </p:anim>
                                    <p:animEffect transition="in" filter="fade">
                                      <p:cBhvr>
                                        <p:cTn id="21" dur="1000"/>
                                        <p:tgtEl>
                                          <p:spTgt spid="2"/>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1000" fill="hold"/>
                                        <p:tgtEl>
                                          <p:spTgt spid="31"/>
                                        </p:tgtEl>
                                        <p:attrNameLst>
                                          <p:attrName>ppt_w</p:attrName>
                                        </p:attrNameLst>
                                      </p:cBhvr>
                                      <p:tavLst>
                                        <p:tav tm="0">
                                          <p:val>
                                            <p:fltVal val="0"/>
                                          </p:val>
                                        </p:tav>
                                        <p:tav tm="100000">
                                          <p:val>
                                            <p:strVal val="#ppt_w"/>
                                          </p:val>
                                        </p:tav>
                                      </p:tavLst>
                                    </p:anim>
                                    <p:anim calcmode="lin" valueType="num">
                                      <p:cBhvr>
                                        <p:cTn id="25" dur="1000" fill="hold"/>
                                        <p:tgtEl>
                                          <p:spTgt spid="31"/>
                                        </p:tgtEl>
                                        <p:attrNameLst>
                                          <p:attrName>ppt_h</p:attrName>
                                        </p:attrNameLst>
                                      </p:cBhvr>
                                      <p:tavLst>
                                        <p:tav tm="0">
                                          <p:val>
                                            <p:fltVal val="0"/>
                                          </p:val>
                                        </p:tav>
                                        <p:tav tm="100000">
                                          <p:val>
                                            <p:strVal val="#ppt_h"/>
                                          </p:val>
                                        </p:tav>
                                      </p:tavLst>
                                    </p:anim>
                                    <p:anim calcmode="lin" valueType="num">
                                      <p:cBhvr>
                                        <p:cTn id="26" dur="1000" fill="hold"/>
                                        <p:tgtEl>
                                          <p:spTgt spid="31"/>
                                        </p:tgtEl>
                                        <p:attrNameLst>
                                          <p:attrName>style.rotation</p:attrName>
                                        </p:attrNameLst>
                                      </p:cBhvr>
                                      <p:tavLst>
                                        <p:tav tm="0">
                                          <p:val>
                                            <p:fltVal val="90"/>
                                          </p:val>
                                        </p:tav>
                                        <p:tav tm="100000">
                                          <p:val>
                                            <p:fltVal val="0"/>
                                          </p:val>
                                        </p:tav>
                                      </p:tavLst>
                                    </p:anim>
                                    <p:animEffect transition="in" filter="fade">
                                      <p:cBhvr>
                                        <p:cTn id="27" dur="1000"/>
                                        <p:tgtEl>
                                          <p:spTgt spid="31"/>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p:cTn id="30" dur="1000" fill="hold"/>
                                        <p:tgtEl>
                                          <p:spTgt spid="32"/>
                                        </p:tgtEl>
                                        <p:attrNameLst>
                                          <p:attrName>ppt_w</p:attrName>
                                        </p:attrNameLst>
                                      </p:cBhvr>
                                      <p:tavLst>
                                        <p:tav tm="0">
                                          <p:val>
                                            <p:fltVal val="0"/>
                                          </p:val>
                                        </p:tav>
                                        <p:tav tm="100000">
                                          <p:val>
                                            <p:strVal val="#ppt_w"/>
                                          </p:val>
                                        </p:tav>
                                      </p:tavLst>
                                    </p:anim>
                                    <p:anim calcmode="lin" valueType="num">
                                      <p:cBhvr>
                                        <p:cTn id="31" dur="1000" fill="hold"/>
                                        <p:tgtEl>
                                          <p:spTgt spid="32"/>
                                        </p:tgtEl>
                                        <p:attrNameLst>
                                          <p:attrName>ppt_h</p:attrName>
                                        </p:attrNameLst>
                                      </p:cBhvr>
                                      <p:tavLst>
                                        <p:tav tm="0">
                                          <p:val>
                                            <p:fltVal val="0"/>
                                          </p:val>
                                        </p:tav>
                                        <p:tav tm="100000">
                                          <p:val>
                                            <p:strVal val="#ppt_h"/>
                                          </p:val>
                                        </p:tav>
                                      </p:tavLst>
                                    </p:anim>
                                    <p:anim calcmode="lin" valueType="num">
                                      <p:cBhvr>
                                        <p:cTn id="32" dur="1000" fill="hold"/>
                                        <p:tgtEl>
                                          <p:spTgt spid="32"/>
                                        </p:tgtEl>
                                        <p:attrNameLst>
                                          <p:attrName>style.rotation</p:attrName>
                                        </p:attrNameLst>
                                      </p:cBhvr>
                                      <p:tavLst>
                                        <p:tav tm="0">
                                          <p:val>
                                            <p:fltVal val="90"/>
                                          </p:val>
                                        </p:tav>
                                        <p:tav tm="100000">
                                          <p:val>
                                            <p:fltVal val="0"/>
                                          </p:val>
                                        </p:tav>
                                      </p:tavLst>
                                    </p:anim>
                                    <p:animEffect transition="in" filter="fade">
                                      <p:cBhvr>
                                        <p:cTn id="33" dur="10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up)">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left)">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up)">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wipe(left)">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wipe(up)">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wipe(left)">
                                      <p:cBhvr>
                                        <p:cTn id="6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1" grpId="0" animBg="1"/>
      <p:bldP spid="32" grpId="0" animBg="1"/>
      <p:bldP spid="7" grpId="0" animBg="1"/>
      <p:bldP spid="8" grpId="0" animBg="1"/>
      <p:bldP spid="9" grpId="0" animBg="1"/>
      <p:bldP spid="10" grpId="0" animBg="1"/>
      <p:bldP spid="11" grpId="0" animBg="1"/>
      <p:bldP spid="12"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ouble Wave 6"/>
          <p:cNvSpPr/>
          <p:nvPr/>
        </p:nvSpPr>
        <p:spPr>
          <a:xfrm>
            <a:off x="3946524" y="597144"/>
            <a:ext cx="3849511" cy="1083733"/>
          </a:xfrm>
          <a:prstGeom prst="doubleWave">
            <a:avLst>
              <a:gd name="adj1" fmla="val 6250"/>
              <a:gd name="adj2" fmla="val 1404"/>
            </a:avLst>
          </a:pr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err="1">
                <a:solidFill>
                  <a:schemeClr val="tx1"/>
                </a:solidFill>
                <a:latin typeface="NikoshBAN" panose="02000000000000000000"/>
                <a:cs typeface="Kalpurush" panose="02000600000000000000" pitchFamily="2" charset="0"/>
              </a:rPr>
              <a:t>মূ</a:t>
            </a:r>
            <a:r>
              <a:rPr lang="bn-BD" sz="6000" b="1" dirty="0">
                <a:solidFill>
                  <a:schemeClr val="tx1"/>
                </a:solidFill>
                <a:latin typeface="NikoshBAN" panose="02000000000000000000"/>
                <a:cs typeface="Kalpurush" panose="02000600000000000000" pitchFamily="2" charset="0"/>
              </a:rPr>
              <a:t>ল্যায়ন</a:t>
            </a:r>
            <a:endParaRPr lang="en-US" sz="6000" b="1" dirty="0">
              <a:solidFill>
                <a:schemeClr val="tx1"/>
              </a:solidFill>
              <a:latin typeface="NikoshBAN" panose="02000000000000000000"/>
              <a:cs typeface="Kalpurush" panose="02000600000000000000" pitchFamily="2" charset="0"/>
            </a:endParaRPr>
          </a:p>
        </p:txBody>
      </p:sp>
      <p:sp>
        <p:nvSpPr>
          <p:cNvPr id="9" name="TextBox 8"/>
          <p:cNvSpPr txBox="1"/>
          <p:nvPr/>
        </p:nvSpPr>
        <p:spPr>
          <a:xfrm>
            <a:off x="586365" y="2426022"/>
            <a:ext cx="11273125" cy="3046988"/>
          </a:xfrm>
          <a:prstGeom prst="rect">
            <a:avLst/>
          </a:prstGeom>
          <a:solidFill>
            <a:schemeClr val="accent4">
              <a:lumMod val="20000"/>
              <a:lumOff val="80000"/>
            </a:schemeClr>
          </a:solidFill>
        </p:spPr>
        <p:txBody>
          <a:bodyPr wrap="square" rtlCol="0">
            <a:spAutoFit/>
          </a:bodyPr>
          <a:lstStyle/>
          <a:p>
            <a:r>
              <a:rPr lang="en-US" sz="4800" dirty="0" err="1">
                <a:latin typeface="NikoshBAN" pitchFamily="2" charset="0"/>
                <a:cs typeface="NikoshBAN" pitchFamily="2" charset="0"/>
              </a:rPr>
              <a:t>পৌষ</a:t>
            </a:r>
            <a:r>
              <a:rPr lang="en-US" sz="4800" dirty="0">
                <a:latin typeface="NikoshBAN" pitchFamily="2" charset="0"/>
                <a:cs typeface="NikoshBAN" pitchFamily="2" charset="0"/>
              </a:rPr>
              <a:t> </a:t>
            </a:r>
            <a:r>
              <a:rPr lang="en-US" sz="4800" dirty="0" err="1">
                <a:latin typeface="NikoshBAN" pitchFamily="2" charset="0"/>
                <a:cs typeface="NikoshBAN" pitchFamily="2" charset="0"/>
              </a:rPr>
              <a:t>মেলা</a:t>
            </a:r>
            <a:r>
              <a:rPr lang="en-US" sz="4800" dirty="0">
                <a:latin typeface="NikoshBAN" pitchFamily="2" charset="0"/>
                <a:cs typeface="NikoshBAN" pitchFamily="2" charset="0"/>
              </a:rPr>
              <a:t> </a:t>
            </a:r>
            <a:r>
              <a:rPr lang="en-US" sz="4800" dirty="0" err="1">
                <a:latin typeface="NikoshBAN" pitchFamily="2" charset="0"/>
                <a:cs typeface="NikoshBAN" pitchFamily="2" charset="0"/>
              </a:rPr>
              <a:t>সম্পর্কে</a:t>
            </a:r>
            <a:r>
              <a:rPr lang="en-US" sz="4800" dirty="0">
                <a:latin typeface="NikoshBAN" pitchFamily="2" charset="0"/>
                <a:cs typeface="NikoshBAN" pitchFamily="2" charset="0"/>
              </a:rPr>
              <a:t> ৩টি </a:t>
            </a:r>
            <a:r>
              <a:rPr lang="en-US" sz="4800" dirty="0" err="1">
                <a:latin typeface="NikoshBAN" pitchFamily="2" charset="0"/>
                <a:cs typeface="NikoshBAN" pitchFamily="2" charset="0"/>
              </a:rPr>
              <a:t>বৈশিষ্ট্য</a:t>
            </a:r>
            <a:r>
              <a:rPr lang="en-US" sz="4800" dirty="0">
                <a:latin typeface="NikoshBAN" pitchFamily="2" charset="0"/>
                <a:cs typeface="NikoshBAN" pitchFamily="2" charset="0"/>
              </a:rPr>
              <a:t> </a:t>
            </a:r>
            <a:r>
              <a:rPr lang="en-US" sz="4800" dirty="0" err="1">
                <a:latin typeface="NikoshBAN" pitchFamily="2" charset="0"/>
                <a:cs typeface="NikoshBAN" pitchFamily="2" charset="0"/>
              </a:rPr>
              <a:t>লেখ</a:t>
            </a:r>
            <a:r>
              <a:rPr lang="en-US" sz="4800" dirty="0">
                <a:latin typeface="NikoshBAN" pitchFamily="2" charset="0"/>
                <a:cs typeface="NikoshBAN" pitchFamily="2" charset="0"/>
              </a:rPr>
              <a:t>।</a:t>
            </a:r>
          </a:p>
          <a:p>
            <a:r>
              <a:rPr lang="en-US" sz="4800" dirty="0" smtClean="0">
                <a:latin typeface="NikoshBAN" pitchFamily="2" charset="0"/>
                <a:cs typeface="NikoshBAN" pitchFamily="2" charset="0"/>
              </a:rPr>
              <a:t>ক।</a:t>
            </a:r>
            <a:endParaRPr lang="en-US" sz="4800" dirty="0">
              <a:latin typeface="NikoshBAN" pitchFamily="2" charset="0"/>
              <a:cs typeface="NikoshBAN" pitchFamily="2" charset="0"/>
            </a:endParaRPr>
          </a:p>
          <a:p>
            <a:r>
              <a:rPr lang="en-US" sz="4800" dirty="0" smtClean="0">
                <a:latin typeface="NikoshBAN" pitchFamily="2" charset="0"/>
                <a:cs typeface="NikoshBAN" pitchFamily="2" charset="0"/>
              </a:rPr>
              <a:t>খ।</a:t>
            </a:r>
            <a:endParaRPr lang="en-US" sz="4800" dirty="0">
              <a:latin typeface="NikoshBAN" pitchFamily="2" charset="0"/>
              <a:cs typeface="NikoshBAN" pitchFamily="2" charset="0"/>
            </a:endParaRPr>
          </a:p>
          <a:p>
            <a:r>
              <a:rPr lang="en-US" sz="4800" dirty="0" smtClean="0">
                <a:latin typeface="NikoshBAN" pitchFamily="2" charset="0"/>
                <a:cs typeface="NikoshBAN" pitchFamily="2" charset="0"/>
              </a:rPr>
              <a:t>গ।</a:t>
            </a:r>
            <a:endParaRPr lang="en-US" sz="4800" dirty="0">
              <a:latin typeface="NikoshBAN" pitchFamily="2" charset="0"/>
              <a:cs typeface="NikoshBAN" pitchFamily="2" charset="0"/>
            </a:endParaRPr>
          </a:p>
        </p:txBody>
      </p:sp>
      <p:sp>
        <p:nvSpPr>
          <p:cNvPr id="5" name="Rectangle 4"/>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2474475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86113" y="414338"/>
            <a:ext cx="5514976" cy="1323439"/>
          </a:xfrm>
          <a:prstGeom prst="rect">
            <a:avLst/>
          </a:prstGeom>
          <a:noFill/>
        </p:spPr>
        <p:txBody>
          <a:bodyPr wrap="square" rtlCol="0">
            <a:spAutoFit/>
          </a:bodyPr>
          <a:lstStyle/>
          <a:p>
            <a:r>
              <a:rPr lang="bn-BD" sz="80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NikoshBAN" panose="02000000000000000000" pitchFamily="2" charset="0"/>
                <a:cs typeface="NikoshBAN" panose="02000000000000000000" pitchFamily="2" charset="0"/>
              </a:rPr>
              <a:t>শিক্ষক পরিচিতি</a:t>
            </a:r>
            <a:endParaRPr lang="en-US" sz="80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4136118" y="2354418"/>
            <a:ext cx="7107738" cy="3360920"/>
          </a:xfrm>
          <a:prstGeom prst="rect">
            <a:avLst/>
          </a:prstGeom>
          <a:solidFill>
            <a:schemeClr val="accent3">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marL="342900" lvl="0" indent="-342900" algn="ctr" fontAlgn="auto">
              <a:spcBef>
                <a:spcPct val="20000"/>
              </a:spcBef>
              <a:spcAft>
                <a:spcPts val="0"/>
              </a:spcAft>
              <a:defRPr/>
            </a:pPr>
            <a:r>
              <a:rPr lang="en-US" sz="5400" dirty="0" err="1">
                <a:solidFill>
                  <a:srgbClr val="7030A0"/>
                </a:solidFill>
                <a:latin typeface="NikoshBAN" pitchFamily="2" charset="0"/>
                <a:cs typeface="NikoshBAN" pitchFamily="2" charset="0"/>
              </a:rPr>
              <a:t>মোঃ</a:t>
            </a:r>
            <a:r>
              <a:rPr lang="en-US" sz="5400" dirty="0">
                <a:solidFill>
                  <a:srgbClr val="7030A0"/>
                </a:solidFill>
                <a:latin typeface="NikoshBAN" pitchFamily="2" charset="0"/>
                <a:cs typeface="NikoshBAN" pitchFamily="2" charset="0"/>
              </a:rPr>
              <a:t> </a:t>
            </a:r>
            <a:r>
              <a:rPr lang="en-US" sz="5400" dirty="0" err="1" smtClean="0">
                <a:solidFill>
                  <a:srgbClr val="7030A0"/>
                </a:solidFill>
                <a:latin typeface="NikoshBAN" pitchFamily="2" charset="0"/>
                <a:cs typeface="NikoshBAN" pitchFamily="2" charset="0"/>
              </a:rPr>
              <a:t>সাজেদুল</a:t>
            </a:r>
            <a:r>
              <a:rPr lang="en-US" sz="5400" dirty="0" smtClean="0">
                <a:solidFill>
                  <a:srgbClr val="7030A0"/>
                </a:solidFill>
                <a:latin typeface="NikoshBAN" pitchFamily="2" charset="0"/>
                <a:cs typeface="NikoshBAN" pitchFamily="2" charset="0"/>
              </a:rPr>
              <a:t> </a:t>
            </a:r>
            <a:r>
              <a:rPr lang="en-US" sz="5400" dirty="0" err="1" smtClean="0">
                <a:solidFill>
                  <a:srgbClr val="7030A0"/>
                </a:solidFill>
                <a:latin typeface="NikoshBAN" pitchFamily="2" charset="0"/>
                <a:cs typeface="NikoshBAN" pitchFamily="2" charset="0"/>
              </a:rPr>
              <a:t>ইসলাম</a:t>
            </a:r>
            <a:r>
              <a:rPr lang="en-US" sz="5400" dirty="0" smtClean="0">
                <a:solidFill>
                  <a:srgbClr val="7030A0"/>
                </a:solidFill>
                <a:latin typeface="NikoshBAN" pitchFamily="2" charset="0"/>
                <a:cs typeface="NikoshBAN" pitchFamily="2" charset="0"/>
              </a:rPr>
              <a:t> </a:t>
            </a:r>
            <a:r>
              <a:rPr lang="en-US" sz="5400" dirty="0" err="1" smtClean="0">
                <a:solidFill>
                  <a:srgbClr val="7030A0"/>
                </a:solidFill>
                <a:latin typeface="NikoshBAN" pitchFamily="2" charset="0"/>
                <a:cs typeface="NikoshBAN" pitchFamily="2" charset="0"/>
              </a:rPr>
              <a:t>সাজ্জাদ</a:t>
            </a:r>
            <a:r>
              <a:rPr lang="en-US" sz="5400" dirty="0" smtClean="0">
                <a:solidFill>
                  <a:srgbClr val="7030A0"/>
                </a:solidFill>
                <a:latin typeface="NikoshBAN" pitchFamily="2" charset="0"/>
                <a:cs typeface="NikoshBAN" pitchFamily="2" charset="0"/>
              </a:rPr>
              <a:t> </a:t>
            </a:r>
            <a:r>
              <a:rPr lang="en-US" sz="4400" dirty="0" smtClean="0">
                <a:solidFill>
                  <a:srgbClr val="7030A0"/>
                </a:solidFill>
                <a:latin typeface="NikoshBAN" pitchFamily="2" charset="0"/>
                <a:cs typeface="NikoshBAN" pitchFamily="2" charset="0"/>
              </a:rPr>
              <a:t> </a:t>
            </a:r>
            <a:endParaRPr lang="en-US" sz="3200" dirty="0">
              <a:solidFill>
                <a:srgbClr val="0000FF"/>
              </a:solidFill>
              <a:latin typeface="NikoshBAN" pitchFamily="2" charset="0"/>
              <a:cs typeface="NikoshBAN" pitchFamily="2" charset="0"/>
            </a:endParaRPr>
          </a:p>
          <a:p>
            <a:pPr marL="342900" lvl="0" indent="-342900" algn="ctr" fontAlgn="auto">
              <a:spcBef>
                <a:spcPct val="20000"/>
              </a:spcBef>
              <a:spcAft>
                <a:spcPts val="0"/>
              </a:spcAft>
              <a:defRPr/>
            </a:pPr>
            <a:r>
              <a:rPr lang="en-US" sz="3600" dirty="0" err="1">
                <a:solidFill>
                  <a:srgbClr val="0070C0"/>
                </a:solidFill>
                <a:latin typeface="NikoshBAN" pitchFamily="2" charset="0"/>
                <a:cs typeface="NikoshBAN" pitchFamily="2" charset="0"/>
              </a:rPr>
              <a:t>সহকা</a:t>
            </a:r>
            <a:r>
              <a:rPr lang="bn-BD" sz="3600" dirty="0">
                <a:solidFill>
                  <a:srgbClr val="0070C0"/>
                </a:solidFill>
                <a:latin typeface="NikoshBAN" pitchFamily="2" charset="0"/>
                <a:cs typeface="NikoshBAN" pitchFamily="2" charset="0"/>
              </a:rPr>
              <a:t>রি</a:t>
            </a:r>
            <a:r>
              <a:rPr lang="en-US" sz="3600" dirty="0">
                <a:solidFill>
                  <a:srgbClr val="0070C0"/>
                </a:solidFill>
                <a:latin typeface="NikoshBAN" pitchFamily="2" charset="0"/>
                <a:cs typeface="NikoshBAN" pitchFamily="2" charset="0"/>
              </a:rPr>
              <a:t> </a:t>
            </a:r>
            <a:r>
              <a:rPr lang="en-US" sz="3600" dirty="0" err="1">
                <a:solidFill>
                  <a:srgbClr val="0070C0"/>
                </a:solidFill>
                <a:latin typeface="NikoshBAN" pitchFamily="2" charset="0"/>
                <a:cs typeface="NikoshBAN" pitchFamily="2" charset="0"/>
              </a:rPr>
              <a:t>শিক্ষক</a:t>
            </a:r>
            <a:endParaRPr lang="en-US" sz="3600" dirty="0">
              <a:solidFill>
                <a:srgbClr val="0070C0"/>
              </a:solidFill>
              <a:latin typeface="NikoshBAN" pitchFamily="2" charset="0"/>
              <a:cs typeface="NikoshBAN" pitchFamily="2" charset="0"/>
            </a:endParaRPr>
          </a:p>
          <a:p>
            <a:pPr marL="342900" lvl="0" indent="-342900" algn="ctr" fontAlgn="auto">
              <a:spcBef>
                <a:spcPct val="20000"/>
              </a:spcBef>
              <a:spcAft>
                <a:spcPts val="0"/>
              </a:spcAft>
              <a:defRPr/>
            </a:pPr>
            <a:r>
              <a:rPr lang="en-US" sz="3600" dirty="0" err="1" smtClean="0">
                <a:solidFill>
                  <a:srgbClr val="C00000"/>
                </a:solidFill>
                <a:latin typeface="NikoshBAN" pitchFamily="2" charset="0"/>
                <a:cs typeface="NikoshBAN" pitchFamily="2" charset="0"/>
              </a:rPr>
              <a:t>বড়তিলাইন</a:t>
            </a:r>
            <a:r>
              <a:rPr lang="en-US" sz="3600" dirty="0" smtClean="0">
                <a:solidFill>
                  <a:srgbClr val="C00000"/>
                </a:solidFill>
                <a:latin typeface="NikoshBAN" pitchFamily="2" charset="0"/>
                <a:cs typeface="NikoshBAN" pitchFamily="2" charset="0"/>
              </a:rPr>
              <a:t> </a:t>
            </a:r>
            <a:r>
              <a:rPr lang="en-US" sz="3600" dirty="0" err="1">
                <a:solidFill>
                  <a:srgbClr val="C00000"/>
                </a:solidFill>
                <a:latin typeface="NikoshBAN" pitchFamily="2" charset="0"/>
                <a:cs typeface="NikoshBAN" pitchFamily="2" charset="0"/>
              </a:rPr>
              <a:t>সরকারি</a:t>
            </a:r>
            <a:r>
              <a:rPr lang="en-US" sz="3600" dirty="0">
                <a:solidFill>
                  <a:srgbClr val="C00000"/>
                </a:solidFill>
                <a:latin typeface="NikoshBAN" pitchFamily="2" charset="0"/>
                <a:cs typeface="NikoshBAN" pitchFamily="2" charset="0"/>
              </a:rPr>
              <a:t> </a:t>
            </a:r>
            <a:r>
              <a:rPr lang="en-US" sz="3600" dirty="0" err="1">
                <a:solidFill>
                  <a:srgbClr val="C00000"/>
                </a:solidFill>
                <a:latin typeface="NikoshBAN" pitchFamily="2" charset="0"/>
                <a:cs typeface="NikoshBAN" pitchFamily="2" charset="0"/>
              </a:rPr>
              <a:t>প্রাথমিক</a:t>
            </a:r>
            <a:r>
              <a:rPr lang="en-US" sz="3600" dirty="0">
                <a:solidFill>
                  <a:srgbClr val="C00000"/>
                </a:solidFill>
                <a:latin typeface="NikoshBAN" pitchFamily="2" charset="0"/>
                <a:cs typeface="NikoshBAN" pitchFamily="2" charset="0"/>
              </a:rPr>
              <a:t> </a:t>
            </a:r>
            <a:r>
              <a:rPr lang="en-US" sz="3600" dirty="0" err="1">
                <a:solidFill>
                  <a:srgbClr val="C00000"/>
                </a:solidFill>
                <a:latin typeface="NikoshBAN" pitchFamily="2" charset="0"/>
                <a:cs typeface="NikoshBAN" pitchFamily="2" charset="0"/>
              </a:rPr>
              <a:t>বিদ্যালয়</a:t>
            </a:r>
            <a:endParaRPr lang="en-US" sz="3600" dirty="0">
              <a:solidFill>
                <a:srgbClr val="C00000"/>
              </a:solidFill>
              <a:latin typeface="NikoshBAN" pitchFamily="2" charset="0"/>
              <a:cs typeface="NikoshBAN" pitchFamily="2" charset="0"/>
            </a:endParaRPr>
          </a:p>
          <a:p>
            <a:pPr marL="342900" lvl="0" indent="-342900" algn="ctr" fontAlgn="auto">
              <a:spcBef>
                <a:spcPct val="20000"/>
              </a:spcBef>
              <a:spcAft>
                <a:spcPts val="0"/>
              </a:spcAft>
              <a:defRPr/>
            </a:pPr>
            <a:r>
              <a:rPr lang="en-US" sz="3200" dirty="0" err="1" smtClean="0">
                <a:latin typeface="NikoshBAN" pitchFamily="2" charset="0"/>
                <a:cs typeface="NikoshBAN" pitchFamily="2" charset="0"/>
              </a:rPr>
              <a:t>বিরল,দিনাজপুর</a:t>
            </a:r>
            <a:r>
              <a:rPr lang="en-US" sz="3200" dirty="0" smtClean="0">
                <a:latin typeface="NikoshBAN" pitchFamily="2" charset="0"/>
                <a:cs typeface="NikoshBAN" pitchFamily="2" charset="0"/>
              </a:rPr>
              <a:t>।</a:t>
            </a:r>
            <a:r>
              <a:rPr lang="bn-BD" sz="3200" dirty="0" smtClean="0">
                <a:latin typeface="NikoshBAN" pitchFamily="2" charset="0"/>
                <a:cs typeface="NikoshBAN" pitchFamily="2" charset="0"/>
              </a:rPr>
              <a:t> </a:t>
            </a:r>
            <a:endParaRPr lang="en-US" sz="3200" dirty="0">
              <a:latin typeface="NikoshBAN" pitchFamily="2" charset="0"/>
              <a:cs typeface="NikoshBAN" pitchFamily="2" charset="0"/>
            </a:endParaRPr>
          </a:p>
          <a:p>
            <a:pPr marL="342900" lvl="0" indent="-342900" algn="ctr" fontAlgn="auto">
              <a:spcBef>
                <a:spcPct val="20000"/>
              </a:spcBef>
              <a:spcAft>
                <a:spcPts val="0"/>
              </a:spcAft>
              <a:defRPr/>
            </a:pPr>
            <a:r>
              <a:rPr lang="en-US" sz="2800" dirty="0" smtClean="0">
                <a:solidFill>
                  <a:srgbClr val="002060"/>
                </a:solidFill>
                <a:cs typeface="NikoshBAN" pitchFamily="2" charset="0"/>
              </a:rPr>
              <a:t>Email:sajedulislamsajjad96@gmail.com</a:t>
            </a:r>
            <a:endParaRPr lang="en-US" sz="2800" dirty="0">
              <a:solidFill>
                <a:srgbClr val="002060"/>
              </a:solidFill>
              <a:cs typeface="NikoshBAN" pitchFamily="2" charset="0"/>
            </a:endParaRPr>
          </a:p>
        </p:txBody>
      </p:sp>
      <p:grpSp>
        <p:nvGrpSpPr>
          <p:cNvPr id="6" name="Group 5"/>
          <p:cNvGrpSpPr/>
          <p:nvPr/>
        </p:nvGrpSpPr>
        <p:grpSpPr>
          <a:xfrm>
            <a:off x="1258879" y="4843399"/>
            <a:ext cx="9663865" cy="3048000"/>
            <a:chOff x="1290321" y="4659474"/>
            <a:chExt cx="9663865" cy="3048000"/>
          </a:xfrm>
        </p:grpSpPr>
        <p:pic>
          <p:nvPicPr>
            <p:cNvPr id="7" name="Picture 6"/>
            <p:cNvPicPr>
              <a:picLocks noChangeAspect="1"/>
            </p:cNvPicPr>
            <p:nvPr/>
          </p:nvPicPr>
          <p:blipFill>
            <a:blip r:embed="rId2">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1290321" y="4659474"/>
              <a:ext cx="4867592" cy="3048000"/>
            </a:xfrm>
            <a:prstGeom prst="rect">
              <a:avLst/>
            </a:prstGeom>
          </p:spPr>
        </p:pic>
        <p:pic>
          <p:nvPicPr>
            <p:cNvPr id="8" name="Picture 7"/>
            <p:cNvPicPr>
              <a:picLocks noChangeAspect="1"/>
            </p:cNvPicPr>
            <p:nvPr/>
          </p:nvPicPr>
          <p:blipFill>
            <a:blip r:embed="rId2">
              <a:clrChange>
                <a:clrFrom>
                  <a:srgbClr val="FEFEFE"/>
                </a:clrFrom>
                <a:clrTo>
                  <a:srgbClr val="FEFEFE">
                    <a:alpha val="0"/>
                  </a:srgbClr>
                </a:clrTo>
              </a:clrChange>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5813632" y="4659474"/>
              <a:ext cx="5140554" cy="3048000"/>
            </a:xfrm>
            <a:prstGeom prst="rect">
              <a:avLst/>
            </a:prstGeom>
          </p:spPr>
        </p:pic>
      </p:grpSp>
      <p:sp>
        <p:nvSpPr>
          <p:cNvPr id="9" name="Frame 8"/>
          <p:cNvSpPr/>
          <p:nvPr/>
        </p:nvSpPr>
        <p:spPr>
          <a:xfrm>
            <a:off x="-5188" y="14991"/>
            <a:ext cx="12192000" cy="6858000"/>
          </a:xfrm>
          <a:prstGeom prst="frame">
            <a:avLst>
              <a:gd name="adj1" fmla="val 1134"/>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7137" y="2354418"/>
            <a:ext cx="3360920" cy="3360920"/>
          </a:xfrm>
          <a:prstGeom prst="rect">
            <a:avLst/>
          </a:prstGeom>
        </p:spPr>
      </p:pic>
      <p:sp>
        <p:nvSpPr>
          <p:cNvPr id="12" name="Rectangle 11"/>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22189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par>
                                <p:cTn id="28" presetID="26" presetClass="entr" presetSubtype="0"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down)">
                                      <p:cBhvr>
                                        <p:cTn id="30" dur="580">
                                          <p:stCondLst>
                                            <p:cond delay="0"/>
                                          </p:stCondLst>
                                        </p:cTn>
                                        <p:tgtEl>
                                          <p:spTgt spid="10"/>
                                        </p:tgtEl>
                                      </p:cBhvr>
                                    </p:animEffect>
                                    <p:anim calcmode="lin" valueType="num">
                                      <p:cBhvr>
                                        <p:cTn id="3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6" dur="26">
                                          <p:stCondLst>
                                            <p:cond delay="650"/>
                                          </p:stCondLst>
                                        </p:cTn>
                                        <p:tgtEl>
                                          <p:spTgt spid="10"/>
                                        </p:tgtEl>
                                      </p:cBhvr>
                                      <p:to x="100000" y="60000"/>
                                    </p:animScale>
                                    <p:animScale>
                                      <p:cBhvr>
                                        <p:cTn id="37" dur="166" decel="50000">
                                          <p:stCondLst>
                                            <p:cond delay="676"/>
                                          </p:stCondLst>
                                        </p:cTn>
                                        <p:tgtEl>
                                          <p:spTgt spid="10"/>
                                        </p:tgtEl>
                                      </p:cBhvr>
                                      <p:to x="100000" y="100000"/>
                                    </p:animScale>
                                    <p:animScale>
                                      <p:cBhvr>
                                        <p:cTn id="38" dur="26">
                                          <p:stCondLst>
                                            <p:cond delay="1312"/>
                                          </p:stCondLst>
                                        </p:cTn>
                                        <p:tgtEl>
                                          <p:spTgt spid="10"/>
                                        </p:tgtEl>
                                      </p:cBhvr>
                                      <p:to x="100000" y="80000"/>
                                    </p:animScale>
                                    <p:animScale>
                                      <p:cBhvr>
                                        <p:cTn id="39" dur="166" decel="50000">
                                          <p:stCondLst>
                                            <p:cond delay="1338"/>
                                          </p:stCondLst>
                                        </p:cTn>
                                        <p:tgtEl>
                                          <p:spTgt spid="10"/>
                                        </p:tgtEl>
                                      </p:cBhvr>
                                      <p:to x="100000" y="100000"/>
                                    </p:animScale>
                                    <p:animScale>
                                      <p:cBhvr>
                                        <p:cTn id="40" dur="26">
                                          <p:stCondLst>
                                            <p:cond delay="1642"/>
                                          </p:stCondLst>
                                        </p:cTn>
                                        <p:tgtEl>
                                          <p:spTgt spid="10"/>
                                        </p:tgtEl>
                                      </p:cBhvr>
                                      <p:to x="100000" y="90000"/>
                                    </p:animScale>
                                    <p:animScale>
                                      <p:cBhvr>
                                        <p:cTn id="41" dur="166" decel="50000">
                                          <p:stCondLst>
                                            <p:cond delay="1668"/>
                                          </p:stCondLst>
                                        </p:cTn>
                                        <p:tgtEl>
                                          <p:spTgt spid="10"/>
                                        </p:tgtEl>
                                      </p:cBhvr>
                                      <p:to x="100000" y="100000"/>
                                    </p:animScale>
                                    <p:animScale>
                                      <p:cBhvr>
                                        <p:cTn id="42" dur="26">
                                          <p:stCondLst>
                                            <p:cond delay="1808"/>
                                          </p:stCondLst>
                                        </p:cTn>
                                        <p:tgtEl>
                                          <p:spTgt spid="10"/>
                                        </p:tgtEl>
                                      </p:cBhvr>
                                      <p:to x="100000" y="95000"/>
                                    </p:animScale>
                                    <p:animScale>
                                      <p:cBhvr>
                                        <p:cTn id="43"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47FABC6-B584-43CA-BCBF-D76486012CA1}"/>
              </a:ext>
            </a:extLst>
          </p:cNvPr>
          <p:cNvSpPr/>
          <p:nvPr/>
        </p:nvSpPr>
        <p:spPr>
          <a:xfrm>
            <a:off x="490418" y="3164903"/>
            <a:ext cx="11272603" cy="2383636"/>
          </a:xfrm>
          <a:prstGeom prst="rect">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6600" dirty="0">
                <a:latin typeface="Kalpurush" panose="02000600000000000000" pitchFamily="2" charset="0"/>
                <a:cs typeface="Kalpurush" panose="02000600000000000000" pitchFamily="2" charset="0"/>
              </a:rPr>
              <a:t>আজকের পাঠের যুক্তবর্ণ গুলো ভেঙ্গে </a:t>
            </a:r>
            <a:r>
              <a:rPr lang="bn-IN" sz="6600" dirty="0" smtClean="0">
                <a:latin typeface="Kalpurush" panose="02000600000000000000" pitchFamily="2" charset="0"/>
                <a:cs typeface="Kalpurush" panose="02000600000000000000" pitchFamily="2" charset="0"/>
              </a:rPr>
              <a:t>নিয়ে </a:t>
            </a:r>
            <a:r>
              <a:rPr lang="bn-IN" sz="6600" dirty="0">
                <a:latin typeface="Kalpurush" panose="02000600000000000000" pitchFamily="2" charset="0"/>
                <a:cs typeface="Kalpurush" panose="02000600000000000000" pitchFamily="2" charset="0"/>
              </a:rPr>
              <a:t>আসবে। </a:t>
            </a:r>
            <a:endParaRPr lang="en-US" sz="6600" dirty="0">
              <a:latin typeface="Kalpurush" panose="02000600000000000000" pitchFamily="2" charset="0"/>
              <a:cs typeface="Kalpurush" panose="02000600000000000000" pitchFamily="2" charset="0"/>
            </a:endParaRPr>
          </a:p>
        </p:txBody>
      </p:sp>
      <p:grpSp>
        <p:nvGrpSpPr>
          <p:cNvPr id="43" name="Group 42"/>
          <p:cNvGrpSpPr/>
          <p:nvPr/>
        </p:nvGrpSpPr>
        <p:grpSpPr>
          <a:xfrm>
            <a:off x="3574473" y="32788"/>
            <a:ext cx="4941453" cy="2858194"/>
            <a:chOff x="3574473" y="32788"/>
            <a:chExt cx="4941453" cy="2858194"/>
          </a:xfrm>
        </p:grpSpPr>
        <p:grpSp>
          <p:nvGrpSpPr>
            <p:cNvPr id="41" name="Group 40"/>
            <p:cNvGrpSpPr/>
            <p:nvPr/>
          </p:nvGrpSpPr>
          <p:grpSpPr>
            <a:xfrm>
              <a:off x="3574473" y="32788"/>
              <a:ext cx="4941453" cy="2858194"/>
              <a:chOff x="8063345" y="154597"/>
              <a:chExt cx="3639128" cy="3900260"/>
            </a:xfrm>
          </p:grpSpPr>
          <p:sp>
            <p:nvSpPr>
              <p:cNvPr id="4" name="Isosceles Triangle 3"/>
              <p:cNvSpPr/>
              <p:nvPr/>
            </p:nvSpPr>
            <p:spPr>
              <a:xfrm>
                <a:off x="8201892" y="154597"/>
                <a:ext cx="3426691" cy="1729747"/>
              </a:xfrm>
              <a:prstGeom prst="triangle">
                <a:avLst/>
              </a:prstGeom>
              <a:solidFill>
                <a:schemeClr val="accent2">
                  <a:lumMod val="5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543636" y="1884344"/>
                <a:ext cx="2798619" cy="175478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067636" y="2078182"/>
                <a:ext cx="775855" cy="1394691"/>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843820" y="2078182"/>
                <a:ext cx="701963" cy="595683"/>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0455563" y="2059709"/>
                <a:ext cx="45719" cy="143163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0376853" y="2660166"/>
                <a:ext cx="203138" cy="20313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8968509" y="2078182"/>
                <a:ext cx="0" cy="5727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9051636" y="2101148"/>
                <a:ext cx="0" cy="5727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9194801" y="2078181"/>
                <a:ext cx="0" cy="5727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9351820" y="2078181"/>
                <a:ext cx="0" cy="5727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9462656" y="2078181"/>
                <a:ext cx="0" cy="572717"/>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8834585" y="2198255"/>
                <a:ext cx="727361" cy="929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8853062" y="2341451"/>
                <a:ext cx="727361" cy="929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8843822" y="2498360"/>
                <a:ext cx="727361" cy="929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9915237" y="3639127"/>
                <a:ext cx="1196108" cy="18472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10067636" y="3823855"/>
                <a:ext cx="895928" cy="23100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p:cNvCxnSpPr/>
              <p:nvPr/>
            </p:nvCxnSpPr>
            <p:spPr>
              <a:xfrm flipV="1">
                <a:off x="8063345" y="3639127"/>
                <a:ext cx="3639128" cy="27583"/>
              </a:xfrm>
              <a:prstGeom prst="line">
                <a:avLst/>
              </a:prstGeom>
              <a:ln w="76200"/>
            </p:spPr>
            <p:style>
              <a:lnRef idx="1">
                <a:schemeClr val="accent1"/>
              </a:lnRef>
              <a:fillRef idx="0">
                <a:schemeClr val="accent1"/>
              </a:fillRef>
              <a:effectRef idx="0">
                <a:schemeClr val="accent1"/>
              </a:effectRef>
              <a:fontRef idx="minor">
                <a:schemeClr val="tx1"/>
              </a:fontRef>
            </p:style>
          </p:cxnSp>
        </p:grpSp>
        <p:sp>
          <p:nvSpPr>
            <p:cNvPr id="42" name="Rectangle 41"/>
            <p:cNvSpPr/>
            <p:nvPr/>
          </p:nvSpPr>
          <p:spPr>
            <a:xfrm>
              <a:off x="4490021" y="557831"/>
              <a:ext cx="3110356" cy="769441"/>
            </a:xfrm>
            <a:prstGeom prst="rect">
              <a:avLst/>
            </a:prstGeom>
          </p:spPr>
          <p:txBody>
            <a:bodyPr wrap="square">
              <a:spAutoFit/>
            </a:bodyPr>
            <a:lstStyle/>
            <a:p>
              <a:pPr algn="ctr"/>
              <a:r>
                <a:rPr lang="bn-IN" sz="4400" dirty="0">
                  <a:solidFill>
                    <a:srgbClr val="FFFF00"/>
                  </a:solidFill>
                  <a:cs typeface="Kalpurush" panose="02000600000000000000" pitchFamily="2" charset="0"/>
                </a:rPr>
                <a:t>বাড়ির কাজ</a:t>
              </a:r>
              <a:endParaRPr lang="en-US" sz="4400" dirty="0">
                <a:solidFill>
                  <a:srgbClr val="FFFF00"/>
                </a:solidFill>
                <a:cs typeface="Kalpurush" panose="02000600000000000000" pitchFamily="2" charset="0"/>
              </a:endParaRPr>
            </a:p>
          </p:txBody>
        </p:sp>
      </p:grpSp>
      <p:sp>
        <p:nvSpPr>
          <p:cNvPr id="29" name="Rectangle 28"/>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276140025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Scale>
                                      <p:cBhvr>
                                        <p:cTn id="7" dur="1000" decel="50000" fill="hold">
                                          <p:stCondLst>
                                            <p:cond delay="0"/>
                                          </p:stCondLst>
                                        </p:cTn>
                                        <p:tgtEl>
                                          <p:spTgt spid="4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3"/>
                                        </p:tgtEl>
                                        <p:attrNameLst>
                                          <p:attrName>ppt_x</p:attrName>
                                          <p:attrName>ppt_y</p:attrName>
                                        </p:attrNameLst>
                                      </p:cBhvr>
                                    </p:animMotion>
                                    <p:animEffect transition="in" filter="fade">
                                      <p:cBhvr>
                                        <p:cTn id="9" dur="1000"/>
                                        <p:tgtEl>
                                          <p:spTgt spid="4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71500" indent="-571500"/>
            <a:r>
              <a:rPr lang="en-US" sz="4400" dirty="0">
                <a:solidFill>
                  <a:srgbClr val="002060"/>
                </a:solidFill>
                <a:latin typeface="NikoshBAN" pitchFamily="2" charset="0"/>
                <a:cs typeface="NikoshBAN" pitchFamily="2" charset="0"/>
              </a:rPr>
              <a:t>১</a:t>
            </a:r>
            <a:r>
              <a:rPr lang="en-US" sz="4400" dirty="0" smtClean="0">
                <a:solidFill>
                  <a:srgbClr val="002060"/>
                </a:solidFill>
                <a:latin typeface="NikoshBAN" pitchFamily="2" charset="0"/>
                <a:cs typeface="NikoshBAN" pitchFamily="2" charset="0"/>
              </a:rPr>
              <a:t>। </a:t>
            </a:r>
            <a:r>
              <a:rPr lang="en-US" sz="4400" dirty="0" err="1" smtClean="0">
                <a:solidFill>
                  <a:srgbClr val="002060"/>
                </a:solidFill>
                <a:latin typeface="NikoshBAN" pitchFamily="2" charset="0"/>
                <a:cs typeface="NikoshBAN" pitchFamily="2" charset="0"/>
              </a:rPr>
              <a:t>একটি</a:t>
            </a:r>
            <a:r>
              <a:rPr lang="en-US" sz="4400" dirty="0" smtClean="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পৌষ</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মেলার</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উৎসবে</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তুমি</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কী</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কী</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করতে</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চাও</a:t>
            </a:r>
            <a:r>
              <a:rPr lang="en-US" sz="4400" dirty="0">
                <a:solidFill>
                  <a:srgbClr val="002060"/>
                </a:solidFill>
                <a:latin typeface="NikoshBAN" pitchFamily="2" charset="0"/>
                <a:cs typeface="NikoshBAN" pitchFamily="2" charset="0"/>
              </a:rPr>
              <a:t>? (৫ </a:t>
            </a:r>
            <a:r>
              <a:rPr lang="en-US" sz="4400" dirty="0" err="1">
                <a:solidFill>
                  <a:srgbClr val="002060"/>
                </a:solidFill>
                <a:latin typeface="NikoshBAN" pitchFamily="2" charset="0"/>
                <a:cs typeface="NikoshBAN" pitchFamily="2" charset="0"/>
              </a:rPr>
              <a:t>লাইন</a:t>
            </a:r>
            <a:r>
              <a:rPr lang="en-US" sz="4400" dirty="0" smtClean="0">
                <a:solidFill>
                  <a:srgbClr val="002060"/>
                </a:solidFill>
                <a:latin typeface="NikoshBAN" pitchFamily="2" charset="0"/>
                <a:cs typeface="NikoshBAN" pitchFamily="2" charset="0"/>
              </a:rPr>
              <a:t>)</a:t>
            </a:r>
            <a:endParaRPr lang="en-US" sz="4400" dirty="0">
              <a:solidFill>
                <a:srgbClr val="002060"/>
              </a:solidFill>
              <a:latin typeface="NikoshBAN" pitchFamily="2" charset="0"/>
              <a:cs typeface="NikoshBAN" pitchFamily="2" charset="0"/>
            </a:endParaRPr>
          </a:p>
          <a:p>
            <a:pPr marL="571500" indent="-571500"/>
            <a:r>
              <a:rPr lang="en-US" sz="4400" dirty="0">
                <a:solidFill>
                  <a:srgbClr val="002060"/>
                </a:solidFill>
                <a:latin typeface="NikoshBAN" pitchFamily="2" charset="0"/>
                <a:cs typeface="NikoshBAN" pitchFamily="2" charset="0"/>
              </a:rPr>
              <a:t>২</a:t>
            </a:r>
            <a:r>
              <a:rPr lang="en-US" sz="4400" dirty="0" smtClean="0">
                <a:solidFill>
                  <a:srgbClr val="002060"/>
                </a:solidFill>
                <a:latin typeface="NikoshBAN" pitchFamily="2" charset="0"/>
                <a:cs typeface="NikoshBAN" pitchFamily="2" charset="0"/>
              </a:rPr>
              <a:t>। </a:t>
            </a:r>
            <a:r>
              <a:rPr lang="en-US" sz="4400" dirty="0" err="1" smtClean="0">
                <a:solidFill>
                  <a:srgbClr val="002060"/>
                </a:solidFill>
                <a:latin typeface="NikoshBAN" pitchFamily="2" charset="0"/>
                <a:cs typeface="NikoshBAN" pitchFamily="2" charset="0"/>
              </a:rPr>
              <a:t>আগামী</a:t>
            </a:r>
            <a:r>
              <a:rPr lang="en-US" sz="4400" dirty="0" smtClean="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বসন্ত</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মেলায়</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তুমি</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কীভাবে</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উদযাপন</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করতে</a:t>
            </a:r>
            <a:r>
              <a:rPr lang="en-US" sz="4400" dirty="0">
                <a:solidFill>
                  <a:srgbClr val="002060"/>
                </a:solidFill>
                <a:latin typeface="NikoshBAN" pitchFamily="2" charset="0"/>
                <a:cs typeface="NikoshBAN" pitchFamily="2" charset="0"/>
              </a:rPr>
              <a:t> </a:t>
            </a:r>
            <a:r>
              <a:rPr lang="en-US" sz="4400" dirty="0" err="1">
                <a:solidFill>
                  <a:srgbClr val="002060"/>
                </a:solidFill>
                <a:latin typeface="NikoshBAN" pitchFamily="2" charset="0"/>
                <a:cs typeface="NikoshBAN" pitchFamily="2" charset="0"/>
              </a:rPr>
              <a:t>চাও</a:t>
            </a:r>
            <a:r>
              <a:rPr lang="en-US" sz="4400" dirty="0">
                <a:solidFill>
                  <a:srgbClr val="002060"/>
                </a:solidFill>
                <a:latin typeface="NikoshBAN" pitchFamily="2" charset="0"/>
                <a:cs typeface="NikoshBAN" pitchFamily="2" charset="0"/>
              </a:rPr>
              <a:t>? (৩ </a:t>
            </a:r>
            <a:r>
              <a:rPr lang="en-US" sz="4400" dirty="0" err="1">
                <a:solidFill>
                  <a:srgbClr val="002060"/>
                </a:solidFill>
                <a:latin typeface="NikoshBAN" pitchFamily="2" charset="0"/>
                <a:cs typeface="NikoshBAN" pitchFamily="2" charset="0"/>
              </a:rPr>
              <a:t>লাইন</a:t>
            </a:r>
            <a:r>
              <a:rPr lang="en-US" sz="4400" dirty="0">
                <a:solidFill>
                  <a:srgbClr val="002060"/>
                </a:solidFill>
                <a:latin typeface="NikoshBAN" pitchFamily="2" charset="0"/>
                <a:cs typeface="NikoshBAN" pitchFamily="2" charset="0"/>
              </a:rPr>
              <a:t>) </a:t>
            </a:r>
          </a:p>
          <a:p>
            <a:endParaRPr lang="en-US" dirty="0"/>
          </a:p>
        </p:txBody>
      </p:sp>
      <p:sp>
        <p:nvSpPr>
          <p:cNvPr id="3" name="Title 2"/>
          <p:cNvSpPr>
            <a:spLocks noGrp="1"/>
          </p:cNvSpPr>
          <p:nvPr>
            <p:ph type="title"/>
          </p:nvPr>
        </p:nvSpPr>
        <p:spPr/>
        <p:txBody>
          <a:bodyPr>
            <a:normAutofit/>
          </a:bodyPr>
          <a:lstStyle/>
          <a:p>
            <a:pPr algn="ctr"/>
            <a:r>
              <a:rPr lang="bn-IN" sz="4800" dirty="0">
                <a:solidFill>
                  <a:srgbClr val="FF0000"/>
                </a:solidFill>
                <a:latin typeface="NikoshBAN" pitchFamily="2" charset="0"/>
                <a:cs typeface="NikoshBAN" pitchFamily="2" charset="0"/>
              </a:rPr>
              <a:t>বাড়ির কাজ</a:t>
            </a:r>
            <a:endParaRPr lang="en-US" sz="4800" dirty="0">
              <a:solidFill>
                <a:srgbClr val="FF0000"/>
              </a:solidFill>
              <a:latin typeface="NikoshBAN" pitchFamily="2" charset="0"/>
              <a:cs typeface="NikoshBAN" pitchFamily="2" charset="0"/>
            </a:endParaRPr>
          </a:p>
        </p:txBody>
      </p:sp>
      <p:sp>
        <p:nvSpPr>
          <p:cNvPr id="4" name="Rectangle 3"/>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5918505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p:cNvGrpSpPr/>
          <p:nvPr/>
        </p:nvGrpSpPr>
        <p:grpSpPr>
          <a:xfrm>
            <a:off x="-644165" y="-9426"/>
            <a:ext cx="13068694" cy="6867426"/>
            <a:chOff x="-606459" y="-9426"/>
            <a:chExt cx="13068694" cy="6867426"/>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57501" y="3241964"/>
              <a:ext cx="3704733" cy="2838325"/>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458" y="3846137"/>
              <a:ext cx="4009534" cy="2818228"/>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459" y="555796"/>
              <a:ext cx="3924694" cy="2979256"/>
            </a:xfrm>
            <a:prstGeom prst="rect">
              <a:avLst/>
            </a:prstGeom>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4327" y="-9426"/>
              <a:ext cx="4047908" cy="2785620"/>
            </a:xfrm>
            <a:prstGeom prst="rect">
              <a:avLst/>
            </a:prstGeom>
          </p:spPr>
        </p:pic>
      </p:grpSp>
      <p:sp>
        <p:nvSpPr>
          <p:cNvPr id="10" name="Frame 9"/>
          <p:cNvSpPr/>
          <p:nvPr/>
        </p:nvSpPr>
        <p:spPr>
          <a:xfrm>
            <a:off x="-5188" y="14991"/>
            <a:ext cx="12192000" cy="6858000"/>
          </a:xfrm>
          <a:prstGeom prst="frame">
            <a:avLst>
              <a:gd name="adj1" fmla="val 1134"/>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TextBox 10">
            <a:extLst>
              <a:ext uri="{FF2B5EF4-FFF2-40B4-BE49-F238E27FC236}">
                <a16:creationId xmlns="" xmlns:a16="http://schemas.microsoft.com/office/drawing/2014/main" id="{A562D563-91AD-408E-B63F-3B35CD2956DA}"/>
              </a:ext>
            </a:extLst>
          </p:cNvPr>
          <p:cNvSpPr txBox="1"/>
          <p:nvPr/>
        </p:nvSpPr>
        <p:spPr>
          <a:xfrm>
            <a:off x="2757716" y="3781700"/>
            <a:ext cx="6356195" cy="1323439"/>
          </a:xfrm>
          <a:prstGeom prst="rect">
            <a:avLst/>
          </a:prstGeom>
          <a:noFill/>
        </p:spPr>
        <p:txBody>
          <a:bodyPr wrap="square" rtlCol="0">
            <a:spAutoFit/>
          </a:bodyPr>
          <a:lstStyle/>
          <a:p>
            <a:pPr algn="ctr"/>
            <a:r>
              <a:rPr lang="bn-IN" sz="8000" b="1" dirty="0">
                <a:solidFill>
                  <a:srgbClr val="C00000"/>
                </a:solidFill>
                <a:latin typeface="NikoshBAN" pitchFamily="2" charset="0"/>
                <a:cs typeface="NikoshBAN" pitchFamily="2" charset="0"/>
              </a:rPr>
              <a:t>ধন্যবাদ </a:t>
            </a:r>
            <a:r>
              <a:rPr lang="bn-IN" sz="8000" b="1" dirty="0" smtClean="0">
                <a:solidFill>
                  <a:srgbClr val="C00000"/>
                </a:solidFill>
                <a:latin typeface="NikoshBAN" pitchFamily="2" charset="0"/>
                <a:cs typeface="NikoshBAN" pitchFamily="2" charset="0"/>
              </a:rPr>
              <a:t>সবাইকে</a:t>
            </a:r>
            <a:r>
              <a:rPr lang="en-US" sz="8000" b="1" dirty="0" smtClean="0">
                <a:solidFill>
                  <a:srgbClr val="C00000"/>
                </a:solidFill>
                <a:latin typeface="NikoshBAN" pitchFamily="2" charset="0"/>
                <a:cs typeface="NikoshBAN" pitchFamily="2" charset="0"/>
              </a:rPr>
              <a:t> </a:t>
            </a:r>
            <a:endParaRPr lang="en-US" sz="8000" b="1" dirty="0">
              <a:solidFill>
                <a:srgbClr val="C00000"/>
              </a:solidFill>
              <a:latin typeface="NikoshBAN" pitchFamily="2" charset="0"/>
              <a:cs typeface="NikoshBAN" pitchFamily="2" charset="0"/>
            </a:endParaRPr>
          </a:p>
        </p:txBody>
      </p:sp>
      <p:sp>
        <p:nvSpPr>
          <p:cNvPr id="12" name="Rectangle 11"/>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39254503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11"/>
                                        </p:tgtEl>
                                        <p:attrNameLst>
                                          <p:attrName>ppt_w</p:attrName>
                                        </p:attrNameLst>
                                      </p:cBhvr>
                                      <p:tavLst>
                                        <p:tav tm="0">
                                          <p:val>
                                            <p:strVal val="ppt_w"/>
                                          </p:val>
                                        </p:tav>
                                        <p:tav tm="100000">
                                          <p:val>
                                            <p:fltVal val="0"/>
                                          </p:val>
                                        </p:tav>
                                      </p:tavLst>
                                    </p:anim>
                                    <p:anim calcmode="lin" valueType="num">
                                      <p:cBhvr>
                                        <p:cTn id="15" dur="500"/>
                                        <p:tgtEl>
                                          <p:spTgt spid="11"/>
                                        </p:tgtEl>
                                        <p:attrNameLst>
                                          <p:attrName>ppt_h</p:attrName>
                                        </p:attrNameLst>
                                      </p:cBhvr>
                                      <p:tavLst>
                                        <p:tav tm="0">
                                          <p:val>
                                            <p:strVal val="ppt_h"/>
                                          </p:val>
                                        </p:tav>
                                        <p:tav tm="100000">
                                          <p:val>
                                            <p:fltVal val="0"/>
                                          </p:val>
                                        </p:tav>
                                      </p:tavLst>
                                    </p:anim>
                                    <p:animEffect transition="out" filter="fade">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0" y="0"/>
            <a:ext cx="12265572" cy="6858000"/>
            <a:chOff x="0" y="0"/>
            <a:chExt cx="12192000" cy="6858000"/>
          </a:xfrm>
        </p:grpSpPr>
        <p:sp>
          <p:nvSpPr>
            <p:cNvPr id="13" name="Frame 12"/>
            <p:cNvSpPr/>
            <p:nvPr/>
          </p:nvSpPr>
          <p:spPr>
            <a:xfrm>
              <a:off x="0" y="0"/>
              <a:ext cx="12192000" cy="6858000"/>
            </a:xfrm>
            <a:prstGeom prst="frame">
              <a:avLst>
                <a:gd name="adj1" fmla="val 4847"/>
              </a:avLst>
            </a:prstGeom>
            <a:gradFill flip="none" rotWithShape="1">
              <a:gsLst>
                <a:gs pos="59000">
                  <a:srgbClr val="EE5CEB"/>
                </a:gs>
                <a:gs pos="54000">
                  <a:srgbClr val="00CCFF"/>
                </a:gs>
              </a:gsLst>
              <a:path path="circle">
                <a:fillToRect l="50000" t="50000" r="50000" b="50000"/>
              </a:path>
              <a:tileRect/>
            </a:gradFill>
            <a:scene3d>
              <a:camera prst="orthographicFront"/>
              <a:lightRig rig="threePt" dir="t"/>
            </a:scene3d>
            <a:sp3d extrusionH="25400">
              <a:bevelT w="101600" prst="riblet"/>
              <a:bevelB w="57150" h="952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lf Frame 20"/>
            <p:cNvSpPr/>
            <p:nvPr/>
          </p:nvSpPr>
          <p:spPr>
            <a:xfrm rot="16200000">
              <a:off x="68332" y="4616739"/>
              <a:ext cx="2172929" cy="2309592"/>
            </a:xfrm>
            <a:prstGeom prst="halfFrame">
              <a:avLst>
                <a:gd name="adj1" fmla="val 14328"/>
                <a:gd name="adj2" fmla="val 13423"/>
              </a:avLst>
            </a:prstGeom>
            <a:gradFill flip="none" rotWithShape="1">
              <a:gsLst>
                <a:gs pos="0">
                  <a:srgbClr val="008000"/>
                </a:gs>
                <a:gs pos="79000">
                  <a:srgbClr val="C00000">
                    <a:shade val="67500"/>
                    <a:satMod val="115000"/>
                  </a:srgbClr>
                </a:gs>
                <a:gs pos="100000">
                  <a:srgbClr val="1B119F"/>
                </a:gs>
              </a:gsLst>
              <a:lin ang="16200000" scaled="1"/>
              <a:tileRect/>
            </a:gra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lf Frame 21"/>
            <p:cNvSpPr/>
            <p:nvPr/>
          </p:nvSpPr>
          <p:spPr>
            <a:xfrm rot="10800000">
              <a:off x="10019071" y="4548408"/>
              <a:ext cx="2172929" cy="2309592"/>
            </a:xfrm>
            <a:prstGeom prst="halfFrame">
              <a:avLst>
                <a:gd name="adj1" fmla="val 14328"/>
                <a:gd name="adj2" fmla="val 13423"/>
              </a:avLst>
            </a:prstGeom>
            <a:gradFill flip="none" rotWithShape="1">
              <a:gsLst>
                <a:gs pos="0">
                  <a:srgbClr val="008000"/>
                </a:gs>
                <a:gs pos="79000">
                  <a:srgbClr val="C00000">
                    <a:shade val="67500"/>
                    <a:satMod val="115000"/>
                  </a:srgbClr>
                </a:gs>
                <a:gs pos="100000">
                  <a:srgbClr val="1B119F"/>
                </a:gs>
              </a:gsLst>
              <a:lin ang="16200000" scaled="1"/>
              <a:tileRect/>
            </a:gra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lf Frame 22"/>
            <p:cNvSpPr/>
            <p:nvPr/>
          </p:nvSpPr>
          <p:spPr>
            <a:xfrm rot="5400000">
              <a:off x="9950739" y="-46400"/>
              <a:ext cx="2172929" cy="2309592"/>
            </a:xfrm>
            <a:prstGeom prst="halfFrame">
              <a:avLst>
                <a:gd name="adj1" fmla="val 14328"/>
                <a:gd name="adj2" fmla="val 13423"/>
              </a:avLst>
            </a:prstGeom>
            <a:gradFill flip="none" rotWithShape="1">
              <a:gsLst>
                <a:gs pos="0">
                  <a:srgbClr val="008000"/>
                </a:gs>
                <a:gs pos="79000">
                  <a:srgbClr val="C00000">
                    <a:shade val="67500"/>
                    <a:satMod val="115000"/>
                  </a:srgbClr>
                </a:gs>
                <a:gs pos="100000">
                  <a:srgbClr val="1B119F"/>
                </a:gs>
              </a:gsLst>
              <a:lin ang="16200000" scaled="1"/>
              <a:tileRect/>
            </a:gra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lf Frame 23"/>
            <p:cNvSpPr/>
            <p:nvPr/>
          </p:nvSpPr>
          <p:spPr>
            <a:xfrm>
              <a:off x="0" y="0"/>
              <a:ext cx="2172929" cy="2309592"/>
            </a:xfrm>
            <a:prstGeom prst="halfFrame">
              <a:avLst>
                <a:gd name="adj1" fmla="val 14328"/>
                <a:gd name="adj2" fmla="val 13423"/>
              </a:avLst>
            </a:prstGeom>
            <a:gradFill flip="none" rotWithShape="1">
              <a:gsLst>
                <a:gs pos="0">
                  <a:srgbClr val="008000"/>
                </a:gs>
                <a:gs pos="79000">
                  <a:srgbClr val="C00000">
                    <a:shade val="67500"/>
                    <a:satMod val="115000"/>
                  </a:srgbClr>
                </a:gs>
                <a:gs pos="100000">
                  <a:srgbClr val="1B119F"/>
                </a:gs>
              </a:gsLst>
              <a:lin ang="16200000" scaled="1"/>
              <a:tileRect/>
            </a:gra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grpSp>
      <p:graphicFrame>
        <p:nvGraphicFramePr>
          <p:cNvPr id="2" name="Table 1"/>
          <p:cNvGraphicFramePr>
            <a:graphicFrameLocks noGrp="1"/>
          </p:cNvGraphicFramePr>
          <p:nvPr>
            <p:extLst>
              <p:ext uri="{D42A27DB-BD31-4B8C-83A1-F6EECF244321}">
                <p14:modId xmlns:p14="http://schemas.microsoft.com/office/powerpoint/2010/main" val="2748886382"/>
              </p:ext>
            </p:extLst>
          </p:nvPr>
        </p:nvGraphicFramePr>
        <p:xfrm>
          <a:off x="658368" y="585216"/>
          <a:ext cx="10945368" cy="5687568"/>
        </p:xfrm>
        <a:graphic>
          <a:graphicData uri="http://schemas.openxmlformats.org/drawingml/2006/table">
            <a:tbl>
              <a:tblPr firstRow="1" bandRow="1">
                <a:tableStyleId>{5C22544A-7EE6-4342-B048-85BDC9FD1C3A}</a:tableStyleId>
              </a:tblPr>
              <a:tblGrid>
                <a:gridCol w="5472684">
                  <a:extLst>
                    <a:ext uri="{9D8B030D-6E8A-4147-A177-3AD203B41FA5}">
                      <a16:colId xmlns:a16="http://schemas.microsoft.com/office/drawing/2014/main" xmlns="" val="55784618"/>
                    </a:ext>
                  </a:extLst>
                </a:gridCol>
                <a:gridCol w="5472684">
                  <a:extLst>
                    <a:ext uri="{9D8B030D-6E8A-4147-A177-3AD203B41FA5}">
                      <a16:colId xmlns:a16="http://schemas.microsoft.com/office/drawing/2014/main" xmlns="" val="789447747"/>
                    </a:ext>
                  </a:extLst>
                </a:gridCol>
              </a:tblGrid>
              <a:tr h="5687568">
                <a:tc>
                  <a:txBody>
                    <a:bodyPr/>
                    <a:lstStyle/>
                    <a:p>
                      <a:endParaRPr lang="en-US" baseline="0" dirty="0">
                        <a:latin typeface="NikoshBAN"/>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cell3D prstMaterial="dkEdge">
                      <a:bevel/>
                      <a:lightRig rig="flood" dir="t"/>
                    </a:cell3D>
                    <a:solidFill>
                      <a:srgbClr val="A03925"/>
                    </a:solidFill>
                  </a:tcPr>
                </a:tc>
                <a:tc>
                  <a:txBody>
                    <a:bodyPr/>
                    <a:lstStyle/>
                    <a:p>
                      <a:endParaRPr lang="en-US" baseline="0" dirty="0">
                        <a:latin typeface="NikoshBAN"/>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cell3D prstMaterial="dkEdge">
                      <a:bevel/>
                      <a:lightRig rig="flood" dir="t"/>
                    </a:cell3D>
                    <a:solidFill>
                      <a:srgbClr val="A03925"/>
                    </a:solidFill>
                  </a:tcPr>
                </a:tc>
                <a:extLst>
                  <a:ext uri="{0D108BD9-81ED-4DB2-BD59-A6C34878D82A}">
                    <a16:rowId xmlns:a16="http://schemas.microsoft.com/office/drawing/2014/main" xmlns="" val="3085823799"/>
                  </a:ext>
                </a:extLst>
              </a:tr>
            </a:tbl>
          </a:graphicData>
        </a:graphic>
      </p:graphicFrame>
      <p:sp>
        <p:nvSpPr>
          <p:cNvPr id="14" name="Rounded Rectangle 13"/>
          <p:cNvSpPr/>
          <p:nvPr/>
        </p:nvSpPr>
        <p:spPr>
          <a:xfrm>
            <a:off x="6504503" y="879494"/>
            <a:ext cx="4773168" cy="4945234"/>
          </a:xfrm>
          <a:prstGeom prst="roundRect">
            <a:avLst>
              <a:gd name="adj" fmla="val 9196"/>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4800" dirty="0">
                <a:solidFill>
                  <a:srgbClr val="FFFF00"/>
                </a:solidFill>
                <a:latin typeface="NikoshBAN" pitchFamily="2" charset="0"/>
                <a:cs typeface="NikoshBAN" pitchFamily="2" charset="0"/>
              </a:rPr>
              <a:t>পাঠ পরিচিতি</a:t>
            </a:r>
          </a:p>
          <a:p>
            <a:pPr algn="ctr"/>
            <a:r>
              <a:rPr lang="bn-IN" sz="3200" dirty="0">
                <a:solidFill>
                  <a:schemeClr val="bg1"/>
                </a:solidFill>
                <a:latin typeface="NikoshBAN" pitchFamily="2" charset="0"/>
                <a:cs typeface="NikoshBAN" pitchFamily="2" charset="0"/>
              </a:rPr>
              <a:t>বিষয়ঃ</a:t>
            </a:r>
            <a:r>
              <a:rPr lang="bn-IN" sz="3600" dirty="0">
                <a:solidFill>
                  <a:schemeClr val="bg1"/>
                </a:solidFill>
                <a:latin typeface="NikoshBAN" pitchFamily="2" charset="0"/>
                <a:cs typeface="NikoshBAN" pitchFamily="2" charset="0"/>
              </a:rPr>
              <a:t> </a:t>
            </a:r>
            <a:r>
              <a:rPr lang="en-US" sz="3200" dirty="0" err="1">
                <a:latin typeface="NikoshBAN" pitchFamily="2" charset="0"/>
                <a:cs typeface="NikoshBAN" pitchFamily="2" charset="0"/>
              </a:rPr>
              <a:t>বাংলাদেশ</a:t>
            </a:r>
            <a:r>
              <a:rPr lang="en-US" sz="3200" dirty="0">
                <a:latin typeface="NikoshBAN" pitchFamily="2" charset="0"/>
                <a:cs typeface="NikoshBAN" pitchFamily="2" charset="0"/>
              </a:rPr>
              <a:t> ও </a:t>
            </a:r>
            <a:r>
              <a:rPr lang="en-US" sz="3200" dirty="0" err="1">
                <a:latin typeface="NikoshBAN" pitchFamily="2" charset="0"/>
                <a:cs typeface="NikoshBAN" pitchFamily="2" charset="0"/>
              </a:rPr>
              <a:t>বিশ্বপরিচয়</a:t>
            </a:r>
            <a:endParaRPr lang="en-US" sz="3200" dirty="0">
              <a:latin typeface="NikoshBAN" pitchFamily="2" charset="0"/>
              <a:cs typeface="NikoshBAN" pitchFamily="2" charset="0"/>
            </a:endParaRPr>
          </a:p>
          <a:p>
            <a:pPr algn="ctr"/>
            <a:r>
              <a:rPr lang="bn-IN" sz="3600" dirty="0" smtClean="0">
                <a:solidFill>
                  <a:schemeClr val="bg1"/>
                </a:solidFill>
                <a:latin typeface="NikoshBAN" pitchFamily="2" charset="0"/>
                <a:cs typeface="NikoshBAN" pitchFamily="2" charset="0"/>
              </a:rPr>
              <a:t>শ্রেনীঃ </a:t>
            </a:r>
            <a:r>
              <a:rPr lang="en-US" sz="3600" dirty="0" err="1" smtClean="0">
                <a:solidFill>
                  <a:schemeClr val="bg1"/>
                </a:solidFill>
                <a:latin typeface="NikoshBAN" pitchFamily="2" charset="0"/>
                <a:cs typeface="NikoshBAN" pitchFamily="2" charset="0"/>
              </a:rPr>
              <a:t>চতুর্থ</a:t>
            </a:r>
            <a:endParaRPr lang="bn-IN" sz="3600" dirty="0">
              <a:solidFill>
                <a:schemeClr val="bg1"/>
              </a:solidFill>
              <a:latin typeface="NikoshBAN" pitchFamily="2" charset="0"/>
              <a:cs typeface="NikoshBAN" pitchFamily="2" charset="0"/>
            </a:endParaRPr>
          </a:p>
          <a:p>
            <a:pPr algn="ctr"/>
            <a:r>
              <a:rPr lang="bn-IN" sz="3600" dirty="0">
                <a:solidFill>
                  <a:schemeClr val="bg1"/>
                </a:solidFill>
                <a:latin typeface="NikoshBAN" pitchFamily="2" charset="0"/>
                <a:cs typeface="NikoshBAN" pitchFamily="2" charset="0"/>
              </a:rPr>
              <a:t>পাঠঃ </a:t>
            </a:r>
            <a:r>
              <a:rPr lang="en-US" sz="3600" dirty="0" err="1" smtClean="0">
                <a:solidFill>
                  <a:schemeClr val="bg1"/>
                </a:solidFill>
                <a:latin typeface="NikoshBAN" pitchFamily="2" charset="0"/>
                <a:cs typeface="NikoshBAN" pitchFamily="2" charset="0"/>
              </a:rPr>
              <a:t>বাংলাদেশেশের</a:t>
            </a:r>
            <a:r>
              <a:rPr lang="en-US" sz="3600" dirty="0" smtClean="0">
                <a:solidFill>
                  <a:schemeClr val="bg1"/>
                </a:solidFill>
                <a:latin typeface="NikoshBAN" pitchFamily="2" charset="0"/>
                <a:cs typeface="NikoshBAN" pitchFamily="2" charset="0"/>
              </a:rPr>
              <a:t> </a:t>
            </a:r>
            <a:r>
              <a:rPr lang="en-US" sz="3600" dirty="0" err="1" smtClean="0">
                <a:solidFill>
                  <a:schemeClr val="bg1"/>
                </a:solidFill>
                <a:latin typeface="NikoshBAN" pitchFamily="2" charset="0"/>
                <a:cs typeface="NikoshBAN" pitchFamily="2" charset="0"/>
              </a:rPr>
              <a:t>চিরায়ত</a:t>
            </a:r>
            <a:r>
              <a:rPr lang="en-US" sz="3600" dirty="0" smtClean="0">
                <a:solidFill>
                  <a:schemeClr val="bg1"/>
                </a:solidFill>
                <a:latin typeface="NikoshBAN" pitchFamily="2" charset="0"/>
                <a:cs typeface="NikoshBAN" pitchFamily="2" charset="0"/>
              </a:rPr>
              <a:t> </a:t>
            </a:r>
            <a:r>
              <a:rPr lang="en-US" sz="3600" dirty="0" err="1" smtClean="0">
                <a:solidFill>
                  <a:schemeClr val="bg1"/>
                </a:solidFill>
                <a:latin typeface="NikoshBAN" pitchFamily="2" charset="0"/>
                <a:cs typeface="NikoshBAN" pitchFamily="2" charset="0"/>
              </a:rPr>
              <a:t>সাংস্কৃতিক</a:t>
            </a:r>
            <a:r>
              <a:rPr lang="en-US" sz="3600" dirty="0" smtClean="0">
                <a:solidFill>
                  <a:schemeClr val="bg1"/>
                </a:solidFill>
                <a:latin typeface="NikoshBAN" pitchFamily="2" charset="0"/>
                <a:cs typeface="NikoshBAN" pitchFamily="2" charset="0"/>
              </a:rPr>
              <a:t> </a:t>
            </a:r>
            <a:r>
              <a:rPr lang="en-US" sz="3600" dirty="0" err="1" smtClean="0">
                <a:solidFill>
                  <a:schemeClr val="bg1"/>
                </a:solidFill>
                <a:latin typeface="NikoshBAN" pitchFamily="2" charset="0"/>
                <a:cs typeface="NikoshBAN" pitchFamily="2" charset="0"/>
              </a:rPr>
              <a:t>উৎসব</a:t>
            </a:r>
            <a:r>
              <a:rPr lang="en-US" sz="3600" dirty="0" smtClean="0">
                <a:solidFill>
                  <a:schemeClr val="bg1"/>
                </a:solidFill>
                <a:latin typeface="NikoshBAN" pitchFamily="2" charset="0"/>
                <a:cs typeface="NikoshBAN" pitchFamily="2" charset="0"/>
              </a:rPr>
              <a:t>।</a:t>
            </a:r>
            <a:endParaRPr lang="bn-IN" sz="3600" dirty="0">
              <a:solidFill>
                <a:schemeClr val="bg1"/>
              </a:solidFill>
              <a:latin typeface="NikoshBAN" pitchFamily="2" charset="0"/>
              <a:cs typeface="NikoshBAN" pitchFamily="2" charset="0"/>
            </a:endParaRPr>
          </a:p>
          <a:p>
            <a:pPr algn="ctr"/>
            <a:r>
              <a:rPr lang="bn-IN" sz="3600" dirty="0">
                <a:solidFill>
                  <a:schemeClr val="bg1"/>
                </a:solidFill>
                <a:latin typeface="NikoshBAN" pitchFamily="2" charset="0"/>
                <a:cs typeface="NikoshBAN" pitchFamily="2" charset="0"/>
              </a:rPr>
              <a:t>পাঠ্যাংশঃ </a:t>
            </a:r>
            <a:r>
              <a:rPr lang="en-US" sz="3600" dirty="0" err="1" smtClean="0">
                <a:solidFill>
                  <a:schemeClr val="bg1"/>
                </a:solidFill>
                <a:latin typeface="NikoshBAN" pitchFamily="2" charset="0"/>
                <a:cs typeface="NikoshBAN" pitchFamily="2" charset="0"/>
              </a:rPr>
              <a:t>পৌষ</a:t>
            </a:r>
            <a:r>
              <a:rPr lang="en-US" sz="3600" dirty="0" smtClean="0">
                <a:solidFill>
                  <a:schemeClr val="bg1"/>
                </a:solidFill>
                <a:latin typeface="NikoshBAN" pitchFamily="2" charset="0"/>
                <a:cs typeface="NikoshBAN" pitchFamily="2" charset="0"/>
              </a:rPr>
              <a:t> ও </a:t>
            </a:r>
            <a:r>
              <a:rPr lang="en-US" sz="3600" dirty="0" err="1" smtClean="0">
                <a:solidFill>
                  <a:schemeClr val="bg1"/>
                </a:solidFill>
                <a:latin typeface="NikoshBAN" pitchFamily="2" charset="0"/>
                <a:cs typeface="NikoshBAN" pitchFamily="2" charset="0"/>
              </a:rPr>
              <a:t>বসন্ত</a:t>
            </a:r>
            <a:r>
              <a:rPr lang="en-US" sz="3600" dirty="0" smtClean="0">
                <a:solidFill>
                  <a:schemeClr val="bg1"/>
                </a:solidFill>
                <a:latin typeface="NikoshBAN" pitchFamily="2" charset="0"/>
                <a:cs typeface="NikoshBAN" pitchFamily="2" charset="0"/>
              </a:rPr>
              <a:t> </a:t>
            </a:r>
            <a:r>
              <a:rPr lang="en-US" sz="3600" dirty="0" err="1" smtClean="0">
                <a:solidFill>
                  <a:schemeClr val="bg1"/>
                </a:solidFill>
                <a:latin typeface="NikoshBAN" pitchFamily="2" charset="0"/>
                <a:cs typeface="NikoshBAN" pitchFamily="2" charset="0"/>
              </a:rPr>
              <a:t>উৎস</a:t>
            </a:r>
            <a:endParaRPr lang="bn-IN" sz="3600" dirty="0">
              <a:solidFill>
                <a:schemeClr val="bg1"/>
              </a:solidFill>
              <a:latin typeface="NikoshBAN" pitchFamily="2" charset="0"/>
              <a:cs typeface="NikoshBAN" pitchFamily="2" charset="0"/>
            </a:endParaRPr>
          </a:p>
          <a:p>
            <a:pPr algn="ctr"/>
            <a:r>
              <a:rPr lang="bn-IN" sz="3600" dirty="0">
                <a:solidFill>
                  <a:schemeClr val="bg1"/>
                </a:solidFill>
                <a:latin typeface="NikoshBAN" pitchFamily="2" charset="0"/>
                <a:cs typeface="NikoshBAN" pitchFamily="2" charset="0"/>
              </a:rPr>
              <a:t>তারিখঃ </a:t>
            </a:r>
            <a:r>
              <a:rPr lang="en-US" sz="3600" dirty="0" smtClean="0">
                <a:solidFill>
                  <a:schemeClr val="bg1"/>
                </a:solidFill>
                <a:latin typeface="NikoshBAN" pitchFamily="2" charset="0"/>
                <a:cs typeface="NikoshBAN" pitchFamily="2" charset="0"/>
              </a:rPr>
              <a:t>১৪</a:t>
            </a:r>
            <a:r>
              <a:rPr lang="bn-IN" sz="3600" dirty="0" smtClean="0">
                <a:solidFill>
                  <a:schemeClr val="bg1"/>
                </a:solidFill>
                <a:latin typeface="NikoshBAN" pitchFamily="2" charset="0"/>
                <a:cs typeface="NikoshBAN" pitchFamily="2" charset="0"/>
              </a:rPr>
              <a:t>/</a:t>
            </a:r>
            <a:r>
              <a:rPr lang="en-US" sz="3600" dirty="0" smtClean="0">
                <a:solidFill>
                  <a:schemeClr val="bg1"/>
                </a:solidFill>
                <a:latin typeface="NikoshBAN" pitchFamily="2" charset="0"/>
                <a:cs typeface="NikoshBAN" pitchFamily="2" charset="0"/>
              </a:rPr>
              <a:t>০৭</a:t>
            </a:r>
            <a:r>
              <a:rPr lang="bn-IN" sz="3600" dirty="0" smtClean="0">
                <a:solidFill>
                  <a:schemeClr val="bg1"/>
                </a:solidFill>
                <a:latin typeface="NikoshBAN" pitchFamily="2" charset="0"/>
                <a:cs typeface="NikoshBAN" pitchFamily="2" charset="0"/>
              </a:rPr>
              <a:t>/২০২</a:t>
            </a:r>
            <a:r>
              <a:rPr lang="en-US" sz="3600" dirty="0" smtClean="0">
                <a:solidFill>
                  <a:schemeClr val="bg1"/>
                </a:solidFill>
                <a:latin typeface="NikoshBAN" pitchFamily="2" charset="0"/>
                <a:cs typeface="NikoshBAN" pitchFamily="2" charset="0"/>
              </a:rPr>
              <a:t>৬</a:t>
            </a:r>
            <a:endParaRPr lang="bn-IN" sz="3600" dirty="0">
              <a:solidFill>
                <a:schemeClr val="bg1"/>
              </a:solidFill>
              <a:latin typeface="NikoshBAN" pitchFamily="2" charset="0"/>
              <a:cs typeface="NikoshBAN" pitchFamily="2" charset="0"/>
            </a:endParaRPr>
          </a:p>
          <a:p>
            <a:pPr algn="ctr"/>
            <a:r>
              <a:rPr lang="bn-IN" sz="3600" dirty="0">
                <a:solidFill>
                  <a:schemeClr val="bg1"/>
                </a:solidFill>
                <a:latin typeface="NikoshBAN" pitchFamily="2" charset="0"/>
                <a:cs typeface="NikoshBAN" pitchFamily="2" charset="0"/>
              </a:rPr>
              <a:t>সময়ঃ ৪০ মিনিট</a:t>
            </a:r>
          </a:p>
        </p:txBody>
      </p:sp>
      <p:pic>
        <p:nvPicPr>
          <p:cNvPr id="5" name="Picture 4" descr="Screen Clipping"/>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408784" y="879494"/>
            <a:ext cx="3929165" cy="5113802"/>
          </a:xfrm>
          <a:prstGeom prst="rect">
            <a:avLst/>
          </a:prstGeom>
        </p:spPr>
      </p:pic>
      <p:sp>
        <p:nvSpPr>
          <p:cNvPr id="16" name="Rectangle 15"/>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2978335166"/>
      </p:ext>
    </p:extLst>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250" fill="hold"/>
                                        <p:tgtEl>
                                          <p:spTgt spid="14"/>
                                        </p:tgtEl>
                                        <p:attrNameLst>
                                          <p:attrName>ppt_w</p:attrName>
                                        </p:attrNameLst>
                                      </p:cBhvr>
                                      <p:tavLst>
                                        <p:tav tm="0">
                                          <p:val>
                                            <p:fltVal val="0"/>
                                          </p:val>
                                        </p:tav>
                                        <p:tav tm="100000">
                                          <p:val>
                                            <p:strVal val="#ppt_w"/>
                                          </p:val>
                                        </p:tav>
                                      </p:tavLst>
                                    </p:anim>
                                    <p:anim calcmode="lin" valueType="num">
                                      <p:cBhvr>
                                        <p:cTn id="8" dur="1250" fill="hold"/>
                                        <p:tgtEl>
                                          <p:spTgt spid="14"/>
                                        </p:tgtEl>
                                        <p:attrNameLst>
                                          <p:attrName>ppt_h</p:attrName>
                                        </p:attrNameLst>
                                      </p:cBhvr>
                                      <p:tavLst>
                                        <p:tav tm="0">
                                          <p:val>
                                            <p:fltVal val="0"/>
                                          </p:val>
                                        </p:tav>
                                        <p:tav tm="100000">
                                          <p:val>
                                            <p:strVal val="#ppt_h"/>
                                          </p:val>
                                        </p:tav>
                                      </p:tavLst>
                                    </p:anim>
                                    <p:anim calcmode="lin" valueType="num">
                                      <p:cBhvr>
                                        <p:cTn id="9" dur="1250" fill="hold"/>
                                        <p:tgtEl>
                                          <p:spTgt spid="14"/>
                                        </p:tgtEl>
                                        <p:attrNameLst>
                                          <p:attrName>style.rotation</p:attrName>
                                        </p:attrNameLst>
                                      </p:cBhvr>
                                      <p:tavLst>
                                        <p:tav tm="0">
                                          <p:val>
                                            <p:fltVal val="90"/>
                                          </p:val>
                                        </p:tav>
                                        <p:tav tm="100000">
                                          <p:val>
                                            <p:fltVal val="0"/>
                                          </p:val>
                                        </p:tav>
                                      </p:tavLst>
                                    </p:anim>
                                    <p:animEffect transition="in" filter="fade">
                                      <p:cBhvr>
                                        <p:cTn id="10" dur="12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2632366" y="253672"/>
            <a:ext cx="6363854" cy="1862048"/>
          </a:xfrm>
          <a:prstGeom prst="rect">
            <a:avLst/>
          </a:prstGeom>
          <a:noFill/>
        </p:spPr>
        <p:txBody>
          <a:bodyPr wrap="square" rtlCol="0">
            <a:spAutoFit/>
          </a:bodyPr>
          <a:lstStyle/>
          <a:p>
            <a:pPr algn="ctr"/>
            <a:r>
              <a:rPr lang="en-US" sz="11500" dirty="0" err="1">
                <a:latin typeface="Kalpurush" panose="02000600000000000000" pitchFamily="2" charset="0"/>
                <a:cs typeface="Kalpurush" panose="02000600000000000000" pitchFamily="2" charset="0"/>
              </a:rPr>
              <a:t>শিখ</a:t>
            </a:r>
            <a:r>
              <a:rPr lang="bn-IN" sz="11500" dirty="0">
                <a:latin typeface="Kalpurush" panose="02000600000000000000" pitchFamily="2" charset="0"/>
                <a:cs typeface="Kalpurush" panose="02000600000000000000" pitchFamily="2" charset="0"/>
              </a:rPr>
              <a:t>ন</a:t>
            </a:r>
            <a:r>
              <a:rPr lang="en-US" sz="11500" dirty="0" err="1">
                <a:latin typeface="Kalpurush" panose="02000600000000000000" pitchFamily="2" charset="0"/>
                <a:cs typeface="Kalpurush" panose="02000600000000000000" pitchFamily="2" charset="0"/>
              </a:rPr>
              <a:t>ফল</a:t>
            </a:r>
            <a:endParaRPr lang="en-US" sz="11500" dirty="0">
              <a:latin typeface="Kalpurush" panose="02000600000000000000" pitchFamily="2" charset="0"/>
              <a:cs typeface="Kalpurush" panose="02000600000000000000" pitchFamily="2" charset="0"/>
            </a:endParaRPr>
          </a:p>
        </p:txBody>
      </p:sp>
      <p:pic>
        <p:nvPicPr>
          <p:cNvPr id="6" name="Picture 5" descr="Screen Clipping"/>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tretch>
            <a:fillRect/>
          </a:stretch>
        </p:blipFill>
        <p:spPr>
          <a:xfrm>
            <a:off x="685697" y="2115720"/>
            <a:ext cx="10729412" cy="3266968"/>
          </a:xfrm>
          <a:prstGeom prst="rect">
            <a:avLst/>
          </a:prstGeom>
        </p:spPr>
      </p:pic>
      <p:sp>
        <p:nvSpPr>
          <p:cNvPr id="7" name="Rectangle 6"/>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1090762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grpId="0" nodeType="clickEffect">
                                  <p:stCondLst>
                                    <p:cond delay="0"/>
                                  </p:stCondLst>
                                  <p:childTnLst>
                                    <p:animEffect transition="out" filter="wheel(1)">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45" presetClass="exit" presetSubtype="0" fill="hold" nodeType="clickEffect">
                                  <p:stCondLst>
                                    <p:cond delay="0"/>
                                  </p:stCondLst>
                                  <p:childTnLst>
                                    <p:animEffect transition="out" filter="fade">
                                      <p:cBhvr>
                                        <p:cTn id="11" dur="2000"/>
                                        <p:tgtEl>
                                          <p:spTgt spid="6"/>
                                        </p:tgtEl>
                                      </p:cBhvr>
                                    </p:animEffect>
                                    <p:anim calcmode="lin" valueType="num">
                                      <p:cBhvr>
                                        <p:cTn id="12" dur="2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6"/>
                                        </p:tgtEl>
                                        <p:attrNameLst>
                                          <p:attrName>ppt_h</p:attrName>
                                        </p:attrNameLst>
                                      </p:cBhvr>
                                      <p:tavLst>
                                        <p:tav tm="0">
                                          <p:val>
                                            <p:strVal val="ppt_h"/>
                                          </p:val>
                                        </p:tav>
                                        <p:tav tm="100000">
                                          <p:val>
                                            <p:strVal val="ppt_h"/>
                                          </p:val>
                                        </p:tav>
                                      </p:tavLst>
                                    </p:anim>
                                    <p:set>
                                      <p:cBhvr>
                                        <p:cTn id="14" dur="1" fill="hold">
                                          <p:stCondLst>
                                            <p:cond delay="1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14" name="Rectangle 13"/>
          <p:cNvSpPr/>
          <p:nvPr/>
        </p:nvSpPr>
        <p:spPr>
          <a:xfrm>
            <a:off x="531851" y="707885"/>
            <a:ext cx="5585791" cy="4639365"/>
          </a:xfrm>
          <a:prstGeom prst="rect">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9731" y="674736"/>
            <a:ext cx="4683040" cy="4705662"/>
          </a:xfrm>
          <a:prstGeom prst="rect">
            <a:avLst/>
          </a:prstGeom>
        </p:spPr>
      </p:pic>
      <p:sp>
        <p:nvSpPr>
          <p:cNvPr id="15" name="TextBox 14"/>
          <p:cNvSpPr txBox="1"/>
          <p:nvPr/>
        </p:nvSpPr>
        <p:spPr>
          <a:xfrm>
            <a:off x="1719470" y="5675243"/>
            <a:ext cx="8975034" cy="892552"/>
          </a:xfrm>
          <a:prstGeom prst="rect">
            <a:avLst/>
          </a:prstGeom>
          <a:noFill/>
        </p:spPr>
        <p:txBody>
          <a:bodyPr wrap="square" rtlCol="0">
            <a:spAutoFit/>
          </a:bodyPr>
          <a:lstStyle/>
          <a:p>
            <a:pPr algn="ctr"/>
            <a:r>
              <a:rPr lang="en-US" sz="2800" dirty="0" err="1">
                <a:solidFill>
                  <a:schemeClr val="bg2">
                    <a:lumMod val="10000"/>
                  </a:schemeClr>
                </a:solidFill>
                <a:latin typeface="NikoshBAN" pitchFamily="2" charset="0"/>
                <a:ea typeface="MS Gothic" pitchFamily="49" charset="-128"/>
                <a:cs typeface="NikoshBAN" pitchFamily="2" charset="0"/>
              </a:rPr>
              <a:t>পৌষ</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মাসের</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শেষ</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দিনে</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পালিত</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হয়</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পুরান</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ঢাকার</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ঐতিহ্যবাহী</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সাকরাইন</a:t>
            </a:r>
            <a:r>
              <a:rPr lang="en-US" sz="2800" dirty="0">
                <a:solidFill>
                  <a:schemeClr val="bg2">
                    <a:lumMod val="10000"/>
                  </a:schemeClr>
                </a:solidFill>
                <a:latin typeface="NikoshBAN" pitchFamily="2" charset="0"/>
                <a:ea typeface="MS Gothic" pitchFamily="49" charset="-128"/>
                <a:cs typeface="NikoshBAN" pitchFamily="2" charset="0"/>
              </a:rPr>
              <a:t> </a:t>
            </a:r>
            <a:r>
              <a:rPr lang="en-US" sz="2800" dirty="0" err="1">
                <a:solidFill>
                  <a:schemeClr val="bg2">
                    <a:lumMod val="10000"/>
                  </a:schemeClr>
                </a:solidFill>
                <a:latin typeface="NikoshBAN" pitchFamily="2" charset="0"/>
                <a:ea typeface="MS Gothic" pitchFamily="49" charset="-128"/>
                <a:cs typeface="NikoshBAN" pitchFamily="2" charset="0"/>
              </a:rPr>
              <a:t>উৎসব</a:t>
            </a:r>
            <a:r>
              <a:rPr lang="en-US" sz="2800" dirty="0">
                <a:solidFill>
                  <a:schemeClr val="bg2">
                    <a:lumMod val="10000"/>
                  </a:schemeClr>
                </a:solidFill>
                <a:latin typeface="NikoshBAN" pitchFamily="2" charset="0"/>
                <a:ea typeface="MS Gothic" pitchFamily="49" charset="-128"/>
                <a:cs typeface="NikoshBAN" pitchFamily="2" charset="0"/>
              </a:rPr>
              <a:t> </a:t>
            </a:r>
          </a:p>
          <a:p>
            <a:endParaRPr lang="en-US" sz="2400" dirty="0">
              <a:latin typeface="NikoshBAN" pitchFamily="2" charset="0"/>
              <a:cs typeface="NikoshBAN" pitchFamily="2" charset="0"/>
            </a:endParaRPr>
          </a:p>
        </p:txBody>
      </p:sp>
      <p:sp>
        <p:nvSpPr>
          <p:cNvPr id="6" name="Rectangle 5"/>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81092899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0" nodeType="clickEffect">
                                  <p:stCondLst>
                                    <p:cond delay="0"/>
                                  </p:stCondLst>
                                  <p:childTnLst>
                                    <p:anim calcmode="lin" valueType="num">
                                      <p:cBhvr additive="base">
                                        <p:cTn id="11" dur="500"/>
                                        <p:tgtEl>
                                          <p:spTgt spid="14"/>
                                        </p:tgtEl>
                                        <p:attrNameLst>
                                          <p:attrName>ppt_x</p:attrName>
                                        </p:attrNameLst>
                                      </p:cBhvr>
                                      <p:tavLst>
                                        <p:tav tm="0">
                                          <p:val>
                                            <p:strVal val="ppt_x"/>
                                          </p:val>
                                        </p:tav>
                                        <p:tav tm="100000">
                                          <p:val>
                                            <p:strVal val="ppt_x"/>
                                          </p:val>
                                        </p:tav>
                                      </p:tavLst>
                                    </p:anim>
                                    <p:anim calcmode="lin" valueType="num">
                                      <p:cBhvr additive="base">
                                        <p:cTn id="12" dur="500"/>
                                        <p:tgtEl>
                                          <p:spTgt spid="14"/>
                                        </p:tgtEl>
                                        <p:attrNameLst>
                                          <p:attrName>ppt_y</p:attrName>
                                        </p:attrNameLst>
                                      </p:cBhvr>
                                      <p:tavLst>
                                        <p:tav tm="0">
                                          <p:val>
                                            <p:strVal val="ppt_y"/>
                                          </p:val>
                                        </p:tav>
                                        <p:tav tm="100000">
                                          <p:val>
                                            <p:strVal val="1+ppt_h/2"/>
                                          </p:val>
                                        </p:tav>
                                      </p:tavLst>
                                    </p:anim>
                                    <p:set>
                                      <p:cBhvr>
                                        <p:cTn id="13"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48004" y="5790547"/>
            <a:ext cx="11026760" cy="707886"/>
          </a:xfrm>
          <a:prstGeom prst="rect">
            <a:avLst/>
          </a:prstGeom>
          <a:noFill/>
        </p:spPr>
        <p:txBody>
          <a:bodyPr wrap="square" rtlCol="0">
            <a:spAutoFit/>
          </a:bodyPr>
          <a:lstStyle/>
          <a:p>
            <a:pPr algn="ctr"/>
            <a:r>
              <a:rPr lang="en-US" sz="4000" b="1" dirty="0" err="1" smtClean="0">
                <a:latin typeface="NikoshBAN" panose="02000000000000000000"/>
                <a:cs typeface="Kalpurush" panose="02000600000000000000" pitchFamily="2" charset="0"/>
              </a:rPr>
              <a:t>বাংলাদেশের</a:t>
            </a:r>
            <a:r>
              <a:rPr lang="en-US" sz="4000" b="1" dirty="0" smtClean="0">
                <a:latin typeface="NikoshBAN" panose="02000000000000000000"/>
                <a:cs typeface="Kalpurush" panose="02000600000000000000" pitchFamily="2" charset="0"/>
              </a:rPr>
              <a:t> </a:t>
            </a:r>
            <a:r>
              <a:rPr lang="en-US" sz="4000" b="1" dirty="0" err="1" smtClean="0">
                <a:latin typeface="NikoshBAN" panose="02000000000000000000"/>
                <a:cs typeface="Kalpurush" panose="02000600000000000000" pitchFamily="2" charset="0"/>
              </a:rPr>
              <a:t>বসন্ত</a:t>
            </a:r>
            <a:r>
              <a:rPr lang="en-US" sz="4000" b="1" dirty="0" smtClean="0">
                <a:latin typeface="NikoshBAN" panose="02000000000000000000"/>
                <a:cs typeface="Kalpurush" panose="02000600000000000000" pitchFamily="2" charset="0"/>
              </a:rPr>
              <a:t> </a:t>
            </a:r>
            <a:r>
              <a:rPr lang="en-US" sz="4000" b="1" dirty="0" err="1" smtClean="0">
                <a:latin typeface="NikoshBAN" panose="02000000000000000000"/>
                <a:cs typeface="Kalpurush" panose="02000600000000000000" pitchFamily="2" charset="0"/>
              </a:rPr>
              <a:t>উৎসব</a:t>
            </a:r>
            <a:r>
              <a:rPr lang="en-US" sz="4000" b="1" dirty="0" smtClean="0">
                <a:latin typeface="NikoshBAN" panose="02000000000000000000"/>
                <a:cs typeface="Kalpurush" panose="02000600000000000000" pitchFamily="2" charset="0"/>
              </a:rPr>
              <a:t> </a:t>
            </a:r>
            <a:r>
              <a:rPr lang="en-US" sz="4000" b="1" dirty="0" err="1" smtClean="0">
                <a:latin typeface="NikoshBAN" panose="02000000000000000000"/>
                <a:cs typeface="Kalpurush" panose="02000600000000000000" pitchFamily="2" charset="0"/>
              </a:rPr>
              <a:t>পালন</a:t>
            </a:r>
            <a:endParaRPr lang="en-US" sz="4000" b="1" dirty="0">
              <a:latin typeface="NikoshBAN" panose="02000000000000000000"/>
              <a:cs typeface="Kalpurush" panose="02000600000000000000" pitchFamily="2" charset="0"/>
            </a:endParaRPr>
          </a:p>
        </p:txBody>
      </p:sp>
      <p:sp>
        <p:nvSpPr>
          <p:cNvPr id="3" name="Oval 2">
            <a:extLst>
              <a:ext uri="{FF2B5EF4-FFF2-40B4-BE49-F238E27FC236}">
                <a16:creationId xmlns:a16="http://schemas.microsoft.com/office/drawing/2014/main" xmlns="" id="{8992A5D8-9B98-4449-9F7B-64870EFD0586}"/>
              </a:ext>
            </a:extLst>
          </p:cNvPr>
          <p:cNvSpPr/>
          <p:nvPr/>
        </p:nvSpPr>
        <p:spPr>
          <a:xfrm>
            <a:off x="835085" y="3352799"/>
            <a:ext cx="901351" cy="785091"/>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6436" y="155161"/>
            <a:ext cx="8361032" cy="5565812"/>
          </a:xfrm>
          <a:prstGeom prst="rect">
            <a:avLst/>
          </a:prstGeom>
        </p:spPr>
      </p:pic>
      <p:sp>
        <p:nvSpPr>
          <p:cNvPr id="9" name="Rectangle 8"/>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1085957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mph" presetSubtype="0" repeatCount="indefinite" fill="hold" grpId="1" nodeType="clickEffect">
                                  <p:stCondLst>
                                    <p:cond delay="0"/>
                                  </p:stCondLst>
                                  <p:childTnLst>
                                    <p:animScale>
                                      <p:cBhvr>
                                        <p:cTn id="21" dur="3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3"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812244" y="5271660"/>
            <a:ext cx="10498181" cy="830997"/>
          </a:xfrm>
          <a:prstGeom prst="rect">
            <a:avLst/>
          </a:prstGeom>
          <a:noFill/>
        </p:spPr>
        <p:txBody>
          <a:bodyPr wrap="square" rtlCol="0">
            <a:spAutoFit/>
          </a:bodyPr>
          <a:lstStyle/>
          <a:p>
            <a:r>
              <a:rPr lang="en-US" sz="4800" b="1" dirty="0" err="1" smtClean="0">
                <a:latin typeface="NikoshBAN" panose="02000000000000000000"/>
                <a:cs typeface="Kalpurush" panose="02000600000000000000" pitchFamily="2" charset="0"/>
              </a:rPr>
              <a:t>বসন্ত</a:t>
            </a:r>
            <a:r>
              <a:rPr lang="en-US" sz="4800" b="1" dirty="0" smtClean="0">
                <a:latin typeface="NikoshBAN" panose="02000000000000000000"/>
                <a:cs typeface="Kalpurush" panose="02000600000000000000" pitchFamily="2" charset="0"/>
              </a:rPr>
              <a:t> </a:t>
            </a:r>
            <a:r>
              <a:rPr lang="en-US" sz="4800" b="1" dirty="0" err="1" smtClean="0">
                <a:latin typeface="NikoshBAN" panose="02000000000000000000"/>
                <a:cs typeface="Kalpurush" panose="02000600000000000000" pitchFamily="2" charset="0"/>
              </a:rPr>
              <a:t>উৎসবের</a:t>
            </a:r>
            <a:r>
              <a:rPr lang="en-US" sz="4800" b="1" dirty="0" smtClean="0">
                <a:latin typeface="NikoshBAN" panose="02000000000000000000"/>
                <a:cs typeface="Kalpurush" panose="02000600000000000000" pitchFamily="2" charset="0"/>
              </a:rPr>
              <a:t> </a:t>
            </a:r>
            <a:r>
              <a:rPr lang="en-US" sz="4800" b="1" dirty="0" err="1" smtClean="0">
                <a:latin typeface="NikoshBAN" panose="02000000000000000000"/>
                <a:cs typeface="Kalpurush" panose="02000600000000000000" pitchFamily="2" charset="0"/>
              </a:rPr>
              <a:t>কেনাকাটার</a:t>
            </a:r>
            <a:r>
              <a:rPr lang="en-US" sz="4800" b="1" dirty="0" smtClean="0">
                <a:latin typeface="NikoshBAN" panose="02000000000000000000"/>
                <a:cs typeface="Kalpurush" panose="02000600000000000000" pitchFamily="2" charset="0"/>
              </a:rPr>
              <a:t>, ও </a:t>
            </a:r>
            <a:r>
              <a:rPr lang="en-US" sz="4800" b="1" dirty="0" err="1" smtClean="0">
                <a:latin typeface="NikoshBAN" panose="02000000000000000000"/>
                <a:cs typeface="Kalpurush" panose="02000600000000000000" pitchFamily="2" charset="0"/>
              </a:rPr>
              <a:t>নৃত‌্য</a:t>
            </a:r>
            <a:r>
              <a:rPr lang="en-US" sz="4800" b="1" dirty="0" smtClean="0">
                <a:latin typeface="NikoshBAN" panose="02000000000000000000"/>
                <a:cs typeface="Kalpurush" panose="02000600000000000000" pitchFamily="2" charset="0"/>
              </a:rPr>
              <a:t> </a:t>
            </a:r>
            <a:r>
              <a:rPr lang="en-US" sz="4800" b="1" dirty="0" err="1" smtClean="0">
                <a:latin typeface="NikoshBAN" panose="02000000000000000000"/>
                <a:cs typeface="Kalpurush" panose="02000600000000000000" pitchFamily="2" charset="0"/>
              </a:rPr>
              <a:t>পরিবেশন</a:t>
            </a:r>
            <a:endParaRPr lang="en-US" sz="4800" b="1" dirty="0">
              <a:latin typeface="NikoshBAN" panose="02000000000000000000"/>
              <a:cs typeface="Kalpurush" panose="02000600000000000000" pitchFamily="2" charset="0"/>
            </a:endParaRPr>
          </a:p>
        </p:txBody>
      </p:sp>
      <p:sp>
        <p:nvSpPr>
          <p:cNvPr id="8" name="TextBox 7">
            <a:extLst>
              <a:ext uri="{FF2B5EF4-FFF2-40B4-BE49-F238E27FC236}">
                <a16:creationId xmlns:a16="http://schemas.microsoft.com/office/drawing/2014/main" xmlns="" id="{A0CCB9DB-3F37-4B7C-9192-156E5CC4BF42}"/>
              </a:ext>
            </a:extLst>
          </p:cNvPr>
          <p:cNvSpPr txBox="1"/>
          <p:nvPr/>
        </p:nvSpPr>
        <p:spPr>
          <a:xfrm>
            <a:off x="9847385" y="6564034"/>
            <a:ext cx="2926080" cy="369332"/>
          </a:xfrm>
          <a:prstGeom prst="rect">
            <a:avLst/>
          </a:prstGeom>
          <a:noFill/>
        </p:spPr>
        <p:txBody>
          <a:bodyPr wrap="square" rtlCol="0">
            <a:spAutoFit/>
          </a:bodyPr>
          <a:lstStyle/>
          <a:p>
            <a:r>
              <a:rPr lang="bn-IN" b="1" dirty="0">
                <a:solidFill>
                  <a:srgbClr val="FF0000"/>
                </a:solidFill>
                <a:latin typeface="NikoshBAN" panose="02000000000000000000" pitchFamily="2" charset="0"/>
                <a:cs typeface="NikoshBAN" panose="02000000000000000000" pitchFamily="2" charset="0"/>
              </a:rPr>
              <a:t> </a:t>
            </a:r>
            <a:endParaRPr lang="en-US" b="1" dirty="0">
              <a:solidFill>
                <a:srgbClr val="FF0000"/>
              </a:solidFill>
              <a:latin typeface="NikoshBAN" panose="02000000000000000000" pitchFamily="2" charset="0"/>
              <a:cs typeface="NikoshBAN" panose="02000000000000000000" pitchFamily="2"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008" y="940573"/>
            <a:ext cx="6242671" cy="3661243"/>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6098" y="940573"/>
            <a:ext cx="4881658" cy="3661243"/>
          </a:xfrm>
          <a:prstGeom prst="rect">
            <a:avLst/>
          </a:prstGeom>
        </p:spPr>
      </p:pic>
      <p:sp>
        <p:nvSpPr>
          <p:cNvPr id="6" name="Rectangle 5"/>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4234649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13566" y="5656762"/>
            <a:ext cx="11712437" cy="707886"/>
          </a:xfrm>
          <a:prstGeom prst="rect">
            <a:avLst/>
          </a:prstGeom>
          <a:noFill/>
        </p:spPr>
        <p:txBody>
          <a:bodyPr wrap="square" rtlCol="0">
            <a:spAutoFit/>
          </a:bodyPr>
          <a:lstStyle/>
          <a:p>
            <a:pPr algn="ctr"/>
            <a:r>
              <a:rPr lang="en-US" sz="4000" b="1" dirty="0" err="1" smtClean="0">
                <a:latin typeface="NikoshBAN" panose="02000000000000000000"/>
                <a:cs typeface="Kalpurush" panose="02000600000000000000" pitchFamily="2" charset="0"/>
              </a:rPr>
              <a:t>বসন্ত</a:t>
            </a:r>
            <a:r>
              <a:rPr lang="en-US" sz="4000" b="1" dirty="0" smtClean="0">
                <a:latin typeface="NikoshBAN" panose="02000000000000000000"/>
                <a:cs typeface="Kalpurush" panose="02000600000000000000" pitchFamily="2" charset="0"/>
              </a:rPr>
              <a:t> </a:t>
            </a:r>
            <a:r>
              <a:rPr lang="en-US" sz="4000" b="1" dirty="0" err="1" smtClean="0">
                <a:latin typeface="NikoshBAN" panose="02000000000000000000"/>
                <a:cs typeface="Kalpurush" panose="02000600000000000000" pitchFamily="2" charset="0"/>
              </a:rPr>
              <a:t>উৎসবে</a:t>
            </a:r>
            <a:r>
              <a:rPr lang="en-US" sz="4000" b="1" dirty="0" smtClean="0">
                <a:latin typeface="NikoshBAN" panose="02000000000000000000"/>
                <a:cs typeface="Kalpurush" panose="02000600000000000000" pitchFamily="2" charset="0"/>
              </a:rPr>
              <a:t> </a:t>
            </a:r>
            <a:r>
              <a:rPr lang="en-US" sz="4000" b="1" dirty="0" err="1" smtClean="0">
                <a:latin typeface="NikoshBAN" panose="02000000000000000000"/>
                <a:cs typeface="Kalpurush" panose="02000600000000000000" pitchFamily="2" charset="0"/>
              </a:rPr>
              <a:t>নৃত‌্য</a:t>
            </a:r>
            <a:r>
              <a:rPr lang="en-US" sz="4000" b="1" dirty="0" smtClean="0">
                <a:latin typeface="NikoshBAN" panose="02000000000000000000"/>
                <a:cs typeface="Kalpurush" panose="02000600000000000000" pitchFamily="2" charset="0"/>
              </a:rPr>
              <a:t> </a:t>
            </a:r>
            <a:r>
              <a:rPr lang="en-US" sz="4000" b="1" dirty="0" err="1" smtClean="0">
                <a:latin typeface="NikoshBAN" panose="02000000000000000000"/>
                <a:cs typeface="Kalpurush" panose="02000600000000000000" pitchFamily="2" charset="0"/>
              </a:rPr>
              <a:t>পরিবেশন</a:t>
            </a:r>
            <a:r>
              <a:rPr lang="en-US" sz="4000" b="1" dirty="0" smtClean="0">
                <a:latin typeface="NikoshBAN" panose="02000000000000000000"/>
                <a:cs typeface="Kalpurush" panose="02000600000000000000" pitchFamily="2" charset="0"/>
              </a:rPr>
              <a:t>।</a:t>
            </a:r>
            <a:endParaRPr lang="en-US" sz="4000" b="1" dirty="0">
              <a:latin typeface="NikoshBAN" panose="02000000000000000000"/>
              <a:cs typeface="Kalpurush" panose="02000600000000000000" pitchFamily="2"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3514" y="232911"/>
            <a:ext cx="9339469" cy="5251869"/>
          </a:xfrm>
          <a:prstGeom prst="rect">
            <a:avLst/>
          </a:prstGeom>
        </p:spPr>
      </p:pic>
      <p:sp>
        <p:nvSpPr>
          <p:cNvPr id="5" name="Rectangle 4"/>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50457940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372812" y="213524"/>
            <a:ext cx="9144000" cy="5334000"/>
          </a:xfrm>
          <a:prstGeom prst="rect">
            <a:avLst/>
          </a:prstGeom>
          <a:blipFill>
            <a:blip r:embed="rId2">
              <a:extLst>
                <a:ext uri="{BEBA8EAE-BF5A-486C-A8C5-ECC9F3942E4B}">
                  <a14:imgProps xmlns:a14="http://schemas.microsoft.com/office/drawing/2010/main">
                    <a14:imgLayer r:embed="rId3">
                      <a14:imgEffect>
                        <a14:saturation sat="200000"/>
                      </a14:imgEffect>
                      <a14:imgEffect>
                        <a14:brightnessContrast bright="20000" contrast="20000"/>
                      </a14:imgEffect>
                    </a14:imgLayer>
                  </a14:imgProps>
                </a:ext>
              </a:extLst>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651107" y="5714879"/>
            <a:ext cx="9144000" cy="523220"/>
          </a:xfrm>
          <a:prstGeom prst="rect">
            <a:avLst/>
          </a:prstGeom>
          <a:gradFill>
            <a:gsLst>
              <a:gs pos="0">
                <a:srgbClr val="5E9EFF"/>
              </a:gs>
              <a:gs pos="39999">
                <a:srgbClr val="85C2FF"/>
              </a:gs>
              <a:gs pos="70000">
                <a:srgbClr val="C4D6EB"/>
              </a:gs>
              <a:gs pos="100000">
                <a:srgbClr val="FFEBFA"/>
              </a:gs>
            </a:gsLst>
            <a:lin ang="5400000" scaled="0"/>
          </a:gradFill>
        </p:spPr>
        <p:txBody>
          <a:bodyPr wrap="square" rtlCol="0">
            <a:spAutoFit/>
          </a:bodyPr>
          <a:lstStyle/>
          <a:p>
            <a:pPr algn="ctr"/>
            <a:r>
              <a:rPr lang="en-US" sz="2800" smtClean="0">
                <a:solidFill>
                  <a:srgbClr val="FF0000"/>
                </a:solidFill>
                <a:latin typeface="NikoshBAN" pitchFamily="2" charset="0"/>
                <a:cs typeface="NikoshBAN" pitchFamily="2" charset="0"/>
              </a:rPr>
              <a:t>নড়াইলের সুলতান মেলায় বিখ্যাত ষাড়ের লড়াই </a:t>
            </a:r>
            <a:endParaRPr lang="en-US" sz="2800">
              <a:solidFill>
                <a:srgbClr val="FF0000"/>
              </a:solidFill>
              <a:latin typeface="NikoshBAN" pitchFamily="2" charset="0"/>
              <a:cs typeface="NikoshBAN" pitchFamily="2" charset="0"/>
            </a:endParaRPr>
          </a:p>
        </p:txBody>
      </p:sp>
      <p:sp>
        <p:nvSpPr>
          <p:cNvPr id="5" name="Rectangle 4"/>
          <p:cNvSpPr/>
          <p:nvPr/>
        </p:nvSpPr>
        <p:spPr>
          <a:xfrm>
            <a:off x="442399" y="6515240"/>
            <a:ext cx="10845800" cy="338554"/>
          </a:xfrm>
          <a:prstGeom prst="rect">
            <a:avLst/>
          </a:prstGeom>
        </p:spPr>
        <p:txBody>
          <a:bodyPr wrap="square">
            <a:spAutoFit/>
          </a:bodyPr>
          <a:lstStyle/>
          <a:p>
            <a:r>
              <a:rPr lang="en-US" sz="1600" dirty="0" err="1">
                <a:latin typeface="NikoshBAN" pitchFamily="2" charset="0"/>
                <a:cs typeface="NikoshBAN" pitchFamily="2" charset="0"/>
              </a:rPr>
              <a:t>প‌্রণয়নেঃ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সাজেদুল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ইসলাম</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সাজ্জাদ</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সহঃ</a:t>
            </a:r>
            <a:r>
              <a:rPr lang="en-US" sz="1600" dirty="0">
                <a:latin typeface="NikoshBAN" pitchFamily="2" charset="0"/>
                <a:cs typeface="NikoshBAN" pitchFamily="2" charset="0"/>
              </a:rPr>
              <a:t> </a:t>
            </a:r>
            <a:r>
              <a:rPr lang="en-US" sz="1600" dirty="0" err="1">
                <a:latin typeface="NikoshBAN" pitchFamily="2" charset="0"/>
                <a:cs typeface="NikoshBAN" pitchFamily="2" charset="0"/>
              </a:rPr>
              <a:t>শিক্ষক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বড়তিলাইন</a:t>
            </a:r>
            <a:r>
              <a:rPr lang="en-US" sz="1600" dirty="0">
                <a:latin typeface="NikoshBAN" pitchFamily="2" charset="0"/>
                <a:cs typeface="NikoshBAN" pitchFamily="2" charset="0"/>
              </a:rPr>
              <a:t> </a:t>
            </a:r>
            <a:r>
              <a:rPr lang="en-US" sz="1600" dirty="0" err="1">
                <a:latin typeface="NikoshBAN" pitchFamily="2" charset="0"/>
                <a:cs typeface="NikoshBAN" pitchFamily="2" charset="0"/>
              </a:rPr>
              <a:t>সরকারি</a:t>
            </a:r>
            <a:r>
              <a:rPr lang="en-US" sz="1600" dirty="0">
                <a:latin typeface="NikoshBAN" pitchFamily="2" charset="0"/>
                <a:cs typeface="NikoshBAN" pitchFamily="2" charset="0"/>
              </a:rPr>
              <a:t> </a:t>
            </a:r>
            <a:r>
              <a:rPr lang="en-US" sz="1600" dirty="0" err="1">
                <a:latin typeface="NikoshBAN" pitchFamily="2" charset="0"/>
                <a:cs typeface="NikoshBAN" pitchFamily="2" charset="0"/>
              </a:rPr>
              <a:t>প্রাথমিক</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বিদ‌্যালয়</a:t>
            </a:r>
            <a:r>
              <a:rPr lang="en-US" sz="1600" dirty="0">
                <a:latin typeface="NikoshBAN" pitchFamily="2" charset="0"/>
                <a:cs typeface="NikoshBAN" pitchFamily="2" charset="0"/>
              </a:rPr>
              <a:t>। </a:t>
            </a:r>
            <a:r>
              <a:rPr lang="en-US" sz="1600" dirty="0" err="1">
                <a:latin typeface="NikoshBAN" pitchFamily="2" charset="0"/>
                <a:cs typeface="NikoshBAN" pitchFamily="2" charset="0"/>
              </a:rPr>
              <a:t>বিরল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দিনাজপুর</a:t>
            </a:r>
            <a:r>
              <a:rPr lang="en-US" sz="1600" dirty="0">
                <a:latin typeface="NikoshBAN" pitchFamily="2" charset="0"/>
                <a:cs typeface="NikoshBAN" pitchFamily="2" charset="0"/>
              </a:rPr>
              <a:t> । </a:t>
            </a:r>
            <a:r>
              <a:rPr lang="en-US" sz="1600" dirty="0" err="1">
                <a:latin typeface="NikoshBAN" pitchFamily="2" charset="0"/>
                <a:cs typeface="NikoshBAN" pitchFamily="2" charset="0"/>
              </a:rPr>
              <a:t>মোবাইল</a:t>
            </a:r>
            <a:r>
              <a:rPr lang="en-US" sz="1600" dirty="0">
                <a:latin typeface="NikoshBAN" pitchFamily="2" charset="0"/>
                <a:cs typeface="NikoshBAN" pitchFamily="2" charset="0"/>
              </a:rPr>
              <a:t> </a:t>
            </a:r>
            <a:r>
              <a:rPr lang="en-US" sz="1600" dirty="0" err="1">
                <a:latin typeface="NikoshBAN" pitchFamily="2" charset="0"/>
                <a:cs typeface="NikoshBAN" pitchFamily="2" charset="0"/>
              </a:rPr>
              <a:t>নং</a:t>
            </a:r>
            <a:r>
              <a:rPr lang="en-US" sz="1600" dirty="0">
                <a:latin typeface="NikoshBAN" pitchFamily="2" charset="0"/>
                <a:cs typeface="NikoshBAN" pitchFamily="2" charset="0"/>
              </a:rPr>
              <a:t>: ০১৭১০৫১৫৯৯৬( </a:t>
            </a:r>
            <a:r>
              <a:rPr lang="en-US" sz="1600" dirty="0" err="1">
                <a:latin typeface="NikoshBAN" pitchFamily="2" charset="0"/>
                <a:cs typeface="NikoshBAN" pitchFamily="2" charset="0"/>
              </a:rPr>
              <a:t>ইমো+হোয়াটস</a:t>
            </a:r>
            <a:r>
              <a:rPr lang="en-US" sz="1600" dirty="0">
                <a:latin typeface="NikoshBAN" pitchFamily="2" charset="0"/>
                <a:cs typeface="NikoshBAN" pitchFamily="2" charset="0"/>
              </a:rPr>
              <a:t> </a:t>
            </a:r>
            <a:r>
              <a:rPr lang="en-US" sz="1600" dirty="0" err="1">
                <a:latin typeface="NikoshBAN" pitchFamily="2" charset="0"/>
                <a:cs typeface="NikoshBAN" pitchFamily="2" charset="0"/>
              </a:rPr>
              <a:t>অ‌্যাপস</a:t>
            </a:r>
            <a:r>
              <a:rPr lang="en-US" sz="1600" dirty="0">
                <a:latin typeface="NikoshBAN" pitchFamily="2" charset="0"/>
                <a:cs typeface="NikoshBAN" pitchFamily="2" charset="0"/>
              </a:rPr>
              <a:t> </a:t>
            </a:r>
            <a:r>
              <a:rPr lang="en-US" sz="1600" dirty="0" smtClean="0">
                <a:latin typeface="NikoshBAN" pitchFamily="2" charset="0"/>
                <a:cs typeface="NikoshBAN" pitchFamily="2" charset="0"/>
              </a:rPr>
              <a:t>)</a:t>
            </a:r>
            <a:endParaRPr lang="en-US" sz="1600" dirty="0">
              <a:latin typeface="NikoshBAN" pitchFamily="2" charset="0"/>
              <a:cs typeface="NikoshBAN" pitchFamily="2" charset="0"/>
            </a:endParaRPr>
          </a:p>
        </p:txBody>
      </p:sp>
    </p:spTree>
    <p:extLst>
      <p:ext uri="{BB962C8B-B14F-4D97-AF65-F5344CB8AC3E}">
        <p14:creationId xmlns:p14="http://schemas.microsoft.com/office/powerpoint/2010/main" val="17783131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1100</TotalTime>
  <Words>943</Words>
  <Application>Microsoft Office PowerPoint</Application>
  <PresentationFormat>Custom</PresentationFormat>
  <Paragraphs>80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বাড়ির কাজ</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DPE</dc:creator>
  <cp:lastModifiedBy>Pedp4 WPBX4125BLF092402838</cp:lastModifiedBy>
  <cp:revision>278</cp:revision>
  <dcterms:created xsi:type="dcterms:W3CDTF">2020-02-10T13:26:11Z</dcterms:created>
  <dcterms:modified xsi:type="dcterms:W3CDTF">2026-07-26T12:23:32Z</dcterms:modified>
</cp:coreProperties>
</file>