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62" r:id="rId3"/>
    <p:sldId id="257" r:id="rId4"/>
    <p:sldId id="263" r:id="rId5"/>
    <p:sldId id="264" r:id="rId6"/>
    <p:sldId id="267" r:id="rId7"/>
    <p:sldId id="265" r:id="rId8"/>
    <p:sldId id="266" r:id="rId9"/>
    <p:sldId id="268" r:id="rId10"/>
    <p:sldId id="269" r:id="rId11"/>
    <p:sldId id="261"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58"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01F9B8-C446-4EC6-9DAE-98967741123C}" type="datetimeFigureOut">
              <a:rPr lang="en-US" smtClean="0"/>
              <a:t>7/25/2026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EEE2CC-829D-4EB3-9BB9-DBB1C8B7F702}" type="slidenum">
              <a:rPr lang="en-GB" smtClean="0"/>
              <a:t>‹#›</a:t>
            </a:fld>
            <a:endParaRPr lang="en-GB"/>
          </a:p>
        </p:txBody>
      </p:sp>
    </p:spTree>
    <p:extLst>
      <p:ext uri="{BB962C8B-B14F-4D97-AF65-F5344CB8AC3E}">
        <p14:creationId xmlns:p14="http://schemas.microsoft.com/office/powerpoint/2010/main" val="4065342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7/25/2026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7/25/2026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7/25/2026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7/25/2026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0.png"/><Relationship Id="rId1" Type="http://schemas.openxmlformats.org/officeDocument/2006/relationships/slideLayout" Target="../slideLayouts/slideLayout8.xml"/><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skylarkeducation.com/december-16-is-a-remarkable-day/" TargetMode="External"/><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143000" y="228600"/>
            <a:ext cx="6553200" cy="1828800"/>
          </a:xfrm>
          <a:prstGeom prst="ellipse">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t>Good morning. </a:t>
            </a:r>
            <a:endParaRPr lang="en-US" sz="4800" dirty="0" smtClean="0"/>
          </a:p>
          <a:p>
            <a:pPr algn="ctr"/>
            <a:r>
              <a:rPr lang="en-US" sz="2000" dirty="0" smtClean="0"/>
              <a:t>Welcome </a:t>
            </a:r>
            <a:r>
              <a:rPr lang="en-US" sz="2000" dirty="0"/>
              <a:t>everyone to today's class.</a:t>
            </a:r>
            <a:endParaRPr lang="en-GB" sz="2000" b="1" dirty="0">
              <a:solidFill>
                <a:schemeClr val="bg1">
                  <a:lumMod val="95000"/>
                  <a:lumOff val="5000"/>
                </a:schemeClr>
              </a:solidFill>
            </a:endParaRPr>
          </a:p>
        </p:txBody>
      </p:sp>
      <p:sp>
        <p:nvSpPr>
          <p:cNvPr id="5" name="Flowchart: Magnetic Disk 4"/>
          <p:cNvSpPr/>
          <p:nvPr/>
        </p:nvSpPr>
        <p:spPr>
          <a:xfrm>
            <a:off x="152400" y="152400"/>
            <a:ext cx="914400" cy="1981200"/>
          </a:xfrm>
          <a:prstGeom prst="flowChartMagneticDisk">
            <a:avLst/>
          </a:prstGeom>
          <a:blipFill dpi="0" rotWithShape="1">
            <a:blip r:embed="rId3">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lowchart: Magnetic Disk 5"/>
          <p:cNvSpPr/>
          <p:nvPr/>
        </p:nvSpPr>
        <p:spPr>
          <a:xfrm>
            <a:off x="7924800" y="228600"/>
            <a:ext cx="914400" cy="1981200"/>
          </a:xfrm>
          <a:prstGeom prst="flowChartMagneticDisk">
            <a:avLst/>
          </a:prstGeom>
          <a:blipFill dpi="0" rotWithShape="1">
            <a:blip r:embed="rId3">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ed Rectangle 6"/>
          <p:cNvSpPr/>
          <p:nvPr/>
        </p:nvSpPr>
        <p:spPr>
          <a:xfrm>
            <a:off x="2286000" y="2667000"/>
            <a:ext cx="4572000" cy="3962400"/>
          </a:xfrm>
          <a:prstGeom prst="round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4320" lvl="0" indent="-274320">
              <a:spcBef>
                <a:spcPct val="20000"/>
              </a:spcBef>
              <a:buClr>
                <a:schemeClr val="accent3"/>
              </a:buClr>
              <a:buSzPct val="95000"/>
              <a:defRPr/>
            </a:pPr>
            <a:endParaRPr lang="en-GB" dirty="0" smtClean="0">
              <a:solidFill>
                <a:schemeClr val="bg1">
                  <a:lumMod val="95000"/>
                  <a:lumOff val="5000"/>
                </a:schemeClr>
              </a:solidFill>
            </a:endParaRPr>
          </a:p>
          <a:p>
            <a:pPr marL="274320" lvl="0" indent="-274320">
              <a:spcBef>
                <a:spcPct val="20000"/>
              </a:spcBef>
              <a:buClr>
                <a:schemeClr val="accent3"/>
              </a:buClr>
              <a:buSzPct val="95000"/>
              <a:defRPr/>
            </a:pPr>
            <a:endParaRPr lang="en-GB" dirty="0" smtClean="0">
              <a:solidFill>
                <a:schemeClr val="bg1">
                  <a:lumMod val="95000"/>
                  <a:lumOff val="5000"/>
                </a:schemeClr>
              </a:solidFill>
            </a:endParaRPr>
          </a:p>
          <a:p>
            <a:pPr marL="274320" lvl="0" indent="-274320">
              <a:spcBef>
                <a:spcPct val="20000"/>
              </a:spcBef>
              <a:buClr>
                <a:schemeClr val="accent3"/>
              </a:buClr>
              <a:buSzPct val="95000"/>
              <a:defRPr/>
            </a:pPr>
            <a:endParaRPr lang="en-GB" dirty="0" smtClean="0">
              <a:solidFill>
                <a:schemeClr val="bg1">
                  <a:lumMod val="95000"/>
                  <a:lumOff val="5000"/>
                </a:schemeClr>
              </a:solidFill>
            </a:endParaRPr>
          </a:p>
          <a:p>
            <a:pPr marL="274320" lvl="0" indent="-274320">
              <a:spcBef>
                <a:spcPct val="20000"/>
              </a:spcBef>
              <a:buClr>
                <a:schemeClr val="accent3"/>
              </a:buClr>
              <a:buSzPct val="95000"/>
              <a:defRPr/>
            </a:pPr>
            <a:endParaRPr lang="en-GB" dirty="0" smtClean="0">
              <a:solidFill>
                <a:schemeClr val="bg1">
                  <a:lumMod val="95000"/>
                  <a:lumOff val="5000"/>
                </a:schemeClr>
              </a:solidFill>
            </a:endParaRPr>
          </a:p>
          <a:p>
            <a:pPr marL="274320" lvl="0" indent="-274320" algn="ctr">
              <a:spcBef>
                <a:spcPct val="20000"/>
              </a:spcBef>
              <a:buClr>
                <a:schemeClr val="accent3"/>
              </a:buClr>
              <a:buSzPct val="95000"/>
              <a:defRPr/>
            </a:pPr>
            <a:r>
              <a:rPr lang="en-US" dirty="0" smtClean="0"/>
              <a:t>	</a:t>
            </a:r>
            <a:r>
              <a:rPr lang="en-US" sz="2000" dirty="0" smtClean="0">
                <a:solidFill>
                  <a:srgbClr val="FF0000"/>
                </a:solidFill>
              </a:rPr>
              <a:t> </a:t>
            </a:r>
            <a:r>
              <a:rPr lang="en-US" sz="2000" dirty="0" err="1">
                <a:solidFill>
                  <a:srgbClr val="FF0000"/>
                </a:solidFill>
              </a:rPr>
              <a:t>Solaiman</a:t>
            </a:r>
            <a:r>
              <a:rPr lang="en-US" sz="2000" dirty="0">
                <a:solidFill>
                  <a:srgbClr val="FF0000"/>
                </a:solidFill>
              </a:rPr>
              <a:t> </a:t>
            </a:r>
            <a:endParaRPr lang="en-US" sz="2000" dirty="0" smtClean="0">
              <a:solidFill>
                <a:srgbClr val="FF0000"/>
              </a:solidFill>
            </a:endParaRPr>
          </a:p>
          <a:p>
            <a:pPr marL="274320" lvl="0" indent="-274320" algn="ctr">
              <a:spcBef>
                <a:spcPct val="20000"/>
              </a:spcBef>
              <a:buClr>
                <a:schemeClr val="accent3"/>
              </a:buClr>
              <a:buSzPct val="95000"/>
              <a:defRPr/>
            </a:pPr>
            <a:r>
              <a:rPr lang="en-US" sz="2000" dirty="0" smtClean="0">
                <a:solidFill>
                  <a:srgbClr val="FF0000"/>
                </a:solidFill>
              </a:rPr>
              <a:t>Assistant Teacher</a:t>
            </a:r>
          </a:p>
          <a:p>
            <a:pPr marL="274320" lvl="0" indent="-274320" algn="ctr">
              <a:spcBef>
                <a:spcPct val="20000"/>
              </a:spcBef>
              <a:buClr>
                <a:schemeClr val="accent3"/>
              </a:buClr>
              <a:buSzPct val="95000"/>
              <a:defRPr/>
            </a:pPr>
            <a:r>
              <a:rPr lang="en-US" sz="2000" dirty="0" smtClean="0">
                <a:solidFill>
                  <a:srgbClr val="FF0000"/>
                </a:solidFill>
              </a:rPr>
              <a:t> </a:t>
            </a:r>
            <a:r>
              <a:rPr lang="en-US" sz="2000" dirty="0">
                <a:solidFill>
                  <a:srgbClr val="FF0000"/>
                </a:solidFill>
              </a:rPr>
              <a:t>Sultan </a:t>
            </a:r>
            <a:r>
              <a:rPr lang="en-US" sz="2000" dirty="0" err="1">
                <a:solidFill>
                  <a:srgbClr val="FF0000"/>
                </a:solidFill>
              </a:rPr>
              <a:t>Uddin</a:t>
            </a:r>
            <a:r>
              <a:rPr lang="en-US" sz="2000" dirty="0">
                <a:solidFill>
                  <a:srgbClr val="FF0000"/>
                </a:solidFill>
              </a:rPr>
              <a:t> Memorial Academy </a:t>
            </a:r>
            <a:endParaRPr lang="en-US" sz="2000" dirty="0" smtClean="0">
              <a:solidFill>
                <a:srgbClr val="FF0000"/>
              </a:solidFill>
            </a:endParaRPr>
          </a:p>
          <a:p>
            <a:pPr marL="274320" lvl="0" indent="-274320" algn="ctr">
              <a:spcBef>
                <a:spcPct val="20000"/>
              </a:spcBef>
              <a:buClr>
                <a:schemeClr val="accent3"/>
              </a:buClr>
              <a:buSzPct val="95000"/>
              <a:defRPr/>
            </a:pPr>
            <a:r>
              <a:rPr lang="en-US" sz="2000" dirty="0" err="1" smtClean="0">
                <a:solidFill>
                  <a:srgbClr val="FF0000"/>
                </a:solidFill>
              </a:rPr>
              <a:t>Sreepur</a:t>
            </a:r>
            <a:r>
              <a:rPr lang="en-US" sz="2000" dirty="0">
                <a:solidFill>
                  <a:srgbClr val="FF0000"/>
                </a:solidFill>
              </a:rPr>
              <a:t>, </a:t>
            </a:r>
            <a:r>
              <a:rPr lang="en-US" sz="2000" dirty="0" err="1">
                <a:solidFill>
                  <a:srgbClr val="FF0000"/>
                </a:solidFill>
              </a:rPr>
              <a:t>Gazipur</a:t>
            </a:r>
            <a:r>
              <a:rPr lang="en-US" sz="2000" dirty="0">
                <a:solidFill>
                  <a:srgbClr val="FF0000"/>
                </a:solidFill>
              </a:rPr>
              <a:t> </a:t>
            </a:r>
            <a:endParaRPr lang="en-US" sz="2000" dirty="0" smtClean="0">
              <a:solidFill>
                <a:srgbClr val="FF0000"/>
              </a:solidFill>
            </a:endParaRPr>
          </a:p>
          <a:p>
            <a:pPr marL="274320" lvl="0" indent="-274320" algn="ctr">
              <a:spcBef>
                <a:spcPct val="20000"/>
              </a:spcBef>
              <a:buClr>
                <a:schemeClr val="accent3"/>
              </a:buClr>
              <a:buSzPct val="95000"/>
              <a:defRPr/>
            </a:pPr>
            <a:r>
              <a:rPr lang="en-US" sz="2000" dirty="0" smtClean="0">
                <a:solidFill>
                  <a:srgbClr val="FF0000"/>
                </a:solidFill>
              </a:rPr>
              <a:t>01736442274</a:t>
            </a:r>
            <a:endParaRPr lang="en-GB" sz="2000" dirty="0" smtClean="0">
              <a:solidFill>
                <a:srgbClr val="FF0000"/>
              </a:solidFill>
            </a:endParaRPr>
          </a:p>
        </p:txBody>
      </p:sp>
      <p:sp>
        <p:nvSpPr>
          <p:cNvPr id="9" name="Flowchart: Magnetic Disk 8"/>
          <p:cNvSpPr/>
          <p:nvPr/>
        </p:nvSpPr>
        <p:spPr>
          <a:xfrm>
            <a:off x="7239000" y="2971800"/>
            <a:ext cx="1524000" cy="2819400"/>
          </a:xfrm>
          <a:prstGeom prst="flowChartMagneticDisk">
            <a:avLst/>
          </a:prstGeom>
          <a:blipFill dpi="0" rotWithShape="1">
            <a:blip r:embed="rId3">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3276600" y="2133600"/>
            <a:ext cx="24384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a:p>
            <a:pPr algn="ctr"/>
            <a:r>
              <a:rPr lang="en-US" dirty="0"/>
              <a:t>Teacher Profile</a:t>
            </a:r>
          </a:p>
          <a:p>
            <a:pPr algn="ctr"/>
            <a:r>
              <a:rPr lang="en-GB" dirty="0" smtClean="0"/>
              <a:t> </a:t>
            </a:r>
            <a:endParaRPr lang="en-GB" dirty="0"/>
          </a:p>
        </p:txBody>
      </p:sp>
      <p:sp>
        <p:nvSpPr>
          <p:cNvPr id="10" name="Oval 9"/>
          <p:cNvSpPr/>
          <p:nvPr/>
        </p:nvSpPr>
        <p:spPr>
          <a:xfrm>
            <a:off x="3886200" y="2819400"/>
            <a:ext cx="1371600" cy="1524000"/>
          </a:xfrm>
          <a:prstGeom prst="ellipse">
            <a:avLst/>
          </a:prstGeom>
          <a:blipFill>
            <a:blip r:embed="rId5"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Magnetic Disk 10"/>
          <p:cNvSpPr/>
          <p:nvPr/>
        </p:nvSpPr>
        <p:spPr>
          <a:xfrm>
            <a:off x="533400" y="2971800"/>
            <a:ext cx="1524000" cy="2819400"/>
          </a:xfrm>
          <a:prstGeom prst="flowChartMagneticDisk">
            <a:avLst/>
          </a:prstGeom>
          <a:blipFill dpi="0" rotWithShape="1">
            <a:blip r:embed="rId3">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Click="0" advTm="50"/>
    </mc:Choice>
    <mc:Fallback xmlns="">
      <p:transition spd="slow" advClick="0" advTm="5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circle(in)">
                                      <p:cBhvr>
                                        <p:cTn id="25" dur="2000"/>
                                        <p:tgtEl>
                                          <p:spTgt spid="10"/>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circle(in)">
                                      <p:cBhvr>
                                        <p:cTn id="28"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3" grpId="0" animBg="1"/>
      <p:bldP spid="10" grpId="0" animBg="1"/>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252921891"/>
              </p:ext>
            </p:extLst>
          </p:nvPr>
        </p:nvGraphicFramePr>
        <p:xfrm>
          <a:off x="2287587" y="2133600"/>
          <a:ext cx="4568825" cy="573914"/>
        </p:xfrm>
        <a:graphic>
          <a:graphicData uri="http://schemas.openxmlformats.org/drawingml/2006/table">
            <a:tbl>
              <a:tblPr firstRow="1" firstCol="1" bandRow="1">
                <a:tableStyleId>{5C22544A-7EE6-4342-B048-85BDC9FD1C3A}</a:tableStyleId>
              </a:tblPr>
              <a:tblGrid>
                <a:gridCol w="913765"/>
                <a:gridCol w="913765"/>
                <a:gridCol w="913765"/>
                <a:gridCol w="913765"/>
                <a:gridCol w="913765"/>
              </a:tblGrid>
              <a:tr h="0">
                <a:tc>
                  <a:txBody>
                    <a:bodyPr/>
                    <a:lstStyle/>
                    <a:p>
                      <a:pPr marL="0" marR="0" algn="ctr">
                        <a:lnSpc>
                          <a:spcPct val="150000"/>
                        </a:lnSpc>
                        <a:spcBef>
                          <a:spcPts val="0"/>
                        </a:spcBef>
                        <a:spcAft>
                          <a:spcPts val="0"/>
                        </a:spcAft>
                        <a:tabLst>
                          <a:tab pos="228600" algn="l"/>
                          <a:tab pos="4400550" algn="r"/>
                        </a:tabLst>
                      </a:pPr>
                      <a:r>
                        <a:rPr lang="en-US" sz="1400" dirty="0">
                          <a:effectLst/>
                        </a:rPr>
                        <a:t>cope</a:t>
                      </a:r>
                      <a:endParaRPr lang="en-US" sz="1100" dirty="0">
                        <a:effectLst/>
                        <a:latin typeface="Calibri"/>
                        <a:ea typeface="Times New Roman"/>
                        <a:cs typeface="Times New Roman"/>
                      </a:endParaRPr>
                    </a:p>
                  </a:txBody>
                  <a:tcPr marL="68580" marR="68580" marT="0" marB="0"/>
                </a:tc>
                <a:tc>
                  <a:txBody>
                    <a:bodyPr/>
                    <a:lstStyle/>
                    <a:p>
                      <a:pPr marL="0" marR="0" algn="ctr">
                        <a:lnSpc>
                          <a:spcPct val="150000"/>
                        </a:lnSpc>
                        <a:spcBef>
                          <a:spcPts val="0"/>
                        </a:spcBef>
                        <a:spcAft>
                          <a:spcPts val="0"/>
                        </a:spcAft>
                        <a:tabLst>
                          <a:tab pos="228600" algn="l"/>
                          <a:tab pos="4400550" algn="r"/>
                        </a:tabLst>
                      </a:pPr>
                      <a:r>
                        <a:rPr lang="en-US" sz="1400" dirty="0">
                          <a:effectLst/>
                        </a:rPr>
                        <a:t>like</a:t>
                      </a:r>
                      <a:endParaRPr lang="en-US" sz="1100" dirty="0">
                        <a:effectLst/>
                        <a:latin typeface="Calibri"/>
                        <a:ea typeface="Times New Roman"/>
                        <a:cs typeface="Times New Roman"/>
                      </a:endParaRPr>
                    </a:p>
                  </a:txBody>
                  <a:tcPr marL="68580" marR="68580" marT="0" marB="0"/>
                </a:tc>
                <a:tc>
                  <a:txBody>
                    <a:bodyPr/>
                    <a:lstStyle/>
                    <a:p>
                      <a:pPr marL="0" marR="0" algn="ctr">
                        <a:lnSpc>
                          <a:spcPct val="150000"/>
                        </a:lnSpc>
                        <a:spcBef>
                          <a:spcPts val="0"/>
                        </a:spcBef>
                        <a:spcAft>
                          <a:spcPts val="0"/>
                        </a:spcAft>
                        <a:tabLst>
                          <a:tab pos="228600" algn="l"/>
                          <a:tab pos="4400550" algn="r"/>
                        </a:tabLst>
                      </a:pPr>
                      <a:r>
                        <a:rPr lang="en-US" sz="1400" dirty="0">
                          <a:effectLst/>
                        </a:rPr>
                        <a:t>an</a:t>
                      </a:r>
                      <a:endParaRPr lang="en-US" sz="1100" dirty="0">
                        <a:effectLst/>
                        <a:latin typeface="Calibri"/>
                        <a:ea typeface="Times New Roman"/>
                        <a:cs typeface="Times New Roman"/>
                      </a:endParaRPr>
                    </a:p>
                  </a:txBody>
                  <a:tcPr marL="68580" marR="68580" marT="0" marB="0"/>
                </a:tc>
                <a:tc>
                  <a:txBody>
                    <a:bodyPr/>
                    <a:lstStyle/>
                    <a:p>
                      <a:pPr marL="0" marR="0" algn="ctr">
                        <a:lnSpc>
                          <a:spcPct val="150000"/>
                        </a:lnSpc>
                        <a:spcBef>
                          <a:spcPts val="0"/>
                        </a:spcBef>
                        <a:spcAft>
                          <a:spcPts val="0"/>
                        </a:spcAft>
                        <a:tabLst>
                          <a:tab pos="228600" algn="l"/>
                          <a:tab pos="4400550" algn="r"/>
                        </a:tabLst>
                      </a:pPr>
                      <a:r>
                        <a:rPr lang="en-US" sz="1400">
                          <a:effectLst/>
                        </a:rPr>
                        <a:t>an</a:t>
                      </a:r>
                      <a:endParaRPr lang="en-US" sz="1100">
                        <a:effectLst/>
                        <a:latin typeface="Calibri"/>
                        <a:ea typeface="Times New Roman"/>
                        <a:cs typeface="Times New Roman"/>
                      </a:endParaRPr>
                    </a:p>
                  </a:txBody>
                  <a:tcPr marL="68580" marR="68580" marT="0" marB="0"/>
                </a:tc>
                <a:tc>
                  <a:txBody>
                    <a:bodyPr/>
                    <a:lstStyle/>
                    <a:p>
                      <a:pPr marL="0" marR="0" algn="ctr">
                        <a:lnSpc>
                          <a:spcPct val="150000"/>
                        </a:lnSpc>
                        <a:spcBef>
                          <a:spcPts val="0"/>
                        </a:spcBef>
                        <a:spcAft>
                          <a:spcPts val="0"/>
                        </a:spcAft>
                        <a:tabLst>
                          <a:tab pos="228600" algn="l"/>
                          <a:tab pos="4400550" algn="r"/>
                        </a:tabLst>
                      </a:pPr>
                      <a:r>
                        <a:rPr lang="en-US" sz="1400">
                          <a:effectLst/>
                        </a:rPr>
                        <a:t>outlook</a:t>
                      </a:r>
                      <a:endParaRPr lang="en-US" sz="1100">
                        <a:effectLst/>
                        <a:latin typeface="Calibri"/>
                        <a:ea typeface="Times New Roman"/>
                        <a:cs typeface="Times New Roman"/>
                      </a:endParaRPr>
                    </a:p>
                  </a:txBody>
                  <a:tcPr marL="68580" marR="68580" marT="0" marB="0"/>
                </a:tc>
              </a:tr>
              <a:tr h="0">
                <a:tc>
                  <a:txBody>
                    <a:bodyPr/>
                    <a:lstStyle/>
                    <a:p>
                      <a:pPr marL="0" marR="0" algn="ctr">
                        <a:lnSpc>
                          <a:spcPct val="150000"/>
                        </a:lnSpc>
                        <a:spcBef>
                          <a:spcPts val="0"/>
                        </a:spcBef>
                        <a:spcAft>
                          <a:spcPts val="0"/>
                        </a:spcAft>
                        <a:tabLst>
                          <a:tab pos="228600" algn="l"/>
                          <a:tab pos="4400550" algn="r"/>
                        </a:tabLst>
                      </a:pPr>
                      <a:r>
                        <a:rPr lang="en-US" sz="1400">
                          <a:effectLst/>
                        </a:rPr>
                        <a:t>one’s</a:t>
                      </a:r>
                      <a:endParaRPr lang="en-US" sz="1100">
                        <a:effectLst/>
                        <a:latin typeface="Calibri"/>
                        <a:ea typeface="Times New Roman"/>
                        <a:cs typeface="Times New Roman"/>
                      </a:endParaRPr>
                    </a:p>
                  </a:txBody>
                  <a:tcPr marL="68580" marR="68580" marT="0" marB="0"/>
                </a:tc>
                <a:tc>
                  <a:txBody>
                    <a:bodyPr/>
                    <a:lstStyle/>
                    <a:p>
                      <a:pPr marL="0" marR="0" algn="ctr">
                        <a:lnSpc>
                          <a:spcPct val="150000"/>
                        </a:lnSpc>
                        <a:spcBef>
                          <a:spcPts val="0"/>
                        </a:spcBef>
                        <a:spcAft>
                          <a:spcPts val="0"/>
                        </a:spcAft>
                        <a:tabLst>
                          <a:tab pos="228600" algn="l"/>
                          <a:tab pos="4400550" algn="r"/>
                        </a:tabLst>
                      </a:pPr>
                      <a:r>
                        <a:rPr lang="en-US" sz="1400" dirty="0">
                          <a:effectLst/>
                        </a:rPr>
                        <a:t>against</a:t>
                      </a:r>
                      <a:endParaRPr lang="en-US" sz="1100" dirty="0">
                        <a:effectLst/>
                        <a:latin typeface="Calibri"/>
                        <a:ea typeface="Times New Roman"/>
                        <a:cs typeface="Times New Roman"/>
                      </a:endParaRPr>
                    </a:p>
                  </a:txBody>
                  <a:tcPr marL="68580" marR="68580" marT="0" marB="0"/>
                </a:tc>
                <a:tc>
                  <a:txBody>
                    <a:bodyPr/>
                    <a:lstStyle/>
                    <a:p>
                      <a:pPr marL="0" marR="0" algn="ctr">
                        <a:lnSpc>
                          <a:spcPct val="150000"/>
                        </a:lnSpc>
                        <a:spcBef>
                          <a:spcPts val="0"/>
                        </a:spcBef>
                        <a:spcAft>
                          <a:spcPts val="0"/>
                        </a:spcAft>
                        <a:tabLst>
                          <a:tab pos="228600" algn="l"/>
                          <a:tab pos="4400550" algn="r"/>
                        </a:tabLst>
                      </a:pPr>
                      <a:r>
                        <a:rPr lang="en-US" sz="1400">
                          <a:effectLst/>
                        </a:rPr>
                        <a:t>in</a:t>
                      </a:r>
                      <a:endParaRPr lang="en-US" sz="1100">
                        <a:effectLst/>
                        <a:latin typeface="Calibri"/>
                        <a:ea typeface="Times New Roman"/>
                        <a:cs typeface="Times New Roman"/>
                      </a:endParaRPr>
                    </a:p>
                  </a:txBody>
                  <a:tcPr marL="68580" marR="68580" marT="0" marB="0"/>
                </a:tc>
                <a:tc>
                  <a:txBody>
                    <a:bodyPr/>
                    <a:lstStyle/>
                    <a:p>
                      <a:pPr marL="0" marR="0" algn="ctr">
                        <a:lnSpc>
                          <a:spcPct val="150000"/>
                        </a:lnSpc>
                        <a:spcBef>
                          <a:spcPts val="0"/>
                        </a:spcBef>
                        <a:spcAft>
                          <a:spcPts val="0"/>
                        </a:spcAft>
                        <a:tabLst>
                          <a:tab pos="228600" algn="l"/>
                          <a:tab pos="4400550" algn="r"/>
                        </a:tabLst>
                      </a:pPr>
                      <a:r>
                        <a:rPr lang="en-US" sz="1400" dirty="0">
                          <a:effectLst/>
                        </a:rPr>
                        <a:t>fails</a:t>
                      </a:r>
                      <a:endParaRPr lang="en-US" sz="1100" dirty="0">
                        <a:effectLst/>
                        <a:latin typeface="Calibri"/>
                        <a:ea typeface="Times New Roman"/>
                        <a:cs typeface="Times New Roman"/>
                      </a:endParaRPr>
                    </a:p>
                  </a:txBody>
                  <a:tcPr marL="68580" marR="68580" marT="0" marB="0"/>
                </a:tc>
                <a:tc>
                  <a:txBody>
                    <a:bodyPr/>
                    <a:lstStyle/>
                    <a:p>
                      <a:pPr marL="0" marR="0" algn="ctr">
                        <a:lnSpc>
                          <a:spcPct val="150000"/>
                        </a:lnSpc>
                        <a:spcBef>
                          <a:spcPts val="0"/>
                        </a:spcBef>
                        <a:spcAft>
                          <a:spcPts val="0"/>
                        </a:spcAft>
                        <a:tabLst>
                          <a:tab pos="228600" algn="l"/>
                          <a:tab pos="4400550" algn="r"/>
                        </a:tabLst>
                      </a:pPr>
                      <a:r>
                        <a:rPr lang="en-US" sz="1400" dirty="0">
                          <a:effectLst/>
                        </a:rPr>
                        <a:t>like</a:t>
                      </a:r>
                      <a:endParaRPr lang="en-US" sz="1100" dirty="0">
                        <a:effectLst/>
                        <a:latin typeface="Calibri"/>
                        <a:ea typeface="Times New Roman"/>
                        <a:cs typeface="Times New Roman"/>
                      </a:endParaRPr>
                    </a:p>
                  </a:txBody>
                  <a:tcPr marL="68580" marR="68580" marT="0" marB="0"/>
                </a:tc>
              </a:tr>
            </a:tbl>
          </a:graphicData>
        </a:graphic>
      </p:graphicFrame>
      <p:sp>
        <p:nvSpPr>
          <p:cNvPr id="6" name="Rectangle 2"/>
          <p:cNvSpPr>
            <a:spLocks noChangeArrowheads="1"/>
          </p:cNvSpPr>
          <p:nvPr/>
        </p:nvSpPr>
        <p:spPr bwMode="auto">
          <a:xfrm>
            <a:off x="1600200" y="1216730"/>
            <a:ext cx="6704012"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FontTx/>
              <a:buAutoNum type="arabicPeriod" startAt="6"/>
              <a:tabLst>
                <a:tab pos="228600" algn="l"/>
                <a:tab pos="4400550" algn="r"/>
              </a:tabLst>
            </a:pPr>
            <a:r>
              <a:rPr kumimoji="0" lang="en-US"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Complete the text using the words in the box as needed.</a:t>
            </a:r>
          </a:p>
          <a:p>
            <a:pPr marR="0" lvl="0" algn="just" defTabSz="914400" rtl="0" eaLnBrk="1" fontAlgn="base" latinLnBrk="0" hangingPunct="1">
              <a:lnSpc>
                <a:spcPct val="100000"/>
              </a:lnSpc>
              <a:spcBef>
                <a:spcPct val="0"/>
              </a:spcBef>
              <a:spcAft>
                <a:spcPct val="0"/>
              </a:spcAft>
              <a:buClrTx/>
              <a:buSzTx/>
              <a:tabLst>
                <a:tab pos="228600" algn="l"/>
                <a:tab pos="4400550" algn="r"/>
              </a:tabLst>
            </a:pPr>
            <a:endParaRPr lang="en-US" sz="2400" dirty="0">
              <a:solidFill>
                <a:srgbClr val="000000"/>
              </a:solidFill>
              <a:latin typeface="Times New Roman" pitchFamily="18" charset="0"/>
              <a:ea typeface="Times New Roman" pitchFamily="18" charset="0"/>
              <a:cs typeface="Times New Roman" pitchFamily="18" charset="0"/>
            </a:endParaRPr>
          </a:p>
          <a:p>
            <a:pPr marR="0" lvl="0" algn="just" defTabSz="914400" rtl="0" eaLnBrk="1" fontAlgn="base" latinLnBrk="0" hangingPunct="1">
              <a:lnSpc>
                <a:spcPct val="100000"/>
              </a:lnSpc>
              <a:spcBef>
                <a:spcPct val="0"/>
              </a:spcBef>
              <a:spcAft>
                <a:spcPct val="0"/>
              </a:spcAft>
              <a:buClrTx/>
              <a:buSzTx/>
              <a:tabLst>
                <a:tab pos="228600" algn="l"/>
                <a:tab pos="4400550" algn="r"/>
              </a:tabLst>
            </a:pPr>
            <a:r>
              <a:rPr kumimoji="0" lang="en-US"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 pos="4400550" algn="r"/>
              </a:tabLst>
            </a:pPr>
            <a:r>
              <a:rPr kumimoji="0" lang="en-US"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 pos="4400550" algn="r"/>
              </a:tabLst>
            </a:pPr>
            <a:r>
              <a:rPr kumimoji="0" lang="en-US"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Education is (a) ____ light. (b) ___ light, education removes the darkness of (c) _____ mind. It broadens our (d)____ and </a:t>
            </a:r>
            <a:r>
              <a:rPr kumimoji="0" lang="en-US" sz="24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ermoves</a:t>
            </a:r>
            <a:r>
              <a:rPr kumimoji="0" lang="en-US"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prejudice from our mind (e) ____ others. It helps us also to know how to tackle (f) ____ odd situation. So education plays (g) ____ important role (h) ____ </a:t>
            </a:r>
            <a:r>
              <a:rPr kumimoji="0" lang="en-US" sz="24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buliding</a:t>
            </a:r>
            <a:r>
              <a:rPr kumimoji="0" lang="en-US"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 prosperous nation. If anyone (i)____ to get proper  education, he can’t (j) ____ with the changing word.</a:t>
            </a:r>
            <a:r>
              <a:rPr kumimoji="0" lang="en-US" sz="2400" b="0" i="0" u="none" strike="noStrike" cap="none" normalizeH="0" baseline="0" dirty="0" smtClean="0">
                <a:ln>
                  <a:noFill/>
                </a:ln>
                <a:solidFill>
                  <a:schemeClr val="tx1"/>
                </a:solidFill>
                <a:effectLst/>
                <a:latin typeface="Arial" pitchFamily="34" charset="0"/>
                <a:cs typeface="Arial" pitchFamily="34" charset="0"/>
              </a:rPr>
              <a:t> </a:t>
            </a:r>
          </a:p>
        </p:txBody>
      </p:sp>
    </p:spTree>
    <p:extLst>
      <p:ext uri="{BB962C8B-B14F-4D97-AF65-F5344CB8AC3E}">
        <p14:creationId xmlns:p14="http://schemas.microsoft.com/office/powerpoint/2010/main" val="3112861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dpi="0" rotWithShape="1">
            <a:blip r:embed="rId2">
              <a:extLst>
                <a:ext uri="{28A0092B-C50C-407E-A947-70E740481C1C}">
                  <a14:useLocalDpi xmlns:a14="http://schemas.microsoft.com/office/drawing/2010/main" val="0"/>
                </a:ext>
              </a:extLst>
            </a:blip>
            <a:srcRect/>
            <a:stretch>
              <a:fillRect/>
            </a:stretch>
          </a:blipFill>
        </p:spPr>
        <p:txBody>
          <a:bodyPr/>
          <a:lstStyle/>
          <a:p>
            <a:pPr algn="ctr"/>
            <a:r>
              <a:rPr lang="en-US" sz="1600" dirty="0">
                <a:solidFill>
                  <a:srgbClr val="FF0000"/>
                </a:solidFill>
              </a:rPr>
              <a:t>Abide by religious precepts</a:t>
            </a:r>
            <a:r>
              <a:rPr lang="en-US" sz="1600" dirty="0"/>
              <a:t>.</a:t>
            </a:r>
            <a:endParaRPr lang="en-GB" sz="1600" dirty="0">
              <a:solidFill>
                <a:srgbClr val="00B0F0"/>
              </a:solidFill>
            </a:endParaRPr>
          </a:p>
        </p:txBody>
      </p:sp>
      <p:sp>
        <p:nvSpPr>
          <p:cNvPr id="3" name="Text Placeholder 2"/>
          <p:cNvSpPr>
            <a:spLocks noGrp="1"/>
          </p:cNvSpPr>
          <p:nvPr>
            <p:ph type="body" idx="2"/>
          </p:nvPr>
        </p:nvSpPr>
        <p:spPr>
          <a:blipFill dpi="0" rotWithShape="1">
            <a:blip r:embed="rId2">
              <a:extLst>
                <a:ext uri="{28A0092B-C50C-407E-A947-70E740481C1C}">
                  <a14:useLocalDpi xmlns:a14="http://schemas.microsoft.com/office/drawing/2010/main" val="0"/>
                </a:ext>
              </a:extLst>
            </a:blip>
            <a:srcRect/>
            <a:stretch>
              <a:fillRect/>
            </a:stretch>
          </a:blipFill>
        </p:spPr>
        <p:txBody>
          <a:bodyPr/>
          <a:lstStyle/>
          <a:p>
            <a:pPr algn="ctr"/>
            <a:r>
              <a:rPr lang="en-US" dirty="0">
                <a:solidFill>
                  <a:srgbClr val="FF0000"/>
                </a:solidFill>
              </a:rPr>
              <a:t>Only then, peace.</a:t>
            </a:r>
            <a:endParaRPr lang="en-GB" dirty="0">
              <a:solidFill>
                <a:srgbClr val="FF0000"/>
              </a:solidFill>
            </a:endParaRPr>
          </a:p>
        </p:txBody>
      </p:sp>
      <p:sp>
        <p:nvSpPr>
          <p:cNvPr id="4" name="Content Placeholder 3"/>
          <p:cNvSpPr>
            <a:spLocks noGrp="1"/>
          </p:cNvSpPr>
          <p:nvPr>
            <p:ph sz="half" idx="1"/>
          </p:nvPr>
        </p:nvSpPr>
        <p:spPr>
          <a:xfrm>
            <a:off x="3505200" y="1676400"/>
            <a:ext cx="5568950" cy="4572000"/>
          </a:xfrm>
          <a:blipFill dpi="0" rotWithShape="1">
            <a:blip r:embed="rId3">
              <a:extLst>
                <a:ext uri="{28A0092B-C50C-407E-A947-70E740481C1C}">
                  <a14:useLocalDpi xmlns:a14="http://schemas.microsoft.com/office/drawing/2010/main" val="0"/>
                </a:ext>
              </a:extLst>
            </a:blip>
            <a:srcRect/>
            <a:stretch>
              <a:fillRect/>
            </a:stretch>
          </a:blipFill>
        </p:spPr>
        <p:txBody>
          <a:bodyPr anchor="ctr">
            <a:normAutofit/>
          </a:bodyPr>
          <a:lstStyle/>
          <a:p>
            <a:pPr marL="0" indent="0" algn="ctr">
              <a:buNone/>
            </a:pPr>
            <a:r>
              <a:rPr lang="en-US" sz="3600" dirty="0">
                <a:solidFill>
                  <a:srgbClr val="FF0000"/>
                </a:solidFill>
              </a:rPr>
              <a:t>We’ll meet again to discuss another topic. Take care, everyone. </a:t>
            </a:r>
            <a:endParaRPr lang="en-US" sz="3600" dirty="0" smtClean="0">
              <a:solidFill>
                <a:srgbClr val="FF0000"/>
              </a:solidFill>
            </a:endParaRPr>
          </a:p>
          <a:p>
            <a:pPr marL="0" indent="0" algn="ctr">
              <a:buNone/>
            </a:pPr>
            <a:r>
              <a:rPr lang="en-US" sz="8000" dirty="0" smtClean="0">
                <a:solidFill>
                  <a:srgbClr val="FF0000"/>
                </a:solidFill>
              </a:rPr>
              <a:t>Allah Hafiz</a:t>
            </a:r>
            <a:endParaRPr lang="en-US" sz="8000" dirty="0">
              <a:solidFill>
                <a:srgbClr val="FF0000"/>
              </a:solidFill>
            </a:endParaRPr>
          </a:p>
        </p:txBody>
      </p:sp>
      <p:sp>
        <p:nvSpPr>
          <p:cNvPr id="5" name="Oval 4"/>
          <p:cNvSpPr/>
          <p:nvPr/>
        </p:nvSpPr>
        <p:spPr>
          <a:xfrm>
            <a:off x="914400" y="533400"/>
            <a:ext cx="2286000" cy="7620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rPr>
              <a:t>Homework</a:t>
            </a:r>
            <a:endParaRPr lang="en-GB" sz="2000" dirty="0">
              <a:solidFill>
                <a:srgbClr val="FF0000"/>
              </a:solidFill>
            </a:endParaRPr>
          </a:p>
        </p:txBody>
      </p:sp>
      <p:sp>
        <p:nvSpPr>
          <p:cNvPr id="6" name="Oval 5"/>
          <p:cNvSpPr/>
          <p:nvPr/>
        </p:nvSpPr>
        <p:spPr>
          <a:xfrm>
            <a:off x="914400" y="2057400"/>
            <a:ext cx="2286000" cy="3886200"/>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rPr>
              <a:t>Write the following questions in your homework notebook and bring them.</a:t>
            </a:r>
            <a:endParaRPr lang="en-GB" sz="2400" b="1" dirty="0">
              <a:solidFill>
                <a:srgbClr val="FF0000"/>
              </a:solidFill>
            </a:endParaRPr>
          </a:p>
        </p:txBody>
      </p:sp>
      <p:sp>
        <p:nvSpPr>
          <p:cNvPr id="7" name="Oval 6"/>
          <p:cNvSpPr/>
          <p:nvPr/>
        </p:nvSpPr>
        <p:spPr>
          <a:xfrm>
            <a:off x="3429000" y="152400"/>
            <a:ext cx="5791200" cy="13716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Thank you everyone</a:t>
            </a:r>
            <a:endParaRPr lang="en-GB" sz="3200" b="1" dirty="0" smtClean="0">
              <a:solidFill>
                <a:srgbClr val="FF0000"/>
              </a:solidFill>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diamond(in)">
                                      <p:cBhvr>
                                        <p:cTn id="10" dur="2000"/>
                                        <p:tgtEl>
                                          <p:spTgt spid="3">
                                            <p:bg/>
                                          </p:spTgt>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diamond(in)">
                                      <p:cBhvr>
                                        <p:cTn id="15" dur="2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diamond(in)">
                                      <p:cBhvr>
                                        <p:cTn id="20" dur="2000"/>
                                        <p:tgtEl>
                                          <p:spTgt spid="5"/>
                                        </p:tgtEl>
                                      </p:cBhvr>
                                    </p:animEffect>
                                  </p:childTnLst>
                                </p:cTn>
                              </p:par>
                              <p:par>
                                <p:cTn id="21" presetID="8" presetClass="entr" presetSubtype="16"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diamond(in)">
                                      <p:cBhvr>
                                        <p:cTn id="23" dur="2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diamond(in)">
                                      <p:cBhvr>
                                        <p:cTn id="28" dur="20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4">
                                            <p:bg/>
                                          </p:spTgt>
                                        </p:tgtEl>
                                        <p:attrNameLst>
                                          <p:attrName>style.visibility</p:attrName>
                                        </p:attrNameLst>
                                      </p:cBhvr>
                                      <p:to>
                                        <p:strVal val="visible"/>
                                      </p:to>
                                    </p:set>
                                    <p:animEffect transition="in" filter="diamond(in)">
                                      <p:cBhvr>
                                        <p:cTn id="33" dur="2000"/>
                                        <p:tgtEl>
                                          <p:spTgt spid="4">
                                            <p:bg/>
                                          </p:spTgt>
                                        </p:tgtEl>
                                      </p:cBhvr>
                                    </p:animEffect>
                                  </p:childTnLst>
                                </p:cTn>
                              </p:par>
                            </p:childTnLst>
                          </p:cTn>
                        </p:par>
                      </p:childTnLst>
                    </p:cTn>
                  </p:par>
                  <p:par>
                    <p:cTn id="34" fill="hold">
                      <p:stCondLst>
                        <p:cond delay="indefinite"/>
                      </p:stCondLst>
                      <p:childTnLst>
                        <p:par>
                          <p:cTn id="35" fill="hold">
                            <p:stCondLst>
                              <p:cond delay="0"/>
                            </p:stCondLst>
                            <p:childTnLst>
                              <p:par>
                                <p:cTn id="36" presetID="8" presetClass="entr" presetSubtype="16" fill="hold" grpId="0" nodeType="click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diamond(in)">
                                      <p:cBhvr>
                                        <p:cTn id="38" dur="2000"/>
                                        <p:tgtEl>
                                          <p:spTgt spid="4">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8" presetClass="entr" presetSubtype="16" fill="hold" grpId="0" nodeType="click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animEffect transition="in" filter="diamond(in)">
                                      <p:cBhvr>
                                        <p:cTn id="43"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build="p" animBg="1"/>
      <p:bldP spid="5" grpId="0" animBg="1"/>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9144000" cy="762000"/>
          </a:xfrm>
          <a:prstGeom prst="rect">
            <a:avLst/>
          </a:prstGeom>
          <a:blipFill>
            <a:blip r:embed="rId2"/>
            <a:tile tx="0" ty="0" sx="100000" sy="100000" flip="none" algn="tl"/>
          </a:blipFill>
        </p:spPr>
        <p:txBody>
          <a:bodyPr>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4800" b="1" dirty="0">
                <a:solidFill>
                  <a:srgbClr val="FF0000"/>
                </a:solidFill>
              </a:rPr>
              <a:t>Everyone pay </a:t>
            </a:r>
            <a:r>
              <a:rPr lang="en-US" sz="4800" b="1" dirty="0" smtClean="0">
                <a:solidFill>
                  <a:srgbClr val="FF0000"/>
                </a:solidFill>
              </a:rPr>
              <a:t>attention</a:t>
            </a:r>
            <a:endParaRPr lang="en-US" sz="4800" b="1" dirty="0">
              <a:solidFill>
                <a:srgbClr val="FF0000"/>
              </a:solidFill>
            </a:endParaRPr>
          </a:p>
        </p:txBody>
      </p:sp>
      <p:sp>
        <p:nvSpPr>
          <p:cNvPr id="3" name="Text Placeholder 2"/>
          <p:cNvSpPr txBox="1">
            <a:spLocks/>
          </p:cNvSpPr>
          <p:nvPr/>
        </p:nvSpPr>
        <p:spPr>
          <a:xfrm>
            <a:off x="304800" y="1371600"/>
            <a:ext cx="8534400" cy="1143000"/>
          </a:xfrm>
          <a:prstGeom prst="rect">
            <a:avLst/>
          </a:prstGeom>
          <a:blipFill>
            <a:blip r:embed="rId3"/>
            <a:tile tx="0" ty="0" sx="100000" sy="100000" flip="none" algn="tl"/>
          </a:blipFill>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sz="7200" dirty="0" smtClean="0">
                <a:solidFill>
                  <a:srgbClr val="FF0000"/>
                </a:solidFill>
                <a:effectLst>
                  <a:outerShdw blurRad="38100" dist="38100" dir="2700000" algn="tl">
                    <a:srgbClr val="000000">
                      <a:alpha val="43137"/>
                    </a:srgbClr>
                  </a:outerShdw>
                </a:effectLst>
              </a:rPr>
              <a:t>Lesson Overview</a:t>
            </a:r>
            <a:endParaRPr lang="en-GB" sz="7200" dirty="0">
              <a:solidFill>
                <a:srgbClr val="FF0000"/>
              </a:solidFill>
              <a:effectLst>
                <a:outerShdw blurRad="38100" dist="38100" dir="2700000" algn="tl">
                  <a:srgbClr val="000000">
                    <a:alpha val="43137"/>
                  </a:srgbClr>
                </a:outerShdw>
              </a:effectLst>
            </a:endParaRPr>
          </a:p>
        </p:txBody>
      </p:sp>
      <p:sp>
        <p:nvSpPr>
          <p:cNvPr id="5" name="Content Placeholder 4"/>
          <p:cNvSpPr txBox="1">
            <a:spLocks/>
          </p:cNvSpPr>
          <p:nvPr/>
        </p:nvSpPr>
        <p:spPr>
          <a:xfrm>
            <a:off x="304800" y="2514600"/>
            <a:ext cx="8534400" cy="4114800"/>
          </a:xfrm>
          <a:prstGeom prst="rect">
            <a:avLst/>
          </a:prstGeom>
          <a:blipFill>
            <a:blip r:embed="rId2"/>
            <a:tile tx="0" ty="0" sx="100000" sy="100000" flip="none" algn="tl"/>
          </a:blipFill>
        </p:spPr>
        <p:txBody>
          <a:bodyPr anchor="ctr">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sz="8000" b="1" dirty="0">
                <a:solidFill>
                  <a:srgbClr val="FF0000"/>
                </a:solidFill>
              </a:rPr>
              <a:t>Class : </a:t>
            </a:r>
            <a:r>
              <a:rPr lang="en-US" sz="8000" b="1" dirty="0" smtClean="0">
                <a:solidFill>
                  <a:srgbClr val="FF0000"/>
                </a:solidFill>
              </a:rPr>
              <a:t>Six</a:t>
            </a:r>
          </a:p>
          <a:p>
            <a:pPr marL="0" indent="0" algn="ctr">
              <a:buNone/>
            </a:pPr>
            <a:r>
              <a:rPr lang="en-US" sz="8000" b="1" dirty="0" smtClean="0">
                <a:solidFill>
                  <a:srgbClr val="FF0000"/>
                </a:solidFill>
              </a:rPr>
              <a:t> </a:t>
            </a:r>
            <a:r>
              <a:rPr lang="en-US" sz="8000" b="1" dirty="0">
                <a:solidFill>
                  <a:srgbClr val="FF0000"/>
                </a:solidFill>
              </a:rPr>
              <a:t>Subject : English</a:t>
            </a:r>
            <a:endParaRPr lang="en-GB" sz="8000" b="1" dirty="0">
              <a:solidFill>
                <a:srgbClr val="FF0000"/>
              </a:solidFill>
            </a:endParaRPr>
          </a:p>
        </p:txBody>
      </p:sp>
      <p:sp>
        <p:nvSpPr>
          <p:cNvPr id="7" name="Down Arrow 6"/>
          <p:cNvSpPr/>
          <p:nvPr/>
        </p:nvSpPr>
        <p:spPr>
          <a:xfrm>
            <a:off x="0" y="0"/>
            <a:ext cx="1066800" cy="13716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Down Arrow 7"/>
          <p:cNvSpPr/>
          <p:nvPr/>
        </p:nvSpPr>
        <p:spPr>
          <a:xfrm>
            <a:off x="8153400" y="0"/>
            <a:ext cx="1066800" cy="13716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3153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circle(in)">
                                      <p:cBhvr>
                                        <p:cTn id="15" dur="2000"/>
                                        <p:tgtEl>
                                          <p:spTgt spid="3">
                                            <p:txEl>
                                              <p:pRg st="0" end="0"/>
                                            </p:txEl>
                                          </p:spTgt>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5">
                                            <p:bg/>
                                          </p:spTgt>
                                        </p:tgtEl>
                                        <p:attrNameLst>
                                          <p:attrName>style.visibility</p:attrName>
                                        </p:attrNameLst>
                                      </p:cBhvr>
                                      <p:to>
                                        <p:strVal val="visible"/>
                                      </p:to>
                                    </p:set>
                                    <p:animEffect transition="in" filter="circle(in)">
                                      <p:cBhvr>
                                        <p:cTn id="18" dur="2000"/>
                                        <p:tgtEl>
                                          <p:spTgt spid="5">
                                            <p:bg/>
                                          </p:spTgt>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circle(in)">
                                      <p:cBhvr>
                                        <p:cTn id="21" dur="2000"/>
                                        <p:tgtEl>
                                          <p:spTgt spid="5">
                                            <p:txEl>
                                              <p:pRg st="0" end="0"/>
                                            </p:txEl>
                                          </p:spTgt>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circle(in)">
                                      <p:cBhvr>
                                        <p:cTn id="24" dur="2000"/>
                                        <p:tgtEl>
                                          <p:spTgt spid="5">
                                            <p:txEl>
                                              <p:pRg st="1" end="1"/>
                                            </p:txEl>
                                          </p:spTgt>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circle(in)">
                                      <p:cBhvr>
                                        <p:cTn id="3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5" grpId="0" build="p"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a:blipFill>
            <a:blip r:embed="rId2"/>
            <a:tile tx="0" ty="0" sx="100000" sy="100000" flip="none" algn="tl"/>
          </a:blipFill>
        </p:spPr>
        <p:txBody>
          <a:bodyPr>
            <a:normAutofit fontScale="90000"/>
          </a:bodyPr>
          <a:lstStyle/>
          <a:p>
            <a:pPr algn="ctr"/>
            <a:r>
              <a:rPr lang="en-US" sz="4800" dirty="0">
                <a:solidFill>
                  <a:srgbClr val="FF0000"/>
                </a:solidFill>
              </a:rPr>
              <a:t>Let us all look at the picture</a:t>
            </a:r>
            <a:endParaRPr lang="en-GB" b="1" dirty="0">
              <a:solidFill>
                <a:srgbClr val="FF0000"/>
              </a:solidFill>
            </a:endParaRPr>
          </a:p>
        </p:txBody>
      </p:sp>
      <p:pic>
        <p:nvPicPr>
          <p:cNvPr id="12" name="Content Placeholder 11"/>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0" y="1905000"/>
            <a:ext cx="9144000" cy="4800600"/>
          </a:xfrm>
          <a:blipFill>
            <a:blip r:embed="rId2"/>
            <a:tile tx="0" ty="0" sx="100000" sy="100000" flip="none" algn="tl"/>
          </a:blipFill>
        </p:spPr>
      </p:pic>
      <p:sp>
        <p:nvSpPr>
          <p:cNvPr id="7" name="Down Arrow 6"/>
          <p:cNvSpPr/>
          <p:nvPr/>
        </p:nvSpPr>
        <p:spPr>
          <a:xfrm>
            <a:off x="0" y="0"/>
            <a:ext cx="1066800" cy="13716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Down Arrow 7"/>
          <p:cNvSpPr/>
          <p:nvPr/>
        </p:nvSpPr>
        <p:spPr>
          <a:xfrm>
            <a:off x="8153400" y="0"/>
            <a:ext cx="1066800" cy="13716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ircle(in)">
                                      <p:cBhvr>
                                        <p:cTn id="13" dur="20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9144000" cy="762000"/>
          </a:xfrm>
          <a:prstGeom prst="rect">
            <a:avLst/>
          </a:prstGeom>
          <a:blipFill>
            <a:blip r:embed="rId2"/>
            <a:tile tx="0" ty="0" sx="100000" sy="100000" flip="none" algn="tl"/>
          </a:blipFill>
        </p:spPr>
        <p:txBody>
          <a:bodyPr>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4800" dirty="0" smtClean="0">
                <a:solidFill>
                  <a:srgbClr val="FF0000"/>
                </a:solidFill>
              </a:rPr>
              <a:t>Let us all look at the picture</a:t>
            </a:r>
            <a:endParaRPr lang="en-GB" b="1" dirty="0">
              <a:solidFill>
                <a:srgbClr val="FF0000"/>
              </a:solidFill>
            </a:endParaRPr>
          </a:p>
        </p:txBody>
      </p:sp>
      <p:sp>
        <p:nvSpPr>
          <p:cNvPr id="3" name="Text Placeholder 3"/>
          <p:cNvSpPr txBox="1">
            <a:spLocks/>
          </p:cNvSpPr>
          <p:nvPr/>
        </p:nvSpPr>
        <p:spPr>
          <a:xfrm>
            <a:off x="228600" y="1371601"/>
            <a:ext cx="8686801" cy="1143000"/>
          </a:xfrm>
          <a:prstGeom prst="rect">
            <a:avLst/>
          </a:prstGeom>
          <a:blipFill>
            <a:blip r:embed="rId3"/>
            <a:tile tx="0" ty="0" sx="100000" sy="100000" flip="none" algn="tl"/>
          </a:blipFill>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ctr"/>
            <a:r>
              <a:rPr lang="en-US" sz="3600" dirty="0" smtClean="0">
                <a:solidFill>
                  <a:srgbClr val="FF0000"/>
                </a:solidFill>
              </a:rPr>
              <a:t>Learning Outcomes</a:t>
            </a:r>
            <a:endParaRPr lang="en-US" sz="3600" u="sng" dirty="0" smtClean="0">
              <a:solidFill>
                <a:srgbClr val="FF0000"/>
              </a:solidFill>
            </a:endParaRPr>
          </a:p>
        </p:txBody>
      </p:sp>
      <p:sp>
        <p:nvSpPr>
          <p:cNvPr id="4" name="Content Placeholder 5"/>
          <p:cNvSpPr txBox="1">
            <a:spLocks/>
          </p:cNvSpPr>
          <p:nvPr/>
        </p:nvSpPr>
        <p:spPr>
          <a:xfrm>
            <a:off x="304800" y="2514600"/>
            <a:ext cx="8610599" cy="3845720"/>
          </a:xfrm>
          <a:prstGeom prst="rect">
            <a:avLst/>
          </a:prstGeom>
          <a:blipFill>
            <a:blip r:embed="rId2"/>
            <a:tile tx="0" ty="0" sx="100000" sy="100000" flip="none" algn="tl"/>
          </a:blipFill>
        </p:spPr>
        <p:txBody>
          <a:bodyPr anchor="ct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571500" indent="-571500">
              <a:buFont typeface="+mj-lt"/>
              <a:buAutoNum type="romanLcPeriod"/>
            </a:pPr>
            <a:r>
              <a:rPr lang="en-US" sz="2800" dirty="0" smtClean="0">
                <a:solidFill>
                  <a:srgbClr val="FF0000"/>
                </a:solidFill>
              </a:rPr>
              <a:t>At the end of this lesson, students will be able to...</a:t>
            </a:r>
            <a:endParaRPr lang="en-US" sz="2800" b="1" dirty="0" smtClean="0">
              <a:solidFill>
                <a:srgbClr val="FF0000"/>
              </a:solidFill>
              <a:latin typeface="MeghnaMJ" pitchFamily="2" charset="0"/>
            </a:endParaRPr>
          </a:p>
          <a:p>
            <a:pPr marL="514350" indent="-514350">
              <a:buFont typeface="+mj-lt"/>
              <a:buAutoNum type="romanLcPeriod"/>
            </a:pPr>
            <a:r>
              <a:rPr lang="en-US" sz="2800" dirty="0" smtClean="0"/>
              <a:t>1. read </a:t>
            </a:r>
            <a:r>
              <a:rPr lang="en-US" sz="2800" dirty="0"/>
              <a:t>and understand texts</a:t>
            </a:r>
          </a:p>
          <a:p>
            <a:pPr marL="514350" indent="-514350">
              <a:buFont typeface="+mj-lt"/>
              <a:buAutoNum type="romanLcPeriod"/>
            </a:pPr>
            <a:r>
              <a:rPr lang="en-US" sz="2800" dirty="0" smtClean="0"/>
              <a:t>2. ask </a:t>
            </a:r>
            <a:r>
              <a:rPr lang="en-US" sz="2800" dirty="0"/>
              <a:t>and answer questions</a:t>
            </a:r>
          </a:p>
          <a:p>
            <a:pPr marL="514350" indent="-514350">
              <a:buFont typeface="+mj-lt"/>
              <a:buAutoNum type="romanLcPeriod"/>
            </a:pPr>
            <a:r>
              <a:rPr lang="en-US" sz="2800" dirty="0" smtClean="0"/>
              <a:t>3. write </a:t>
            </a:r>
            <a:r>
              <a:rPr lang="en-US" sz="2800" dirty="0"/>
              <a:t>short paragraphs</a:t>
            </a:r>
          </a:p>
          <a:p>
            <a:pPr marL="514350" indent="-514350">
              <a:buFont typeface="+mj-lt"/>
              <a:buAutoNum type="romanLcPeriod"/>
            </a:pPr>
            <a:r>
              <a:rPr lang="en-US" sz="2800" dirty="0" smtClean="0"/>
              <a:t>4. participate </a:t>
            </a:r>
            <a:r>
              <a:rPr lang="en-US" sz="2800" dirty="0"/>
              <a:t>in short dialogues and conversations </a:t>
            </a:r>
            <a:r>
              <a:rPr lang="en-US" sz="2800" dirty="0" smtClean="0"/>
              <a:t>  </a:t>
            </a:r>
          </a:p>
          <a:p>
            <a:pPr marL="514350" indent="-514350">
              <a:buFont typeface="+mj-lt"/>
              <a:buAutoNum type="romanLcPeriod"/>
            </a:pPr>
            <a:r>
              <a:rPr lang="en-US" sz="2800" dirty="0"/>
              <a:t> </a:t>
            </a:r>
            <a:r>
              <a:rPr lang="en-US" sz="2800" dirty="0" smtClean="0"/>
              <a:t>   on </a:t>
            </a:r>
            <a:r>
              <a:rPr lang="en-US" sz="2800" dirty="0"/>
              <a:t>familiar </a:t>
            </a:r>
            <a:r>
              <a:rPr lang="en-US" sz="2800" dirty="0" smtClean="0"/>
              <a:t>topics .</a:t>
            </a:r>
            <a:endParaRPr lang="en-GB" sz="2800" dirty="0">
              <a:solidFill>
                <a:srgbClr val="002060"/>
              </a:solidFill>
            </a:endParaRPr>
          </a:p>
        </p:txBody>
      </p:sp>
      <p:sp>
        <p:nvSpPr>
          <p:cNvPr id="5" name="Down Arrow 4"/>
          <p:cNvSpPr/>
          <p:nvPr/>
        </p:nvSpPr>
        <p:spPr>
          <a:xfrm>
            <a:off x="0" y="0"/>
            <a:ext cx="1066800" cy="13716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Down Arrow 5"/>
          <p:cNvSpPr/>
          <p:nvPr/>
        </p:nvSpPr>
        <p:spPr>
          <a:xfrm>
            <a:off x="8153400" y="0"/>
            <a:ext cx="1066800" cy="13716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5546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circle(in)">
                                      <p:cBhvr>
                                        <p:cTn id="10" dur="2000"/>
                                        <p:tgtEl>
                                          <p:spTgt spid="3">
                                            <p:bg/>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circle(in)">
                                      <p:cBhvr>
                                        <p:cTn id="15" dur="2000"/>
                                        <p:tgtEl>
                                          <p:spTgt spid="3">
                                            <p:txEl>
                                              <p:pRg st="0" end="0"/>
                                            </p:txEl>
                                          </p:spTgt>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4">
                                            <p:bg/>
                                          </p:spTgt>
                                        </p:tgtEl>
                                        <p:attrNameLst>
                                          <p:attrName>style.visibility</p:attrName>
                                        </p:attrNameLst>
                                      </p:cBhvr>
                                      <p:to>
                                        <p:strVal val="visible"/>
                                      </p:to>
                                    </p:set>
                                    <p:animEffect transition="in" filter="circle(in)">
                                      <p:cBhvr>
                                        <p:cTn id="18" dur="2000"/>
                                        <p:tgtEl>
                                          <p:spTgt spid="4">
                                            <p:bg/>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circle(in)">
                                      <p:cBhvr>
                                        <p:cTn id="23" dur="2000"/>
                                        <p:tgtEl>
                                          <p:spTgt spid="4">
                                            <p:txEl>
                                              <p:pRg st="0" end="0"/>
                                            </p:txEl>
                                          </p:spTgt>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circle(in)">
                                      <p:cBhvr>
                                        <p:cTn id="26" dur="2000"/>
                                        <p:tgtEl>
                                          <p:spTgt spid="5"/>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circle(in)">
                                      <p:cBhvr>
                                        <p:cTn id="2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build="p" animBg="1"/>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i="1" dirty="0">
                <a:solidFill>
                  <a:schemeClr val="tx1"/>
                </a:solidFill>
              </a:rPr>
              <a:t>December 16 is a remarkable day for Bangladeshi people. On this day in 1971, Bangladesh got independence after a nine-month-long blood-soaked battle against the Pakistani army. It is a day of national pride as well as a day of commemorating the sacrifices of the millions of Bangladeshi people. Pakistani army killed three million people and raped thousands of women.</a:t>
            </a:r>
            <a:endParaRPr lang="en-US" sz="2400" b="1" dirty="0">
              <a:solidFill>
                <a:schemeClr val="tx1"/>
              </a:solidFill>
            </a:endParaRPr>
          </a:p>
          <a:p>
            <a:pPr algn="just"/>
            <a:r>
              <a:rPr lang="en-US" sz="2400" b="1" i="1" dirty="0">
                <a:solidFill>
                  <a:schemeClr val="tx1"/>
                </a:solidFill>
              </a:rPr>
              <a:t>Victory Day is celebrated with great enthusiasm across the country. The day begins with a 31-gun salute at dawn, followed by the hoisting of the national flag at </a:t>
            </a:r>
            <a:r>
              <a:rPr lang="en-US" sz="2400" b="1" u="sng" dirty="0">
                <a:solidFill>
                  <a:schemeClr val="tx1"/>
                </a:solidFill>
                <a:hlinkClick r:id="rId3"/>
              </a:rPr>
              <a:t> </a:t>
            </a:r>
            <a:r>
              <a:rPr lang="en-US" sz="2400" b="1" dirty="0">
                <a:solidFill>
                  <a:schemeClr val="tx1"/>
                </a:solidFill>
                <a:hlinkClick r:id="rId3"/>
              </a:rPr>
              <a:t>government</a:t>
            </a:r>
            <a:r>
              <a:rPr lang="en-US" sz="2400" b="1" i="1" dirty="0">
                <a:solidFill>
                  <a:schemeClr val="tx1"/>
                </a:solidFill>
              </a:rPr>
              <a:t> buildings and private institutions. Different political, cultural and </a:t>
            </a:r>
            <a:r>
              <a:rPr lang="en-US" sz="2400" b="1" u="sng" dirty="0">
                <a:solidFill>
                  <a:schemeClr val="tx1"/>
                </a:solidFill>
                <a:hlinkClick r:id="rId3"/>
              </a:rPr>
              <a:t> </a:t>
            </a:r>
            <a:r>
              <a:rPr lang="en-US" sz="2400" b="1" dirty="0">
                <a:solidFill>
                  <a:schemeClr val="tx1"/>
                </a:solidFill>
                <a:hlinkClick r:id="rId3"/>
              </a:rPr>
              <a:t>educational</a:t>
            </a:r>
            <a:r>
              <a:rPr lang="en-US" sz="2400" b="1" i="1" dirty="0">
                <a:solidFill>
                  <a:schemeClr val="tx1"/>
                </a:solidFill>
              </a:rPr>
              <a:t> programs are organized to pay homage to the martyrs of the </a:t>
            </a:r>
            <a:r>
              <a:rPr lang="en-US" sz="2400" b="1" u="sng" dirty="0">
                <a:solidFill>
                  <a:schemeClr val="tx1"/>
                </a:solidFill>
                <a:hlinkClick r:id="rId3"/>
              </a:rPr>
              <a:t> </a:t>
            </a:r>
            <a:r>
              <a:rPr lang="en-US" sz="2400" b="1" dirty="0">
                <a:solidFill>
                  <a:schemeClr val="tx1"/>
                </a:solidFill>
                <a:hlinkClick r:id="rId3"/>
              </a:rPr>
              <a:t>war</a:t>
            </a:r>
            <a:r>
              <a:rPr lang="en-US" sz="2400" b="1" i="1" dirty="0">
                <a:solidFill>
                  <a:schemeClr val="tx1"/>
                </a:solidFill>
              </a:rPr>
              <a:t>. The entire nation celebrates the day with colorful flags, banners and parades</a:t>
            </a:r>
            <a:r>
              <a:rPr lang="en-US" sz="2400" b="1" i="1" dirty="0" smtClean="0">
                <a:solidFill>
                  <a:schemeClr val="tx1"/>
                </a:solidFill>
              </a:rPr>
              <a:t>.</a:t>
            </a:r>
            <a:endParaRPr lang="en-US" sz="2400" b="1" dirty="0">
              <a:solidFill>
                <a:schemeClr val="tx1"/>
              </a:solidFill>
            </a:endParaRPr>
          </a:p>
        </p:txBody>
      </p:sp>
    </p:spTree>
    <p:extLst>
      <p:ext uri="{BB962C8B-B14F-4D97-AF65-F5344CB8AC3E}">
        <p14:creationId xmlns:p14="http://schemas.microsoft.com/office/powerpoint/2010/main" val="3046413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Single Corner Rectangle 1"/>
          <p:cNvSpPr/>
          <p:nvPr/>
        </p:nvSpPr>
        <p:spPr>
          <a:xfrm>
            <a:off x="152400" y="0"/>
            <a:ext cx="8763000" cy="6629400"/>
          </a:xfrm>
          <a:prstGeom prst="snip1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i="1" dirty="0">
                <a:solidFill>
                  <a:schemeClr val="tx1"/>
                </a:solidFill>
              </a:rPr>
              <a:t>The National Parade ground hosts a grand military parade where the president, the prime minister and dignitaries from government and non-government sectors join. The National Martyrs’ Memorial in </a:t>
            </a:r>
            <a:r>
              <a:rPr lang="en-US" sz="3200" b="1" i="1" dirty="0" err="1">
                <a:solidFill>
                  <a:schemeClr val="tx1"/>
                </a:solidFill>
              </a:rPr>
              <a:t>Savar</a:t>
            </a:r>
            <a:r>
              <a:rPr lang="en-US" sz="3200" b="1" i="1" dirty="0">
                <a:solidFill>
                  <a:schemeClr val="tx1"/>
                </a:solidFill>
              </a:rPr>
              <a:t>, our monument dedicated to the soldiers and civilians who lost their lives during the war, becomes a focal point for citizens to pay their respects. People from all walks of life gather to offer flowers, recite patriotic songs, and recall the sacrifices made by the nation’s heroes.</a:t>
            </a:r>
            <a:endParaRPr lang="en-US" sz="3200" b="1" dirty="0">
              <a:solidFill>
                <a:schemeClr val="tx1"/>
              </a:solidFill>
            </a:endParaRPr>
          </a:p>
          <a:p>
            <a:pPr algn="just"/>
            <a:endParaRPr lang="en-US" sz="2400" b="1" dirty="0"/>
          </a:p>
        </p:txBody>
      </p:sp>
    </p:spTree>
    <p:extLst>
      <p:ext uri="{BB962C8B-B14F-4D97-AF65-F5344CB8AC3E}">
        <p14:creationId xmlns:p14="http://schemas.microsoft.com/office/powerpoint/2010/main" val="754626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0"/>
            <a:ext cx="8991600" cy="66294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solidFill>
                  <a:srgbClr val="C00000"/>
                </a:solidFill>
              </a:rPr>
              <a:t>অনুবাদ</a:t>
            </a:r>
            <a:endParaRPr lang="en-US" sz="2400" dirty="0" smtClean="0">
              <a:solidFill>
                <a:srgbClr val="C00000"/>
              </a:solidFill>
            </a:endParaRPr>
          </a:p>
          <a:p>
            <a:pPr algn="just"/>
            <a:r>
              <a:rPr lang="bn-IN" dirty="0">
                <a:solidFill>
                  <a:schemeClr val="tx1"/>
                </a:solidFill>
              </a:rPr>
              <a:t>১৬ই ডিসেম্বর বাংলাদেশের মানুষের জন্য একটি অত্যন্ত তাৎপর্যপূর্ণ দিন। ১৯৭১ সালের এই দিনে, পাকিস্তানি বাহিনীর বিরুদ্ধে দীর্ঘ নয় মাসব্যাপী রক্তক্ষয়ী যুদ্ধের পর বাংলাদেশ স্বাধীনতা লাভ করে। এটি যেমন জাতীয় গর্বের দিন, তেমনি লক্ষ লক্ষ বাংলাদেশির আত্মত্যাগকে স্মরণ করারও দিন। পাকিস্তানি সেনাবাহিনী ৩০ লক্ষ মানুষকে হত্যা করেছিল এবং হাজার হাজার নারীকে ধর্ষণ করেছিল। সারা দেশজুড়ে অত্যন্ত উদ্দীপনার সাথে বিজয় দিবস উদযাপিত হয়। ভোরের আলো ফোটার সাথে সাথে ৩১ বার তোপধ্বনির মাধ্যমে দিনের সূচনা হয় এবং এরপর সরকারি ও বেসরকারি ভবনে জাতীয় পতাকা উত্তোলন করা হয়। যুদ্ধের শহীদদের প্রতি শ্রদ্ধা জানাতে বিভিন্ন রাজনৈতিক, সাংস্কৃতিক ও শিক্ষামূলক কর্মসূচির আয়োজন করা হয়। রঙিন পতাকা, ব্যানার ও কুচকাওয়াজের মধ্য দিয়ে সমগ্র জাতি দিনটি উদযাপন করে। জাতীয় প্যারেড গ্রাউন্ডে এক বিশাল সামরিক কুচকাওয়াজ অনুষ্ঠিত হয়, যেখানে রাষ্ট্রপতি, প্রধানমন্ত্রী এবং সরকারি ও বেসরকারি খাতের বিশিষ্ট ব্যক্তিবর্গ অংশগ্রহণ করেন। সাভারে অবস্থিত জাতীয় স্মৃতিসৌধ—যা যুদ্ধে প্রাণ হারানো সৈনিক ও সাধারণ মানুষের স্মৃতির উদ্দেশ্যে নির্মিত—নাগরিকদের শ্রদ্ধা নিবেদনের প্রধান কেন্দ্রবিন্দু হয়ে ওঠে। সর্বস্তরের মানুষ এখানে সমবেত হয়ে পুষ্পস্তবক অর্পণ করেন, দেশাত্মবোধক গান পরিবেশন করেন এবং জাতির বীর সন্তানদের আত্মত্যাগের কথা স্মরণ করেন।</a:t>
            </a:r>
            <a:endParaRPr lang="en-US" dirty="0">
              <a:solidFill>
                <a:schemeClr val="tx1"/>
              </a:solidFill>
            </a:endParaRPr>
          </a:p>
        </p:txBody>
      </p:sp>
    </p:spTree>
    <p:extLst>
      <p:ext uri="{BB962C8B-B14F-4D97-AF65-F5344CB8AC3E}">
        <p14:creationId xmlns:p14="http://schemas.microsoft.com/office/powerpoint/2010/main" val="310775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rgbClr val="FF0000"/>
              </a:solidFill>
            </a:endParaRPr>
          </a:p>
          <a:p>
            <a:pPr algn="ctr"/>
            <a:endParaRPr lang="en-US" sz="2000" dirty="0">
              <a:solidFill>
                <a:srgbClr val="FF0000"/>
              </a:solidFill>
            </a:endParaRPr>
          </a:p>
          <a:p>
            <a:pPr marL="457200" indent="-457200" algn="ctr">
              <a:buAutoNum type="arabicPeriod"/>
            </a:pPr>
            <a:r>
              <a:rPr lang="en-US" sz="2000" dirty="0" smtClean="0">
                <a:solidFill>
                  <a:srgbClr val="FF0000"/>
                </a:solidFill>
              </a:rPr>
              <a:t>Word </a:t>
            </a:r>
            <a:r>
              <a:rPr lang="en-US" sz="2000" dirty="0">
                <a:solidFill>
                  <a:srgbClr val="FF0000"/>
                </a:solidFill>
              </a:rPr>
              <a:t>meaning </a:t>
            </a:r>
            <a:r>
              <a:rPr lang="en-US" sz="2000" dirty="0"/>
              <a:t>	</a:t>
            </a:r>
            <a:endParaRPr lang="en-US" sz="2000" dirty="0" smtClean="0"/>
          </a:p>
          <a:p>
            <a:r>
              <a:rPr lang="en-US" sz="2000" dirty="0">
                <a:solidFill>
                  <a:schemeClr val="tx1"/>
                </a:solidFill>
              </a:rPr>
              <a:t>	</a:t>
            </a:r>
            <a:r>
              <a:rPr lang="en-US" sz="2800" b="1" dirty="0">
                <a:solidFill>
                  <a:schemeClr val="tx1"/>
                </a:solidFill>
              </a:rPr>
              <a:t>National, Celebrated, Dawn, Martyr, Recall, </a:t>
            </a:r>
          </a:p>
          <a:p>
            <a:pPr algn="ctr"/>
            <a:endParaRPr lang="en-US" sz="2000" dirty="0" smtClean="0">
              <a:solidFill>
                <a:srgbClr val="FF0000"/>
              </a:solidFill>
            </a:endParaRPr>
          </a:p>
          <a:p>
            <a:pPr algn="ctr"/>
            <a:endParaRPr lang="en-US" sz="2000" dirty="0">
              <a:solidFill>
                <a:srgbClr val="FF0000"/>
              </a:solidFill>
            </a:endParaRPr>
          </a:p>
          <a:p>
            <a:pPr algn="ctr"/>
            <a:r>
              <a:rPr lang="en-US" sz="2800" dirty="0">
                <a:solidFill>
                  <a:srgbClr val="FF0000"/>
                </a:solidFill>
              </a:rPr>
              <a:t>2. Answer the following questions.  	</a:t>
            </a:r>
            <a:endParaRPr lang="en-US" sz="2800" dirty="0" smtClean="0">
              <a:solidFill>
                <a:srgbClr val="FF0000"/>
              </a:solidFill>
            </a:endParaRPr>
          </a:p>
          <a:p>
            <a:r>
              <a:rPr lang="en-US" sz="2800" dirty="0" smtClean="0">
                <a:solidFill>
                  <a:schemeClr val="tx1"/>
                </a:solidFill>
              </a:rPr>
              <a:t>a</a:t>
            </a:r>
            <a:r>
              <a:rPr lang="en-US" sz="2800" dirty="0">
                <a:solidFill>
                  <a:schemeClr val="tx1"/>
                </a:solidFill>
              </a:rPr>
              <a:t>)  How did the Pakistan soldiers </a:t>
            </a:r>
            <a:r>
              <a:rPr lang="en-US" sz="2800" dirty="0" smtClean="0">
                <a:solidFill>
                  <a:schemeClr val="tx1"/>
                </a:solidFill>
              </a:rPr>
              <a:t>attack </a:t>
            </a:r>
            <a:r>
              <a:rPr lang="en-US" sz="2800" dirty="0">
                <a:solidFill>
                  <a:schemeClr val="tx1"/>
                </a:solidFill>
              </a:rPr>
              <a:t>the </a:t>
            </a:r>
            <a:r>
              <a:rPr lang="en-US" sz="2800" dirty="0" smtClean="0">
                <a:solidFill>
                  <a:schemeClr val="tx1"/>
                </a:solidFill>
              </a:rPr>
              <a:t>innocent Bangladesh</a:t>
            </a:r>
            <a:r>
              <a:rPr lang="en-US" sz="2800" dirty="0">
                <a:solidFill>
                  <a:schemeClr val="tx1"/>
                </a:solidFill>
              </a:rPr>
              <a:t>?</a:t>
            </a:r>
          </a:p>
          <a:p>
            <a:r>
              <a:rPr lang="en-US" sz="2800" dirty="0" smtClean="0">
                <a:solidFill>
                  <a:schemeClr val="tx1"/>
                </a:solidFill>
              </a:rPr>
              <a:t>b</a:t>
            </a:r>
            <a:r>
              <a:rPr lang="en-US" sz="2800" dirty="0">
                <a:solidFill>
                  <a:schemeClr val="tx1"/>
                </a:solidFill>
              </a:rPr>
              <a:t>) Why is 16</a:t>
            </a:r>
            <a:r>
              <a:rPr lang="en-US" sz="2800" baseline="30000" dirty="0">
                <a:solidFill>
                  <a:schemeClr val="tx1"/>
                </a:solidFill>
              </a:rPr>
              <a:t>th</a:t>
            </a:r>
            <a:r>
              <a:rPr lang="en-US" sz="2800" dirty="0">
                <a:solidFill>
                  <a:schemeClr val="tx1"/>
                </a:solidFill>
              </a:rPr>
              <a:t> </a:t>
            </a:r>
            <a:r>
              <a:rPr lang="en-US" sz="2800" dirty="0" smtClean="0">
                <a:solidFill>
                  <a:schemeClr val="tx1"/>
                </a:solidFill>
              </a:rPr>
              <a:t>December </a:t>
            </a:r>
            <a:r>
              <a:rPr lang="en-US" sz="2800" dirty="0">
                <a:solidFill>
                  <a:schemeClr val="tx1"/>
                </a:solidFill>
              </a:rPr>
              <a:t>so important for the people of our country?</a:t>
            </a:r>
          </a:p>
          <a:p>
            <a:r>
              <a:rPr lang="en-US" sz="2800" dirty="0" smtClean="0">
                <a:solidFill>
                  <a:schemeClr val="tx1"/>
                </a:solidFill>
              </a:rPr>
              <a:t>c</a:t>
            </a:r>
            <a:r>
              <a:rPr lang="en-US" sz="2800" dirty="0">
                <a:solidFill>
                  <a:schemeClr val="tx1"/>
                </a:solidFill>
              </a:rPr>
              <a:t>) Which month id unforgettable?</a:t>
            </a:r>
          </a:p>
          <a:p>
            <a:r>
              <a:rPr lang="en-US" sz="2800" dirty="0" smtClean="0">
                <a:solidFill>
                  <a:schemeClr val="tx1"/>
                </a:solidFill>
              </a:rPr>
              <a:t>d</a:t>
            </a:r>
            <a:r>
              <a:rPr lang="en-US" sz="2800" dirty="0">
                <a:solidFill>
                  <a:schemeClr val="tx1"/>
                </a:solidFill>
              </a:rPr>
              <a:t>) When do we celebrate our Victory Day?</a:t>
            </a:r>
          </a:p>
          <a:p>
            <a:r>
              <a:rPr lang="en-US" sz="2800" dirty="0" smtClean="0">
                <a:solidFill>
                  <a:schemeClr val="tx1"/>
                </a:solidFill>
              </a:rPr>
              <a:t>e</a:t>
            </a:r>
            <a:r>
              <a:rPr lang="en-US" sz="2800" dirty="0">
                <a:solidFill>
                  <a:schemeClr val="tx1"/>
                </a:solidFill>
              </a:rPr>
              <a:t>) How do we </a:t>
            </a:r>
            <a:r>
              <a:rPr lang="en-US" sz="2800" dirty="0" smtClean="0">
                <a:solidFill>
                  <a:schemeClr val="tx1"/>
                </a:solidFill>
              </a:rPr>
              <a:t>celebrate </a:t>
            </a:r>
            <a:r>
              <a:rPr lang="en-US" sz="2800" dirty="0">
                <a:solidFill>
                  <a:schemeClr val="tx1"/>
                </a:solidFill>
              </a:rPr>
              <a:t>our Victory Day?</a:t>
            </a:r>
          </a:p>
        </p:txBody>
      </p:sp>
    </p:spTree>
    <p:extLst>
      <p:ext uri="{BB962C8B-B14F-4D97-AF65-F5344CB8AC3E}">
        <p14:creationId xmlns:p14="http://schemas.microsoft.com/office/powerpoint/2010/main" val="247894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3. Write a paragraph: ‘Mobile </a:t>
            </a:r>
            <a:r>
              <a:rPr lang="en-US" sz="2400" dirty="0" smtClean="0"/>
              <a:t>phone’	  	    	</a:t>
            </a:r>
            <a:endParaRPr lang="en-US" sz="2400" dirty="0"/>
          </a:p>
          <a:p>
            <a:pPr marL="457200" indent="-457200">
              <a:buAutoNum type="arabicPeriod" startAt="4"/>
            </a:pPr>
            <a:r>
              <a:rPr lang="en-US" sz="2400" dirty="0" smtClean="0"/>
              <a:t>Write </a:t>
            </a:r>
            <a:r>
              <a:rPr lang="en-US" sz="2400" dirty="0"/>
              <a:t>a dialogue between two friends about the importance of tree Plantation.	</a:t>
            </a:r>
            <a:endParaRPr lang="en-US" sz="2400" dirty="0" smtClean="0"/>
          </a:p>
          <a:p>
            <a:pPr marL="457200" indent="-457200">
              <a:buAutoNum type="arabicPeriod" startAt="4"/>
            </a:pPr>
            <a:r>
              <a:rPr lang="en-US" sz="2400" dirty="0"/>
              <a:t>	Fill in the blanks with the correct form of the verbs given in the brackets: 		</a:t>
            </a:r>
            <a:endParaRPr lang="en-US" sz="2400" dirty="0" smtClean="0"/>
          </a:p>
          <a:p>
            <a:pPr marL="457200" indent="-457200">
              <a:buAutoNum type="arabicPeriod" startAt="4"/>
            </a:pPr>
            <a:r>
              <a:rPr lang="en-US" sz="2400" dirty="0" smtClean="0"/>
              <a:t> </a:t>
            </a:r>
            <a:r>
              <a:rPr lang="en-US" sz="2400" dirty="0"/>
              <a:t>At last your long awaited letter reached us yesterday. You can hardly (a) _____ (imagine) how I jumped for joy and how </a:t>
            </a:r>
            <a:r>
              <a:rPr lang="en-US" sz="2400" dirty="0" err="1"/>
              <a:t>mumy’s</a:t>
            </a:r>
            <a:r>
              <a:rPr lang="en-US" sz="2400" dirty="0"/>
              <a:t> eyes were twinkling with delight. When papa (b)____ (return) home in the evening and we told him that  (c) _____ (do) well in your midterm </a:t>
            </a:r>
            <a:r>
              <a:rPr lang="en-US" sz="2400" dirty="0" err="1"/>
              <a:t>exmination</a:t>
            </a:r>
            <a:r>
              <a:rPr lang="en-US" sz="2400" dirty="0"/>
              <a:t> ,  he too     (d) ____ (be) very pleased. So you may be sure of a very warm welcome when you (e) ____ (come) here for </a:t>
            </a:r>
            <a:r>
              <a:rPr lang="en-US" sz="2400" dirty="0" err="1"/>
              <a:t>Eid</a:t>
            </a:r>
            <a:r>
              <a:rPr lang="en-US" sz="2400" dirty="0" smtClean="0"/>
              <a:t>.</a:t>
            </a:r>
          </a:p>
          <a:p>
            <a:endParaRPr lang="en-US" dirty="0"/>
          </a:p>
          <a:p>
            <a:pPr algn="ctr"/>
            <a:endParaRPr lang="en-US" dirty="0"/>
          </a:p>
        </p:txBody>
      </p:sp>
    </p:spTree>
    <p:extLst>
      <p:ext uri="{BB962C8B-B14F-4D97-AF65-F5344CB8AC3E}">
        <p14:creationId xmlns:p14="http://schemas.microsoft.com/office/powerpoint/2010/main" val="8089802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321</TotalTime>
  <Words>528</Words>
  <Application>Microsoft Office PowerPoint</Application>
  <PresentationFormat>On-screen Show (4:3)</PresentationFormat>
  <Paragraphs>70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Flow</vt:lpstr>
      <vt:lpstr>PowerPoint Presentation</vt:lpstr>
      <vt:lpstr>PowerPoint Presentation</vt:lpstr>
      <vt:lpstr>Let us all look at the picture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Abide by religious precepts.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SOLAIMAN</dc:title>
  <dc:creator>uitrce sreepur</dc:creator>
  <cp:lastModifiedBy>Sultan Uddin</cp:lastModifiedBy>
  <cp:revision>69</cp:revision>
  <dcterms:created xsi:type="dcterms:W3CDTF">2006-08-16T00:00:00Z</dcterms:created>
  <dcterms:modified xsi:type="dcterms:W3CDTF">2026-07-25T06:56:33Z</dcterms:modified>
</cp:coreProperties>
</file>