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-43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স্বাগত বক্তব্য (১ মিনিট): শিক্ষার্থীদের স্বাগত জানান। আজকের বিষয় 'কোয়ান্টাম সংখ্যা' পরিচয় করিয়ে দিন এবং বলুন যে এটি পরমাণুর গঠন বোঝার একটি গুরুত্বপূর্ণ ধাপ। মোট সময়: ৪০ মিনিট, শিক্ষার্থী সংখ্যা: ২৫।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শিখনফল উপস্থাপন (২ মিনিট): তিনটি উদ্দেশ্য পড়ে শোনান এবং বলুন সেশন শেষে শিক্ষার্থীরা এই তিনটি বিষয়ে দক্ষ হয়ে উঠবে। সংক্ষিপ্তভাবে বলুন যে আজকে আমরা চারটি কোয়ান্টাম সংখ্যা নিয়ে বিস্তারিত আলোচনা করব।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ভূমিকা (৪ মিনিট): ব্যাখ্যা করুন যে প্রতিটি ইলেকট্রনের একটি 'ঠিকানা' থাকে — যেমন বাড়ি, রাস্তা, ফ্ল্যাট নম্বরের মতো। এই উপমা ব্যবহার করে বোঝান যে চারটি কোয়ান্টাম সংখ্যা মিলে সেই ঠিকানা তৈরি করে। পাউলির বর্জন নীতি সংক্ষেপে উল্লেখ করুন — পরবর্তী ক্লাসে বিস্তারিত আলোচনা হবে তা জানিয়ে দিন।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প্রধান কোয়ান্টাম সংখ্যা (৫ মিনিট): n এর সংজ্ঞা, মান ও তাৎপর্য ব্যাখ্যা করুন। K, L, M, N শেলের সাথে সম্পর্ক বোর্ডে লিখে দেখান। উদাহরণ: n=২ হলে সর্বোচ্চ ইলেকট্রন 2(2)²=৮টি। শিক্ষার্থীদের n=৩ এর জন্য সর্বোচ্চ ইলেকট্রন সংখ্যা হিসাব করতে বলুন।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সহকারী কোয়ান্টাম সংখ্যা (৫ মিনিট): l এর মান n এর উপর নির্ভরশীল তা বোর্ডে উদাহরণ দিয়ে দেখান (n=৩ হলে l=০,১,২)। s, p, d, f উপস্তরের আকৃতি ছবি এঁকে বা বর্ণনা করে বোঝান। শিক্ষার্থীদের জিজ্ঞাসা করুন n=৪ হলে l এর কয়টি সম্ভাব্য মান থাকবে।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চৌম্বক কোয়ান্টাম সংখ্যা (৫ মিনিট): m এর মান l এর উপর নির্ভরশীল তা ব্যাখ্যা করুন। p উপস্তরের তিনটি অরবিটাল (px, py, pz) ত্রিমাত্রিক অক্ষে দেখিয়ে বোঝান কেন এদের অভিমুখ ভিন্ন। মোট অরবিটাল সংখ্যা = (2l+1) সূত্রটি বোর্ডে লিখুন।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স্পিন কোয়ান্টাম সংখ্যা (৫ মিনিট): ইলেকট্রনের স্পিনের ধারণা ব্যাখ্যা করুন এবং তীরচিহ্ন (↑↓) দিয়ে বিপরীতমুখী স্পিন বোর্ডে দেখান। পাউলির বর্জন নীতির সাথে সম্পর্ক স্পষ্ট করুন — কেন একই অরবিটালে দুটি ইলেকট্রনের সবকিছু এক হতে পারে না শুধু স্পিন ছাড়া।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সারসংক্ষেপ ও Think-Pair-Share (৬ মিনিট): টেবিলটি ব্যবহার করে চারটি কোয়ান্টাম সংখ্যা দ্রুত পুনরালোচনা করুন। এরপর Think-Pair-Share কার্যক্রম পরিচালনা করুন — শিক্ষার্থীরা প্রথমে একা (১ মিনিট) চিন্তা করবে, তারপর পাশের বন্ধুর সাথে (১ মিনিট) আলোচনা করবে, শেষে ২-৩ জনকে উত্তর বলতে বলুন। সঠিক উত্তর: n=৩ হলে l=০,১,২ → অরবিটাল সংখ্যা = ১+৩+৫ = ৯টি।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কুইজ (৫ মিনিট): প্রশ্নগুলো একে একে জিজ্ঞাসা করুন, শিক্ষার্থীদের হাত তুলে উত্তর দিতে বলুন। প্রতিটি প্রশ্নের পর সঠিক উত্তর ব্যাখ্যা করুন (উত্তরগুলো ✓ চিহ্নিত)। প্রয়োজনে দ্রুত রিভিউ করে ভুল ধারণা সংশোধন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বাড়ির কাজ ও সমাপনী (২ মিনিট): চারটি স্তরের বাড়ির কাজ ব্যাখ্যা করুন — লিখিত, গাণিতিক, গবেষণাধর্মী ও সৃজনশীল। জমাদানের সময়সীমা জানিয়ে দিন। এরপর আজকের সেশনে সক্রিয় অংশগ্রহণের জন্য শিক্ষার্থীদের ধন্যবাদ জানিয়ে ক্লাস সমাপ্ত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D2B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548640"/>
            <a:ext cx="4754880" cy="4754880"/>
          </a:xfrm>
          <a:prstGeom prst="ellipse">
            <a:avLst/>
          </a:prstGeom>
          <a:ln w="19050">
            <a:solidFill>
              <a:srgbClr val="3E92CC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961120" y="1371600"/>
            <a:ext cx="3108960" cy="3108960"/>
          </a:xfrm>
          <a:prstGeom prst="ellipse">
            <a:avLst/>
          </a:prstGeom>
          <a:ln w="19050">
            <a:solidFill>
              <a:srgbClr val="F5B700">
                <a:alpha val="7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058400" y="2468880"/>
            <a:ext cx="914400" cy="914400"/>
          </a:xfrm>
          <a:prstGeom prst="ellipse">
            <a:avLst/>
          </a:prstGeom>
          <a:solidFill>
            <a:srgbClr val="F5B700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640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3E92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রসায়ন বিজ্ঞান  |  HSC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2286000"/>
            <a:ext cx="7772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কোয়ান্টাম সংখ্যা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40080" y="329184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 Numbers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39776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পরমাণুর ইলেকট্রনের ঠিকানা নির্ণয়ের মাধ্যম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5212080"/>
            <a:ext cx="2011680" cy="0"/>
          </a:xfrm>
          <a:prstGeom prst="line">
            <a:avLst/>
          </a:prstGeom>
          <a:noFill/>
          <a:ln w="25400">
            <a:solidFill>
              <a:srgbClr val="F5B7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5349240"/>
            <a:ext cx="5943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রাম দাস পাল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সহকারী অধ্যাপক, রসায়ন বিজ্ঞান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9D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ধোবাউড়া মহিলা ডিগ্রী কলেজ, ধোবাউড়া, ময়মনসিংহ</a:t>
            </a:r>
            <a:endParaRPr lang="en-US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02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শিখনফল  </a:t>
            </a:r>
            <a:r>
              <a:rPr lang="en-US" sz="1600" i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Objectives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143000"/>
            <a:ext cx="1005840" cy="54864"/>
          </a:xfrm>
          <a:prstGeom prst="rect">
            <a:avLst/>
          </a:prstGeom>
          <a:solidFill>
            <a:srgbClr val="F5B700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737360"/>
            <a:ext cx="3383280" cy="3931920"/>
          </a:xfrm>
          <a:prstGeom prst="roundRect">
            <a:avLst>
              <a:gd name="adj" fmla="val 3243"/>
            </a:avLst>
          </a:prstGeom>
          <a:solidFill>
            <a:srgbClr val="F7F9FC"/>
          </a:solidFill>
          <a:ln/>
          <a:effectLst>
            <a:outerShdw blurRad="101600" dist="381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874520" y="2103120"/>
            <a:ext cx="914400" cy="91440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6" name="Text 4"/>
          <p:cNvSpPr/>
          <p:nvPr/>
        </p:nvSpPr>
        <p:spPr>
          <a:xfrm>
            <a:off x="1874520" y="21031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১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14400" y="324612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চারটি কোয়ান্টাম সংখ্যা সংজ্ঞায়িত করতে পারবে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14400" y="484632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n, l, m, s — Define &amp; symbolize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343400" y="1737360"/>
            <a:ext cx="3383280" cy="3931920"/>
          </a:xfrm>
          <a:prstGeom prst="roundRect">
            <a:avLst>
              <a:gd name="adj" fmla="val 3243"/>
            </a:avLst>
          </a:prstGeom>
          <a:solidFill>
            <a:srgbClr val="F7F9FC"/>
          </a:solidFill>
          <a:ln/>
          <a:effectLst>
            <a:outerShdw blurRad="101600" dist="381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577840" y="2103120"/>
            <a:ext cx="914400" cy="91440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11" name="Text 9"/>
          <p:cNvSpPr/>
          <p:nvPr/>
        </p:nvSpPr>
        <p:spPr>
          <a:xfrm>
            <a:off x="5577840" y="21031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২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4617720" y="324612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প্রতিটি কোয়ান্টাম সংখ্যার সম্ভাব্য মান নির্ণয় করতে পারবে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4617720" y="484632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allowed values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46720" y="1737360"/>
            <a:ext cx="3383280" cy="3931920"/>
          </a:xfrm>
          <a:prstGeom prst="roundRect">
            <a:avLst>
              <a:gd name="adj" fmla="val 3243"/>
            </a:avLst>
          </a:prstGeom>
          <a:solidFill>
            <a:srgbClr val="F7F9FC"/>
          </a:solidFill>
          <a:ln/>
          <a:effectLst>
            <a:outerShdw blurRad="101600" dist="381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281160" y="2103120"/>
            <a:ext cx="914400" cy="91440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16" name="Text 14"/>
          <p:cNvSpPr/>
          <p:nvPr/>
        </p:nvSpPr>
        <p:spPr>
          <a:xfrm>
            <a:off x="9281160" y="21031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৩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8321040" y="324612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কোয়ান্টাম সংখ্যা দিয়ে ইলেকট্রনের অরবিটাল চিহ্নিত করতে পারবে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321040" y="484632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orbitals using quantum numbers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02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ভূমিকা  </a:t>
            </a:r>
            <a:r>
              <a:rPr lang="en-US" sz="1600" i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143000"/>
            <a:ext cx="1005840" cy="54864"/>
          </a:xfrm>
          <a:prstGeom prst="rect">
            <a:avLst/>
          </a:prstGeom>
          <a:solidFill>
            <a:srgbClr val="F5B700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645920"/>
            <a:ext cx="3931920" cy="4114800"/>
          </a:xfrm>
          <a:prstGeom prst="roundRect">
            <a:avLst>
              <a:gd name="adj" fmla="val 2791"/>
            </a:avLst>
          </a:prstGeom>
          <a:solidFill>
            <a:srgbClr val="1D2B53"/>
          </a:solidFill>
          <a:ln/>
        </p:spPr>
      </p:sp>
      <p:pic>
        <p:nvPicPr>
          <p:cNvPr id="5" name="Image 0" descr="icon_atom_F5B700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8840" y="21488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5840" y="324612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পরমাণুর প্রতিটি ইলেকট্রনের একটি নির্দিষ্ট ‘ঠিকানা’ থাকে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005840" y="48463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এই ঠিকানা নির্ধারণ করে চারটি সংখ্যা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846320" y="1645920"/>
            <a:ext cx="6675120" cy="1325880"/>
          </a:xfrm>
          <a:prstGeom prst="roundRect">
            <a:avLst>
              <a:gd name="adj" fmla="val 6897"/>
            </a:avLst>
          </a:prstGeom>
          <a:solidFill>
            <a:srgbClr val="F7F9FC"/>
          </a:solidFill>
          <a:ln/>
        </p:spPr>
      </p:sp>
      <p:sp>
        <p:nvSpPr>
          <p:cNvPr id="9" name="Shape 6"/>
          <p:cNvSpPr/>
          <p:nvPr/>
        </p:nvSpPr>
        <p:spPr>
          <a:xfrm>
            <a:off x="5074920" y="1874520"/>
            <a:ext cx="128016" cy="128016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10" name="Text 7"/>
          <p:cNvSpPr/>
          <p:nvPr/>
        </p:nvSpPr>
        <p:spPr>
          <a:xfrm>
            <a:off x="5349240" y="1755648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D2B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কোয়ান্টাম সংখ্যা কী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349240" y="210312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পরমাণুর মধ্যে একটি ইলেকট্রনের শক্তিস্তর, উপস্তর, অরবিটাল ও স্পিন নির্দেশক সংখ্যাগুলোকে কোয়ান্টাম সংখ্যা (Quantum Numbers) বলে।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846320" y="3127248"/>
            <a:ext cx="6675120" cy="1325880"/>
          </a:xfrm>
          <a:prstGeom prst="roundRect">
            <a:avLst>
              <a:gd name="adj" fmla="val 6897"/>
            </a:avLst>
          </a:prstGeom>
          <a:solidFill>
            <a:srgbClr val="F7F9FC"/>
          </a:solidFill>
          <a:ln/>
        </p:spPr>
      </p:sp>
      <p:sp>
        <p:nvSpPr>
          <p:cNvPr id="13" name="Shape 10"/>
          <p:cNvSpPr/>
          <p:nvPr/>
        </p:nvSpPr>
        <p:spPr>
          <a:xfrm>
            <a:off x="5074920" y="3355848"/>
            <a:ext cx="128016" cy="128016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14" name="Text 11"/>
          <p:cNvSpPr/>
          <p:nvPr/>
        </p:nvSpPr>
        <p:spPr>
          <a:xfrm>
            <a:off x="5349240" y="3236976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D2B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চার প্রকার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349240" y="3584448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প্রধান (n), সহকারী (l), চৌম্বক (m) ও স্পিন (s) — এই চারটি কোয়ান্টাম সংখ্যা মিলে একটি ইলেকট্রনের সম্পূর্ণ অবস্থান বর্ণনা করে।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846320" y="4608576"/>
            <a:ext cx="6675120" cy="1325880"/>
          </a:xfrm>
          <a:prstGeom prst="roundRect">
            <a:avLst>
              <a:gd name="adj" fmla="val 6897"/>
            </a:avLst>
          </a:prstGeom>
          <a:solidFill>
            <a:srgbClr val="F7F9FC"/>
          </a:solidFill>
          <a:ln/>
        </p:spPr>
      </p:sp>
      <p:sp>
        <p:nvSpPr>
          <p:cNvPr id="17" name="Shape 14"/>
          <p:cNvSpPr/>
          <p:nvPr/>
        </p:nvSpPr>
        <p:spPr>
          <a:xfrm>
            <a:off x="5074920" y="4837176"/>
            <a:ext cx="128016" cy="128016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18" name="Text 15"/>
          <p:cNvSpPr/>
          <p:nvPr/>
        </p:nvSpPr>
        <p:spPr>
          <a:xfrm>
            <a:off x="5349240" y="4718304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D2B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অনন্য সমন্বয়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5349240" y="5065776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পাউলির বর্জন নীতি (Pauli Exclusion Principle) অনুসারে, একটি পরমাণুতে কোনো দুটি ইলেকট্রনের চারটি কোয়ান্টাম সংখ্যার মান একই হতে পারে না।</a:t>
            </a:r>
            <a:endParaRPr lang="en-US" sz="11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2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প্রধান কোয়ান্টাম সংখ্যা  </a:t>
            </a:r>
            <a:r>
              <a:rPr lang="en-US" sz="1500" i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Principal Quantum Number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1051560"/>
            <a:ext cx="1005840" cy="54864"/>
          </a:xfrm>
          <a:prstGeom prst="rect">
            <a:avLst/>
          </a:prstGeom>
          <a:solidFill>
            <a:srgbClr val="F5B700"/>
          </a:solidFill>
          <a:ln/>
        </p:spPr>
      </p:sp>
      <p:sp>
        <p:nvSpPr>
          <p:cNvPr id="4" name="Shape 2"/>
          <p:cNvSpPr/>
          <p:nvPr/>
        </p:nvSpPr>
        <p:spPr>
          <a:xfrm>
            <a:off x="10515600" y="365760"/>
            <a:ext cx="1051560" cy="105156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5" name="Text 3"/>
          <p:cNvSpPr/>
          <p:nvPr/>
        </p:nvSpPr>
        <p:spPr>
          <a:xfrm>
            <a:off x="10515600" y="36576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i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640080" y="1463040"/>
            <a:ext cx="3566160" cy="4206240"/>
          </a:xfrm>
          <a:prstGeom prst="roundRect">
            <a:avLst>
              <a:gd name="adj" fmla="val 3077"/>
            </a:avLst>
          </a:prstGeom>
          <a:solidFill>
            <a:srgbClr val="F7F9FC"/>
          </a:solidFill>
          <a:ln/>
        </p:spPr>
      </p:sp>
      <p:pic>
        <p:nvPicPr>
          <p:cNvPr id="7" name="Image 0" descr="icon_shell_3E92CC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65960" y="182880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2880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প্রতীক  Symbol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14400" y="31546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1D2B5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1188720" y="3886200"/>
            <a:ext cx="2468880" cy="0"/>
          </a:xfrm>
          <a:prstGeom prst="line">
            <a:avLst/>
          </a:prstGeom>
          <a:noFill/>
          <a:ln w="12700">
            <a:solidFill>
              <a:srgbClr val="3E92CC"/>
            </a:solidFill>
            <a:prstDash val="dash"/>
          </a:ln>
        </p:spPr>
      </p:sp>
      <p:sp>
        <p:nvSpPr>
          <p:cNvPr id="11" name="Text 8"/>
          <p:cNvSpPr/>
          <p:nvPr/>
        </p:nvSpPr>
        <p:spPr>
          <a:xfrm>
            <a:off x="914400" y="4023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সম্ভাব্য মান  Values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14400" y="4315968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১, ২, ৩, ৪ ... (ধনাত্মক পূর্ণসংখ্যা)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480560" y="1463040"/>
            <a:ext cx="7040880" cy="1188720"/>
          </a:xfrm>
          <a:prstGeom prst="roundRect">
            <a:avLst>
              <a:gd name="adj" fmla="val 7692"/>
            </a:avLst>
          </a:prstGeom>
          <a:solidFill>
            <a:srgbClr val="1D2B53"/>
          </a:solidFill>
          <a:ln/>
        </p:spPr>
      </p:sp>
      <p:sp>
        <p:nvSpPr>
          <p:cNvPr id="14" name="Text 11"/>
          <p:cNvSpPr/>
          <p:nvPr/>
        </p:nvSpPr>
        <p:spPr>
          <a:xfrm>
            <a:off x="475488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নির্দেশ করে  —  What it represents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754880" y="1874520"/>
            <a:ext cx="6492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শক্তিস্তর (Energy Level / Shell) এবং নিউক্লিয়াস থেকে ইলেকট্রনের গড় দূরত্ব নির্দেশ করে।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480560" y="288036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17" name="Shape 14"/>
          <p:cNvSpPr/>
          <p:nvPr/>
        </p:nvSpPr>
        <p:spPr>
          <a:xfrm>
            <a:off x="4709160" y="319125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18" name="Text 15"/>
          <p:cNvSpPr/>
          <p:nvPr/>
        </p:nvSpPr>
        <p:spPr>
          <a:xfrm>
            <a:off x="4983480" y="295351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এর মান যত বাড়ে, শক্তি ও নিউক্লিয়াস থেকে দূরত্ব তত বাড়ে।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480560" y="388620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20" name="Shape 17"/>
          <p:cNvSpPr/>
          <p:nvPr/>
        </p:nvSpPr>
        <p:spPr>
          <a:xfrm>
            <a:off x="4709160" y="419709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21" name="Text 18"/>
          <p:cNvSpPr/>
          <p:nvPr/>
        </p:nvSpPr>
        <p:spPr>
          <a:xfrm>
            <a:off x="4983480" y="395935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শেল নামকরণ: n=১ → K শেল, n=২ → L শেল, n=৩ → M শেল, n=৪ → N শেল।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480560" y="489204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23" name="Shape 20"/>
          <p:cNvSpPr/>
          <p:nvPr/>
        </p:nvSpPr>
        <p:spPr>
          <a:xfrm>
            <a:off x="4709160" y="520293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24" name="Text 21"/>
          <p:cNvSpPr/>
          <p:nvPr/>
        </p:nvSpPr>
        <p:spPr>
          <a:xfrm>
            <a:off x="4983480" y="496519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একটি শেলে সর্বোচ্চ ইলেকট্রন সংখ্যা = 2n²</a:t>
            </a:r>
            <a:endParaRPr lang="en-US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2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সহকারী কোয়ান্টাম সংখ্যা  </a:t>
            </a:r>
            <a:r>
              <a:rPr lang="en-US" sz="1500" i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Azimuthal / Angular Momentum Quantum Number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1051560"/>
            <a:ext cx="1005840" cy="54864"/>
          </a:xfrm>
          <a:prstGeom prst="rect">
            <a:avLst/>
          </a:prstGeom>
          <a:solidFill>
            <a:srgbClr val="F5B700"/>
          </a:solidFill>
          <a:ln/>
        </p:spPr>
      </p:sp>
      <p:sp>
        <p:nvSpPr>
          <p:cNvPr id="4" name="Shape 2"/>
          <p:cNvSpPr/>
          <p:nvPr/>
        </p:nvSpPr>
        <p:spPr>
          <a:xfrm>
            <a:off x="10515600" y="365760"/>
            <a:ext cx="1051560" cy="105156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5" name="Text 3"/>
          <p:cNvSpPr/>
          <p:nvPr/>
        </p:nvSpPr>
        <p:spPr>
          <a:xfrm>
            <a:off x="10515600" y="36576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i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640080" y="1463040"/>
            <a:ext cx="3566160" cy="4206240"/>
          </a:xfrm>
          <a:prstGeom prst="roundRect">
            <a:avLst>
              <a:gd name="adj" fmla="val 3077"/>
            </a:avLst>
          </a:prstGeom>
          <a:solidFill>
            <a:srgbClr val="F7F9FC"/>
          </a:solidFill>
          <a:ln/>
        </p:spPr>
      </p:sp>
      <p:pic>
        <p:nvPicPr>
          <p:cNvPr id="7" name="Image 0" descr="icon_shape_3E92CC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65960" y="182880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2880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প্রতীক  Symbol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14400" y="31546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1D2B5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1188720" y="3886200"/>
            <a:ext cx="2468880" cy="0"/>
          </a:xfrm>
          <a:prstGeom prst="line">
            <a:avLst/>
          </a:prstGeom>
          <a:noFill/>
          <a:ln w="12700">
            <a:solidFill>
              <a:srgbClr val="3E92CC"/>
            </a:solidFill>
            <a:prstDash val="dash"/>
          </a:ln>
        </p:spPr>
      </p:sp>
      <p:sp>
        <p:nvSpPr>
          <p:cNvPr id="11" name="Text 8"/>
          <p:cNvSpPr/>
          <p:nvPr/>
        </p:nvSpPr>
        <p:spPr>
          <a:xfrm>
            <a:off x="914400" y="4023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সম্ভাব্য মান  Values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14400" y="4315968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০ থেকে (n - ১) পর্যন্ত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480560" y="1463040"/>
            <a:ext cx="7040880" cy="1188720"/>
          </a:xfrm>
          <a:prstGeom prst="roundRect">
            <a:avLst>
              <a:gd name="adj" fmla="val 7692"/>
            </a:avLst>
          </a:prstGeom>
          <a:solidFill>
            <a:srgbClr val="1D2B53"/>
          </a:solidFill>
          <a:ln/>
        </p:spPr>
      </p:sp>
      <p:sp>
        <p:nvSpPr>
          <p:cNvPr id="14" name="Text 11"/>
          <p:cNvSpPr/>
          <p:nvPr/>
        </p:nvSpPr>
        <p:spPr>
          <a:xfrm>
            <a:off x="475488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নির্দেশ করে  —  What it represents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754880" y="1874520"/>
            <a:ext cx="6492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উপস্তর (Subshell) এর আকৃতি (shape) নির্দেশ করে।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480560" y="288036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17" name="Shape 14"/>
          <p:cNvSpPr/>
          <p:nvPr/>
        </p:nvSpPr>
        <p:spPr>
          <a:xfrm>
            <a:off x="4709160" y="319125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18" name="Text 15"/>
          <p:cNvSpPr/>
          <p:nvPr/>
        </p:nvSpPr>
        <p:spPr>
          <a:xfrm>
            <a:off x="4983480" y="295351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০ → s উপস্তর (গোলাকার আকৃতি)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480560" y="388620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20" name="Shape 17"/>
          <p:cNvSpPr/>
          <p:nvPr/>
        </p:nvSpPr>
        <p:spPr>
          <a:xfrm>
            <a:off x="4709160" y="419709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21" name="Text 18"/>
          <p:cNvSpPr/>
          <p:nvPr/>
        </p:nvSpPr>
        <p:spPr>
          <a:xfrm>
            <a:off x="4983480" y="395935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১ → p উপস্তর (ডাম্বেল আকৃতি)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480560" y="489204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23" name="Shape 20"/>
          <p:cNvSpPr/>
          <p:nvPr/>
        </p:nvSpPr>
        <p:spPr>
          <a:xfrm>
            <a:off x="4709160" y="520293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24" name="Text 21"/>
          <p:cNvSpPr/>
          <p:nvPr/>
        </p:nvSpPr>
        <p:spPr>
          <a:xfrm>
            <a:off x="4983480" y="496519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২ → d উপস্তর  |  l = ৩ → f উপস্তর</a:t>
            </a:r>
            <a:endParaRPr lang="en-US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2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চৌম্বক কোয়ান্টাম সংখ্যা  </a:t>
            </a:r>
            <a:r>
              <a:rPr lang="en-US" sz="1500" i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Magnetic Quantum Number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1051560"/>
            <a:ext cx="1005840" cy="54864"/>
          </a:xfrm>
          <a:prstGeom prst="rect">
            <a:avLst/>
          </a:prstGeom>
          <a:solidFill>
            <a:srgbClr val="F5B700"/>
          </a:solidFill>
          <a:ln/>
        </p:spPr>
      </p:sp>
      <p:sp>
        <p:nvSpPr>
          <p:cNvPr id="4" name="Shape 2"/>
          <p:cNvSpPr/>
          <p:nvPr/>
        </p:nvSpPr>
        <p:spPr>
          <a:xfrm>
            <a:off x="10515600" y="365760"/>
            <a:ext cx="1051560" cy="105156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5" name="Text 3"/>
          <p:cNvSpPr/>
          <p:nvPr/>
        </p:nvSpPr>
        <p:spPr>
          <a:xfrm>
            <a:off x="10515600" y="36576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i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640080" y="1463040"/>
            <a:ext cx="3566160" cy="4206240"/>
          </a:xfrm>
          <a:prstGeom prst="roundRect">
            <a:avLst>
              <a:gd name="adj" fmla="val 3077"/>
            </a:avLst>
          </a:prstGeom>
          <a:solidFill>
            <a:srgbClr val="F7F9FC"/>
          </a:solidFill>
          <a:ln/>
        </p:spPr>
      </p:sp>
      <p:pic>
        <p:nvPicPr>
          <p:cNvPr id="7" name="Image 0" descr="icon_compass_3E92CC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65960" y="182880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2880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প্রতীক  Symbol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14400" y="31546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1D2B5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1188720" y="3886200"/>
            <a:ext cx="2468880" cy="0"/>
          </a:xfrm>
          <a:prstGeom prst="line">
            <a:avLst/>
          </a:prstGeom>
          <a:noFill/>
          <a:ln w="12700">
            <a:solidFill>
              <a:srgbClr val="3E92CC"/>
            </a:solidFill>
            <a:prstDash val="dash"/>
          </a:ln>
        </p:spPr>
      </p:sp>
      <p:sp>
        <p:nvSpPr>
          <p:cNvPr id="11" name="Text 8"/>
          <p:cNvSpPr/>
          <p:nvPr/>
        </p:nvSpPr>
        <p:spPr>
          <a:xfrm>
            <a:off x="914400" y="4023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সম্ভাব্য মান  Values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14400" y="4315968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mₗ = -l থেকে +l পর্যন্ত (শূন্যসহ)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480560" y="1463040"/>
            <a:ext cx="7040880" cy="1188720"/>
          </a:xfrm>
          <a:prstGeom prst="roundRect">
            <a:avLst>
              <a:gd name="adj" fmla="val 7692"/>
            </a:avLst>
          </a:prstGeom>
          <a:solidFill>
            <a:srgbClr val="1D2B53"/>
          </a:solidFill>
          <a:ln/>
        </p:spPr>
      </p:sp>
      <p:sp>
        <p:nvSpPr>
          <p:cNvPr id="14" name="Text 11"/>
          <p:cNvSpPr/>
          <p:nvPr/>
        </p:nvSpPr>
        <p:spPr>
          <a:xfrm>
            <a:off x="475488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নির্দেশ করে  —  What it represents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754880" y="1874520"/>
            <a:ext cx="6492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অরবিটালের স্থানিক অভিমুখ (Orientation in space) নির্দেশ করে।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480560" y="288036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17" name="Shape 14"/>
          <p:cNvSpPr/>
          <p:nvPr/>
        </p:nvSpPr>
        <p:spPr>
          <a:xfrm>
            <a:off x="4709160" y="319125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18" name="Text 15"/>
          <p:cNvSpPr/>
          <p:nvPr/>
        </p:nvSpPr>
        <p:spPr>
          <a:xfrm>
            <a:off x="4983480" y="295351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উপস্তরে (l=০): কেবল ১টি অরবিটাল (m=০)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480560" y="388620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20" name="Shape 17"/>
          <p:cNvSpPr/>
          <p:nvPr/>
        </p:nvSpPr>
        <p:spPr>
          <a:xfrm>
            <a:off x="4709160" y="419709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21" name="Text 18"/>
          <p:cNvSpPr/>
          <p:nvPr/>
        </p:nvSpPr>
        <p:spPr>
          <a:xfrm>
            <a:off x="4983480" y="395935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উপস্তরে (l=১): ৩টি অরবিটাল (pₓ, pᵧ, pᵣ)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480560" y="489204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23" name="Shape 20"/>
          <p:cNvSpPr/>
          <p:nvPr/>
        </p:nvSpPr>
        <p:spPr>
          <a:xfrm>
            <a:off x="4709160" y="520293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24" name="Text 21"/>
          <p:cNvSpPr/>
          <p:nvPr/>
        </p:nvSpPr>
        <p:spPr>
          <a:xfrm>
            <a:off x="4983480" y="496519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উপস্তরে (l=২): ৫টি অরবিটাল</a:t>
            </a:r>
            <a:endParaRPr lang="en-US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2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স্পিন কোয়ান্টাম সংখ্যা  </a:t>
            </a:r>
            <a:r>
              <a:rPr lang="en-US" sz="1500" i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Spin Quantum Number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1051560"/>
            <a:ext cx="1005840" cy="54864"/>
          </a:xfrm>
          <a:prstGeom prst="rect">
            <a:avLst/>
          </a:prstGeom>
          <a:solidFill>
            <a:srgbClr val="F5B700"/>
          </a:solidFill>
          <a:ln/>
        </p:spPr>
      </p:sp>
      <p:sp>
        <p:nvSpPr>
          <p:cNvPr id="4" name="Shape 2"/>
          <p:cNvSpPr/>
          <p:nvPr/>
        </p:nvSpPr>
        <p:spPr>
          <a:xfrm>
            <a:off x="10515600" y="365760"/>
            <a:ext cx="1051560" cy="105156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5" name="Text 3"/>
          <p:cNvSpPr/>
          <p:nvPr/>
        </p:nvSpPr>
        <p:spPr>
          <a:xfrm>
            <a:off x="10515600" y="365760"/>
            <a:ext cx="1051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i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640080" y="1463040"/>
            <a:ext cx="3566160" cy="4206240"/>
          </a:xfrm>
          <a:prstGeom prst="roundRect">
            <a:avLst>
              <a:gd name="adj" fmla="val 3077"/>
            </a:avLst>
          </a:prstGeom>
          <a:solidFill>
            <a:srgbClr val="F7F9FC"/>
          </a:solidFill>
          <a:ln/>
        </p:spPr>
      </p:sp>
      <p:pic>
        <p:nvPicPr>
          <p:cNvPr id="7" name="Image 0" descr="icon_spin_3E92CC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965960" y="182880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14400" y="2880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প্রতীক  Symbol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14400" y="31546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i="1" dirty="0">
                <a:solidFill>
                  <a:srgbClr val="1D2B5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1188720" y="3886200"/>
            <a:ext cx="2468880" cy="0"/>
          </a:xfrm>
          <a:prstGeom prst="line">
            <a:avLst/>
          </a:prstGeom>
          <a:noFill/>
          <a:ln w="12700">
            <a:solidFill>
              <a:srgbClr val="3E92CC"/>
            </a:solidFill>
            <a:prstDash val="dash"/>
          </a:ln>
        </p:spPr>
      </p:sp>
      <p:sp>
        <p:nvSpPr>
          <p:cNvPr id="11" name="Text 8"/>
          <p:cNvSpPr/>
          <p:nvPr/>
        </p:nvSpPr>
        <p:spPr>
          <a:xfrm>
            <a:off x="914400" y="4023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সম্ভাব্য মান  Values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14400" y="4315968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mₛ = +½ অথবা -½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480560" y="1463040"/>
            <a:ext cx="7040880" cy="1188720"/>
          </a:xfrm>
          <a:prstGeom prst="roundRect">
            <a:avLst>
              <a:gd name="adj" fmla="val 7692"/>
            </a:avLst>
          </a:prstGeom>
          <a:solidFill>
            <a:srgbClr val="1D2B53"/>
          </a:solidFill>
          <a:ln/>
        </p:spPr>
      </p:sp>
      <p:sp>
        <p:nvSpPr>
          <p:cNvPr id="14" name="Text 11"/>
          <p:cNvSpPr/>
          <p:nvPr/>
        </p:nvSpPr>
        <p:spPr>
          <a:xfrm>
            <a:off x="475488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নির্দেশ করে  —  What it represents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754880" y="1874520"/>
            <a:ext cx="6492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ইলেকট্রনের নিজ অক্ষে ঘূর্ণনের দিক (Direction of spin) নির্দেশ করে।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480560" y="288036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17" name="Shape 14"/>
          <p:cNvSpPr/>
          <p:nvPr/>
        </p:nvSpPr>
        <p:spPr>
          <a:xfrm>
            <a:off x="4709160" y="319125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18" name="Text 15"/>
          <p:cNvSpPr/>
          <p:nvPr/>
        </p:nvSpPr>
        <p:spPr>
          <a:xfrm>
            <a:off x="4983480" y="295351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একটি অরবিটালে সর্বোচ্চ ২টি ইলেকট্রন থাকতে পারে।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480560" y="388620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20" name="Shape 17"/>
          <p:cNvSpPr/>
          <p:nvPr/>
        </p:nvSpPr>
        <p:spPr>
          <a:xfrm>
            <a:off x="4709160" y="419709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21" name="Text 18"/>
          <p:cNvSpPr/>
          <p:nvPr/>
        </p:nvSpPr>
        <p:spPr>
          <a:xfrm>
            <a:off x="4983480" y="395935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একই অরবিটালের দুই ইলেকট্রনের স্পিন বিপরীতমুখী হতে হবে।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480560" y="4892040"/>
            <a:ext cx="7040880" cy="868680"/>
          </a:xfrm>
          <a:prstGeom prst="roundRect">
            <a:avLst>
              <a:gd name="adj" fmla="val 8421"/>
            </a:avLst>
          </a:prstGeom>
          <a:solidFill>
            <a:srgbClr val="F7F9FC"/>
          </a:solidFill>
          <a:ln/>
        </p:spPr>
      </p:sp>
      <p:sp>
        <p:nvSpPr>
          <p:cNvPr id="23" name="Shape 20"/>
          <p:cNvSpPr/>
          <p:nvPr/>
        </p:nvSpPr>
        <p:spPr>
          <a:xfrm>
            <a:off x="4709160" y="5202936"/>
            <a:ext cx="146304" cy="146304"/>
          </a:xfrm>
          <a:prstGeom prst="ellipse">
            <a:avLst/>
          </a:prstGeom>
          <a:solidFill>
            <a:srgbClr val="3E92CC"/>
          </a:solidFill>
          <a:ln/>
        </p:spPr>
      </p:sp>
      <p:sp>
        <p:nvSpPr>
          <p:cNvPr id="24" name="Text 21"/>
          <p:cNvSpPr/>
          <p:nvPr/>
        </p:nvSpPr>
        <p:spPr>
          <a:xfrm>
            <a:off x="4983480" y="496519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এটিই পাউলির বর্জন নীতির (Pauli Exclusion Principle) ভিত্তি।</a:t>
            </a:r>
            <a:endParaRPr lang="en-US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2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সারসংক্ষেপ  </a:t>
            </a:r>
            <a:r>
              <a:rPr lang="en-US" sz="1600" i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051560"/>
            <a:ext cx="1005840" cy="54864"/>
          </a:xfrm>
          <a:prstGeom prst="rect">
            <a:avLst/>
          </a:prstGeom>
          <a:solidFill>
            <a:srgbClr val="F5B700"/>
          </a:solidFill>
          <a:ln/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640080" y="1417320"/>
          <a:ext cx="6949440" cy="2743200"/>
        </p:xfrm>
        <a:graphic>
          <a:graphicData uri="http://schemas.openxmlformats.org/drawingml/2006/table">
            <a:tbl>
              <a:tblPr/>
              <a:tblGrid>
                <a:gridCol w="2194560"/>
                <a:gridCol w="914400"/>
                <a:gridCol w="1828800"/>
                <a:gridCol w="2011680"/>
              </a:tblGrid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কোয়ান্টাম সংখ্যা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প্রতীক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মান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5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নির্দেশ করে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B5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প্রধান (Principal)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i="1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১, ২, ৩ ...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শক্তিস্তর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সহকারী (Azimuthal)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i="1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০ থেকে (n-১)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উপস্তরের আকৃতি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চৌম্বক (Magnetic)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i="1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-l থেকে +l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অরবিটালের অভিমুখ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স্পিন (Spin)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i="1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mₛ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+½, -½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2026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ঘূর্ণনের দিক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4434840"/>
            <a:ext cx="6949440" cy="1737360"/>
          </a:xfrm>
          <a:prstGeom prst="roundRect">
            <a:avLst>
              <a:gd name="adj" fmla="val 6316"/>
            </a:avLst>
          </a:prstGeom>
          <a:solidFill>
            <a:srgbClr val="1D2B53"/>
          </a:solidFill>
          <a:ln/>
        </p:spPr>
      </p:sp>
      <p:pic>
        <p:nvPicPr>
          <p:cNvPr id="6" name="Image 0" descr="icon_users_F5B700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68680" y="4663440"/>
            <a:ext cx="640080" cy="6400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45920" y="457200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- Pair - Share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1645920" y="489204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৩য় শক্তিস্তরে (n=৩) সর্বমোট কতগুলো অরবিটাল থাকতে পারে? পাশের বন্ধুর সাথে ২ মিনিট আলোচনা করে উত্তর বের কর।</a:t>
            </a:r>
            <a:endParaRPr lang="en-US" sz="1300" dirty="0"/>
          </a:p>
        </p:txBody>
      </p:sp>
      <p:sp>
        <p:nvSpPr>
          <p:cNvPr id="4" name="Shape 5"/>
          <p:cNvSpPr/>
          <p:nvPr/>
        </p:nvSpPr>
        <p:spPr>
          <a:xfrm>
            <a:off x="7818120" y="1417320"/>
            <a:ext cx="3749040" cy="4754880"/>
          </a:xfrm>
          <a:prstGeom prst="roundRect">
            <a:avLst>
              <a:gd name="adj" fmla="val 2927"/>
            </a:avLst>
          </a:prstGeom>
          <a:solidFill>
            <a:srgbClr val="F7F9FC"/>
          </a:solidFill>
          <a:ln/>
        </p:spPr>
      </p:sp>
      <p:sp>
        <p:nvSpPr>
          <p:cNvPr id="10" name="Shape 6"/>
          <p:cNvSpPr/>
          <p:nvPr/>
        </p:nvSpPr>
        <p:spPr>
          <a:xfrm>
            <a:off x="8321040" y="2011680"/>
            <a:ext cx="2743200" cy="2743200"/>
          </a:xfrm>
          <a:prstGeom prst="ellipse">
            <a:avLst/>
          </a:prstGeom>
          <a:ln w="19050">
            <a:solidFill>
              <a:srgbClr val="3E92C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8869680" y="2560320"/>
            <a:ext cx="1645920" cy="1645920"/>
          </a:xfrm>
          <a:prstGeom prst="ellipse">
            <a:avLst/>
          </a:prstGeom>
          <a:ln w="19050">
            <a:solidFill>
              <a:srgbClr val="F5B700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9464040" y="3154680"/>
            <a:ext cx="457200" cy="45720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13" name="Text 9"/>
          <p:cNvSpPr/>
          <p:nvPr/>
        </p:nvSpPr>
        <p:spPr>
          <a:xfrm>
            <a:off x="8092440" y="50292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1D2B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n, l, m, s — চারটি সংখ্যা</a:t>
            </a:r>
            <a:endParaRPr lang="en-US" sz="12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1D2B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মিলেই একটি ইলেকট্রনের</a:t>
            </a:r>
            <a:endParaRPr lang="en-US" sz="12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1D2B5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সম্পূর্ণ পরিচয়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02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কুইজ  </a:t>
            </a:r>
            <a:r>
              <a:rPr lang="en-US" sz="1600" i="1" dirty="0">
                <a:solidFill>
                  <a:srgbClr val="6B72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Quiz</a:t>
            </a:r>
            <a:endParaRPr lang="en-US" sz="2800" dirty="0"/>
          </a:p>
        </p:txBody>
      </p:sp>
      <p:pic>
        <p:nvPicPr>
          <p:cNvPr id="3" name="Image 0" descr="icon_question_F5B700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881360" y="365760"/>
            <a:ext cx="685800" cy="6858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0080" y="1051560"/>
            <a:ext cx="1005840" cy="54864"/>
          </a:xfrm>
          <a:prstGeom prst="rect">
            <a:avLst/>
          </a:prstGeom>
          <a:solidFill>
            <a:srgbClr val="F5B700"/>
          </a:solidFill>
          <a:ln/>
        </p:spPr>
      </p:sp>
      <p:sp>
        <p:nvSpPr>
          <p:cNvPr id="5" name="Shape 2"/>
          <p:cNvSpPr/>
          <p:nvPr/>
        </p:nvSpPr>
        <p:spPr>
          <a:xfrm>
            <a:off x="640080" y="1417320"/>
            <a:ext cx="10881360" cy="1417320"/>
          </a:xfrm>
          <a:prstGeom prst="roundRect">
            <a:avLst>
              <a:gd name="adj" fmla="val 6452"/>
            </a:avLst>
          </a:prstGeom>
          <a:solidFill>
            <a:srgbClr val="F7F9FC"/>
          </a:solidFill>
          <a:ln w="9525">
            <a:solidFill>
              <a:srgbClr val="E2E5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600200"/>
            <a:ext cx="502920" cy="50292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7" name="Text 4"/>
          <p:cNvSpPr/>
          <p:nvPr/>
        </p:nvSpPr>
        <p:spPr>
          <a:xfrm>
            <a:off x="86868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554480" y="150876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৩ হলে, l এর সম্ভাব্য মান কয়টি?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554480" y="2011680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ক) ১      খ) ৩ ✓      গ) ৪      ঘ) ৫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40080" y="2990088"/>
            <a:ext cx="1088136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9525">
            <a:solidFill>
              <a:srgbClr val="E2E5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68680" y="3172968"/>
            <a:ext cx="502920" cy="50292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12" name="Text 9"/>
          <p:cNvSpPr/>
          <p:nvPr/>
        </p:nvSpPr>
        <p:spPr>
          <a:xfrm>
            <a:off x="868680" y="3172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554480" y="3081528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উপস্তরের জন্য l এর মান কত?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554480" y="3584448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ক) ০      খ) ১ ✓      গ) ২      ঘ) ৩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40080" y="4562856"/>
            <a:ext cx="10881360" cy="1417320"/>
          </a:xfrm>
          <a:prstGeom prst="roundRect">
            <a:avLst>
              <a:gd name="adj" fmla="val 6452"/>
            </a:avLst>
          </a:prstGeom>
          <a:solidFill>
            <a:srgbClr val="F7F9FC"/>
          </a:solidFill>
          <a:ln w="9525">
            <a:solidFill>
              <a:srgbClr val="E2E5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68680" y="4745736"/>
            <a:ext cx="502920" cy="502920"/>
          </a:xfrm>
          <a:prstGeom prst="ellipse">
            <a:avLst/>
          </a:prstGeom>
          <a:solidFill>
            <a:srgbClr val="1D2B53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47457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5B7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554480" y="4654296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026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একটি অরবিটালে সর্বোচ্চ কতটি ইলেকট্রন থাকতে পারে?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554480" y="5157216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ক) ১      খ) ২ ✓      গ) ৪      ঘ) ৬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D2B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বাড়ির কাজ  </a:t>
            </a:r>
            <a:r>
              <a:rPr lang="en-US" sz="1500" i="1" dirty="0">
                <a:solidFill>
                  <a:srgbClr val="3E92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Homework</a:t>
            </a:r>
            <a:endParaRPr lang="en-US" sz="2400" dirty="0"/>
          </a:p>
        </p:txBody>
      </p:sp>
      <p:pic>
        <p:nvPicPr>
          <p:cNvPr id="3" name="Image 0" descr="icon_home_F5B700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927080" y="365760"/>
            <a:ext cx="640080" cy="64008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0080" y="960120"/>
            <a:ext cx="914400" cy="45720"/>
          </a:xfrm>
          <a:prstGeom prst="rect">
            <a:avLst/>
          </a:prstGeom>
          <a:solidFill>
            <a:srgbClr val="F5B700"/>
          </a:solidFill>
          <a:ln/>
        </p:spPr>
      </p:sp>
      <p:sp>
        <p:nvSpPr>
          <p:cNvPr id="5" name="Shape 2"/>
          <p:cNvSpPr/>
          <p:nvPr/>
        </p:nvSpPr>
        <p:spPr>
          <a:xfrm>
            <a:off x="640080" y="123444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263762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14173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লিখিত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22960" y="1828800"/>
            <a:ext cx="22402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চারটি কোয়ান্টাম সংখ্যার সংজ্ঞা, প্রতীক ও সম্ভাব্য মান লিখ।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474720" y="123444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263762"/>
          </a:solidFill>
          <a:ln/>
        </p:spPr>
      </p:sp>
      <p:sp>
        <p:nvSpPr>
          <p:cNvPr id="9" name="Text 6"/>
          <p:cNvSpPr/>
          <p:nvPr/>
        </p:nvSpPr>
        <p:spPr>
          <a:xfrm>
            <a:off x="3657600" y="14173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গাণিতিক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3657600" y="1828800"/>
            <a:ext cx="22402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৪ এর জন্য l ও m এর সব সম্ভাব্য মান নির্ণয় কর।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309360" y="123444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263762"/>
          </a:solidFill>
          <a:ln/>
        </p:spPr>
      </p:sp>
      <p:sp>
        <p:nvSpPr>
          <p:cNvPr id="12" name="Text 9"/>
          <p:cNvSpPr/>
          <p:nvPr/>
        </p:nvSpPr>
        <p:spPr>
          <a:xfrm>
            <a:off x="6492240" y="14173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গবেষণা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492240" y="1828800"/>
            <a:ext cx="22402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পাউলির বর্জন নীতি নিয়ে ১ পৃষ্ঠার নোট তৈরি কর।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9144000" y="1234440"/>
            <a:ext cx="2606040" cy="2286000"/>
          </a:xfrm>
          <a:prstGeom prst="roundRect">
            <a:avLst>
              <a:gd name="adj" fmla="val 4000"/>
            </a:avLst>
          </a:prstGeom>
          <a:solidFill>
            <a:srgbClr val="263762"/>
          </a:solidFill>
          <a:ln/>
        </p:spPr>
      </p:sp>
      <p:sp>
        <p:nvSpPr>
          <p:cNvPr id="15" name="Text 12"/>
          <p:cNvSpPr/>
          <p:nvPr/>
        </p:nvSpPr>
        <p:spPr>
          <a:xfrm>
            <a:off x="9326880" y="14173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5B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সৃজনশীল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9326880" y="1828800"/>
            <a:ext cx="22402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E4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চারটি কোয়ান্টাম সংখ্যাকে বাড়ি-রাস্তা-ফ্ল্যাট-ঘরের ঠিকানার সাথে তুলনা করে একটি পোস্টার আঁক।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40080" y="3794760"/>
            <a:ext cx="10881360" cy="0"/>
          </a:xfrm>
          <a:prstGeom prst="line">
            <a:avLst/>
          </a:prstGeom>
          <a:noFill/>
          <a:ln w="12700">
            <a:solidFill>
              <a:srgbClr val="3A4A78"/>
            </a:solidFill>
            <a:prstDash val="solid"/>
          </a:ln>
        </p:spPr>
      </p:sp>
      <p:pic>
        <p:nvPicPr>
          <p:cNvPr id="18" name="Image 1" descr="icon_heart_F5B700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632704" y="4069080"/>
            <a:ext cx="822960" cy="82296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40080" y="502920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সবাইকে আন্তরিক ধন্যবাদ</a:t>
            </a:r>
            <a:endParaRPr lang="en-US" sz="3000" dirty="0"/>
          </a:p>
        </p:txBody>
      </p:sp>
      <p:sp>
        <p:nvSpPr>
          <p:cNvPr id="20" name="Text 16"/>
          <p:cNvSpPr/>
          <p:nvPr/>
        </p:nvSpPr>
        <p:spPr>
          <a:xfrm>
            <a:off x="640080" y="56235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3E92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1195</Words>
  <Application>Microsoft Office PowerPoint</Application>
  <PresentationFormat>Custom</PresentationFormat>
  <Paragraphs>137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</cp:revision>
  <dcterms:created xsi:type="dcterms:W3CDTF">2026-07-24T09:36:55Z</dcterms:created>
  <dcterms:modified xsi:type="dcterms:W3CDTF">2026-07-24T09:42:20Z</dcterms:modified>
</cp:coreProperties>
</file>