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3"/>
  </p:notesMasterIdLst>
  <p:sldIdLst>
    <p:sldId id="265" r:id="rId2"/>
    <p:sldId id="256" r:id="rId3"/>
    <p:sldId id="26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7" r:id="rId12"/>
  </p:sldIdLst>
  <p:sldSz cx="12192000" cy="6858000"/>
  <p:notesSz cx="6858000" cy="9144000"/>
  <p:embeddedFontLst>
    <p:embeddedFont>
      <p:font typeface="SolaimanLipi" charset="0"/>
      <p:regular r:id="rId14"/>
    </p:embeddedFont>
    <p:embeddedFont>
      <p:font typeface="Calibri" pitchFamily="34" charset="0"/>
      <p:regular r:id="rId15"/>
      <p:bold r:id="rId16"/>
      <p:italic r:id="rId17"/>
      <p:boldItalic r:id="rId18"/>
    </p:embeddedFont>
    <p:embeddedFont>
      <p:font typeface="Poppins" charset="0"/>
      <p:regular r:id="rId19"/>
      <p:bold r:id="rId20"/>
      <p:italic r:id="rId21"/>
      <p:boldItalic r:id="rId22"/>
    </p:embeddedFont>
    <p:embeddedFont>
      <p:font typeface="Hind Siliguri" charset="0"/>
      <p:regular r:id="rId23"/>
      <p:bold r:id="rId24"/>
    </p:embeddedFont>
    <p:embeddedFont>
      <p:font typeface="Hind Siliguri SemiBold" charset="0"/>
      <p:regular r:id="rId25"/>
      <p:bold r:id="rId26"/>
    </p:embeddedFont>
    <p:embeddedFont>
      <p:font typeface="Noto Serif Bengali" charset="0"/>
      <p:regular r:id="rId27"/>
      <p:bold r:id="rId28"/>
    </p:embeddedFont>
    <p:embeddedFont>
      <p:font typeface="Hind Siliguri Medium" charset="0"/>
      <p:regular r:id="rId29"/>
      <p:bold r:id="rId30"/>
    </p:embeddedFont>
    <p:embeddedFont>
      <p:font typeface="Noto Serif Bengali SemiBold" charset="0"/>
      <p:regular r:id="rId31"/>
      <p:bold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-72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font" Target="fonts/font1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32" Type="http://schemas.openxmlformats.org/officeDocument/2006/relationships/font" Target="fonts/font19.fntdata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font" Target="fonts/font15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31" Type="http://schemas.openxmlformats.org/officeDocument/2006/relationships/font" Target="fonts/font1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font" Target="fonts/font14.fntdata"/><Relationship Id="rId30" Type="http://schemas.openxmlformats.org/officeDocument/2006/relationships/font" Target="fonts/font17.fntdata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="" xmlns:p14="http://schemas.microsoft.com/office/powerpoint/2010/main" val="36031635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="" xmlns:p14="http://schemas.microsoft.com/office/powerpoint/2010/main" val="33690014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="" xmlns:p14="http://schemas.microsoft.com/office/powerpoint/2010/main" val="9790526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/>
          <p:nvPr/>
        </p:nvSpPr>
        <p:spPr>
          <a:xfrm>
            <a:off x="0" y="0"/>
            <a:ext cx="12192000" cy="142875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SolaimanLipi" panose="03000609000000000000" pitchFamily="65" charset="0"/>
              <a:ea typeface="Calibri"/>
              <a:cs typeface="SolaimanLipi" panose="03000609000000000000" pitchFamily="65" charset="0"/>
              <a:sym typeface="Calibri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1595437" y="2369641"/>
            <a:ext cx="9001125" cy="981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375" b="1" i="0" u="none" strike="noStrike" cap="none" dirty="0" err="1">
                <a:solidFill>
                  <a:srgbClr val="1E293B"/>
                </a:solidFill>
                <a:latin typeface="SolaimanLipi" panose="03000609000000000000" pitchFamily="65" charset="0"/>
                <a:ea typeface="Poppins"/>
                <a:cs typeface="SolaimanLipi" panose="03000609000000000000" pitchFamily="65" charset="0"/>
                <a:sym typeface="Poppins"/>
              </a:rPr>
              <a:t>আজকের</a:t>
            </a:r>
            <a:r>
              <a:rPr lang="en-US" sz="6375" b="1" i="0" u="none" strike="noStrike" cap="none" dirty="0">
                <a:solidFill>
                  <a:srgbClr val="1E293B"/>
                </a:solidFill>
                <a:latin typeface="SolaimanLipi" panose="03000609000000000000" pitchFamily="65" charset="0"/>
                <a:ea typeface="Poppins"/>
                <a:cs typeface="SolaimanLipi" panose="03000609000000000000" pitchFamily="65" charset="0"/>
                <a:sym typeface="Poppins"/>
              </a:rPr>
              <a:t> </a:t>
            </a:r>
            <a:r>
              <a:rPr lang="en-US" sz="6375" b="1" i="0" u="none" strike="noStrike" cap="none" dirty="0" err="1">
                <a:solidFill>
                  <a:srgbClr val="1E293B"/>
                </a:solidFill>
                <a:latin typeface="SolaimanLipi" panose="03000609000000000000" pitchFamily="65" charset="0"/>
                <a:ea typeface="Poppins"/>
                <a:cs typeface="SolaimanLipi" panose="03000609000000000000" pitchFamily="65" charset="0"/>
                <a:sym typeface="Poppins"/>
              </a:rPr>
              <a:t>ক্লাসে</a:t>
            </a:r>
            <a:r>
              <a:rPr lang="en-US" sz="6375" b="1" i="0" u="none" strike="noStrike" cap="none" dirty="0">
                <a:solidFill>
                  <a:srgbClr val="1E293B"/>
                </a:solidFill>
                <a:latin typeface="SolaimanLipi" panose="03000609000000000000" pitchFamily="65" charset="0"/>
                <a:ea typeface="Poppins"/>
                <a:cs typeface="SolaimanLipi" panose="03000609000000000000" pitchFamily="65" charset="0"/>
                <a:sym typeface="Poppins"/>
              </a:rPr>
              <a:t> </a:t>
            </a:r>
            <a:r>
              <a:rPr lang="en-US" sz="6375" b="1" i="0" u="none" strike="noStrike" cap="none" dirty="0" err="1">
                <a:solidFill>
                  <a:srgbClr val="3B82F6"/>
                </a:solidFill>
                <a:latin typeface="SolaimanLipi" panose="03000609000000000000" pitchFamily="65" charset="0"/>
                <a:ea typeface="Poppins"/>
                <a:cs typeface="SolaimanLipi" panose="03000609000000000000" pitchFamily="65" charset="0"/>
                <a:sym typeface="Poppins"/>
              </a:rPr>
              <a:t>স্বাগতম</a:t>
            </a:r>
            <a:endParaRPr>
              <a:latin typeface="SolaimanLipi" panose="03000609000000000000" pitchFamily="65" charset="0"/>
              <a:cs typeface="SolaimanLipi" panose="03000609000000000000" pitchFamily="65" charset="0"/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1809750" y="3893641"/>
            <a:ext cx="8572500" cy="1181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 err="1">
                <a:solidFill>
                  <a:srgbClr val="64748B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আমাদের</a:t>
            </a:r>
            <a:r>
              <a:rPr lang="en-US" sz="2400" b="0" i="0" u="none" strike="noStrike" cap="none" dirty="0">
                <a:solidFill>
                  <a:srgbClr val="64748B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400" b="0" i="0" u="none" strike="noStrike" cap="none" dirty="0" err="1">
                <a:solidFill>
                  <a:srgbClr val="64748B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শিক্ষা</a:t>
            </a:r>
            <a:r>
              <a:rPr lang="en-US" sz="2400" b="0" i="0" u="none" strike="noStrike" cap="none" dirty="0">
                <a:solidFill>
                  <a:srgbClr val="64748B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ও </a:t>
            </a:r>
            <a:r>
              <a:rPr lang="en-US" sz="2400" b="0" i="0" u="none" strike="noStrike" cap="none" dirty="0" err="1">
                <a:solidFill>
                  <a:srgbClr val="64748B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শেখার</a:t>
            </a:r>
            <a:r>
              <a:rPr lang="en-US" sz="2400" b="0" i="0" u="none" strike="noStrike" cap="none" dirty="0">
                <a:solidFill>
                  <a:srgbClr val="64748B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400" b="0" i="0" u="none" strike="noStrike" cap="none" dirty="0" err="1">
                <a:solidFill>
                  <a:srgbClr val="64748B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এই</a:t>
            </a:r>
            <a:r>
              <a:rPr lang="en-US" sz="2400" b="0" i="0" u="none" strike="noStrike" cap="none" dirty="0">
                <a:solidFill>
                  <a:srgbClr val="64748B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400" b="0" i="0" u="none" strike="noStrike" cap="none" dirty="0" err="1">
                <a:solidFill>
                  <a:srgbClr val="64748B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যাত্রায়</a:t>
            </a:r>
            <a:r>
              <a:rPr lang="en-US" sz="2400" b="0" i="0" u="none" strike="noStrike" cap="none" dirty="0">
                <a:solidFill>
                  <a:srgbClr val="64748B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400" b="0" i="0" u="none" strike="noStrike" cap="none" dirty="0" err="1">
                <a:solidFill>
                  <a:srgbClr val="64748B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তোমাদের</a:t>
            </a:r>
            <a:r>
              <a:rPr lang="en-US" sz="2400" b="0" i="0" u="none" strike="noStrike" cap="none" dirty="0">
                <a:solidFill>
                  <a:srgbClr val="64748B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400" b="0" i="0" u="none" strike="noStrike" cap="none" dirty="0" err="1">
                <a:solidFill>
                  <a:srgbClr val="64748B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সবাইকে</a:t>
            </a:r>
            <a:r>
              <a:rPr lang="en-US" sz="2400" b="0" i="0" u="none" strike="noStrike" cap="none" dirty="0">
                <a:solidFill>
                  <a:srgbClr val="64748B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400" b="0" i="0" u="none" strike="noStrike" cap="none" dirty="0" err="1">
                <a:solidFill>
                  <a:srgbClr val="64748B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পেয়ে</a:t>
            </a:r>
            <a:r>
              <a:rPr lang="en-US" sz="2400" b="0" i="0" u="none" strike="noStrike" cap="none" dirty="0">
                <a:solidFill>
                  <a:srgbClr val="64748B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400" b="0" i="0" u="none" strike="noStrike" cap="none" dirty="0" err="1">
                <a:solidFill>
                  <a:srgbClr val="64748B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আমরা</a:t>
            </a:r>
            <a:r>
              <a:rPr lang="en-US" sz="2400" b="0" i="0" u="none" strike="noStrike" cap="none" dirty="0">
                <a:solidFill>
                  <a:srgbClr val="64748B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400" b="0" i="0" u="none" strike="noStrike" cap="none" dirty="0" err="1">
                <a:solidFill>
                  <a:srgbClr val="64748B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অত্যন্ত</a:t>
            </a:r>
            <a:r>
              <a:rPr lang="en-US" sz="2400" b="0" i="0" u="none" strike="noStrike" cap="none" dirty="0">
                <a:solidFill>
                  <a:srgbClr val="64748B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400" b="0" i="0" u="none" strike="noStrike" cap="none" dirty="0" err="1">
                <a:solidFill>
                  <a:srgbClr val="64748B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আনন্দিত</a:t>
            </a:r>
            <a:r>
              <a:rPr lang="en-US" sz="2400" b="0" i="0" u="none" strike="noStrike" cap="none" dirty="0">
                <a:solidFill>
                  <a:srgbClr val="64748B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। </a:t>
            </a:r>
            <a:r>
              <a:rPr lang="en-US" sz="2400" b="0" i="0" u="none" strike="noStrike" cap="none" dirty="0" err="1">
                <a:solidFill>
                  <a:srgbClr val="64748B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চলো</a:t>
            </a:r>
            <a:r>
              <a:rPr lang="en-US" sz="2400" b="0" i="0" u="none" strike="noStrike" cap="none" dirty="0">
                <a:solidFill>
                  <a:srgbClr val="64748B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, </a:t>
            </a:r>
            <a:r>
              <a:rPr lang="en-US" sz="2400" b="0" i="0" u="none" strike="noStrike" cap="none" dirty="0" err="1">
                <a:solidFill>
                  <a:srgbClr val="64748B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নতুন</a:t>
            </a:r>
            <a:r>
              <a:rPr lang="en-US" sz="2400" b="0" i="0" u="none" strike="noStrike" cap="none" dirty="0">
                <a:solidFill>
                  <a:srgbClr val="64748B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400" b="0" i="0" u="none" strike="noStrike" cap="none" dirty="0" err="1">
                <a:solidFill>
                  <a:srgbClr val="64748B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কিছু</a:t>
            </a:r>
            <a:r>
              <a:rPr lang="en-US" sz="2400" b="0" i="0" u="none" strike="noStrike" cap="none" dirty="0">
                <a:solidFill>
                  <a:srgbClr val="64748B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400" b="0" i="0" u="none" strike="noStrike" cap="none" dirty="0" err="1">
                <a:solidFill>
                  <a:srgbClr val="64748B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শিখি</a:t>
            </a:r>
            <a:r>
              <a:rPr lang="en-US" sz="2400" b="0" i="0" u="none" strike="noStrike" cap="none" dirty="0">
                <a:solidFill>
                  <a:srgbClr val="64748B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!</a:t>
            </a:r>
            <a:endParaRPr>
              <a:latin typeface="SolaimanLipi" panose="03000609000000000000" pitchFamily="65" charset="0"/>
              <a:cs typeface="SolaimanLipi" panose="03000609000000000000" pitchFamily="65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9798512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5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9525"/>
            <a:ext cx="12192000" cy="6838950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3"/>
          <p:cNvSpPr/>
          <p:nvPr/>
        </p:nvSpPr>
        <p:spPr>
          <a:xfrm>
            <a:off x="0" y="9525"/>
            <a:ext cx="12192000" cy="6838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SolaimanLipi" panose="03000609000000000000" pitchFamily="65" charset="0"/>
              <a:ea typeface="Calibri"/>
              <a:cs typeface="SolaimanLipi" panose="03000609000000000000" pitchFamily="65" charset="0"/>
              <a:sym typeface="Calibri"/>
            </a:endParaRPr>
          </a:p>
        </p:txBody>
      </p:sp>
      <p:sp>
        <p:nvSpPr>
          <p:cNvPr id="87" name="Google Shape;87;p13"/>
          <p:cNvSpPr txBox="1"/>
          <p:nvPr/>
        </p:nvSpPr>
        <p:spPr>
          <a:xfrm>
            <a:off x="4295775" y="2290911"/>
            <a:ext cx="3600450" cy="406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A7F3D0"/>
                </a:solidFill>
                <a:latin typeface="SolaimanLipi" panose="03000609000000000000" pitchFamily="65" charset="0"/>
                <a:ea typeface="Hind Siliguri SemiBold"/>
                <a:cs typeface="SolaimanLipi" panose="03000609000000000000" pitchFamily="65" charset="0"/>
                <a:sym typeface="Hind Siliguri SemiBold"/>
              </a:rPr>
              <a:t>ইসলাম শিক্ষা | ষষ্ঠ শ্রেণি (প্রথম অধ্যায়)</a:t>
            </a:r>
            <a:endParaRPr>
              <a:latin typeface="SolaimanLipi" panose="03000609000000000000" pitchFamily="65" charset="0"/>
              <a:cs typeface="SolaimanLipi" panose="03000609000000000000" pitchFamily="65" charset="0"/>
            </a:endParaRPr>
          </a:p>
        </p:txBody>
      </p:sp>
      <p:sp>
        <p:nvSpPr>
          <p:cNvPr id="88" name="Google Shape;88;p13"/>
          <p:cNvSpPr txBox="1"/>
          <p:nvPr/>
        </p:nvSpPr>
        <p:spPr>
          <a:xfrm>
            <a:off x="4267490" y="2768947"/>
            <a:ext cx="3657019" cy="9602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i="0" u="none" strike="noStrike" cap="none" dirty="0" err="1">
                <a:solidFill>
                  <a:srgbClr val="FFFFFF"/>
                </a:solidFill>
                <a:latin typeface="SolaimanLipi" panose="03000609000000000000" pitchFamily="65" charset="0"/>
                <a:ea typeface="Noto Serif Bengali"/>
                <a:cs typeface="SolaimanLipi" panose="03000609000000000000" pitchFamily="65" charset="0"/>
                <a:sym typeface="Noto Serif Bengali"/>
              </a:rPr>
              <a:t>পাঠ</a:t>
            </a:r>
            <a:r>
              <a:rPr lang="en-US" sz="4800" b="1" i="0" u="none" strike="noStrike" cap="none" dirty="0">
                <a:solidFill>
                  <a:srgbClr val="FFFFFF"/>
                </a:solidFill>
                <a:latin typeface="SolaimanLipi" panose="03000609000000000000" pitchFamily="65" charset="0"/>
                <a:ea typeface="Noto Serif Bengali"/>
                <a:cs typeface="SolaimanLipi" panose="03000609000000000000" pitchFamily="65" charset="0"/>
                <a:sym typeface="Noto Serif Bengali"/>
              </a:rPr>
              <a:t> ৬: </a:t>
            </a:r>
            <a:r>
              <a:rPr lang="en-US" sz="4800" b="1" i="0" u="none" strike="noStrike" cap="none" dirty="0" err="1">
                <a:solidFill>
                  <a:srgbClr val="FFFFFF"/>
                </a:solidFill>
                <a:latin typeface="SolaimanLipi" panose="03000609000000000000" pitchFamily="65" charset="0"/>
                <a:ea typeface="Noto Serif Bengali"/>
                <a:cs typeface="SolaimanLipi" panose="03000609000000000000" pitchFamily="65" charset="0"/>
                <a:sym typeface="Noto Serif Bengali"/>
              </a:rPr>
              <a:t>রিসালাত</a:t>
            </a:r>
            <a:endParaRPr sz="1100" dirty="0">
              <a:latin typeface="SolaimanLipi" panose="03000609000000000000" pitchFamily="65" charset="0"/>
              <a:cs typeface="SolaimanLipi" panose="03000609000000000000" pitchFamily="65" charset="0"/>
            </a:endParaRPr>
          </a:p>
        </p:txBody>
      </p:sp>
      <p:sp>
        <p:nvSpPr>
          <p:cNvPr id="89" name="Google Shape;89;p13"/>
          <p:cNvSpPr txBox="1"/>
          <p:nvPr/>
        </p:nvSpPr>
        <p:spPr>
          <a:xfrm>
            <a:off x="3543300" y="4161383"/>
            <a:ext cx="5105400" cy="480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0" i="0" u="none" strike="noStrike" cap="none">
                <a:solidFill>
                  <a:srgbClr val="FEF08A"/>
                </a:solidFill>
                <a:latin typeface="SolaimanLipi" panose="03000609000000000000" pitchFamily="65" charset="0"/>
                <a:ea typeface="Hind Siliguri Medium"/>
                <a:cs typeface="SolaimanLipi" panose="03000609000000000000" pitchFamily="65" charset="0"/>
                <a:sym typeface="Hind Siliguri Medium"/>
              </a:rPr>
              <a:t>আল্লাহর বাণী মানুষের নিকট পৌঁছে দেওয়ার পবিত্র দায়িত্ব</a:t>
            </a:r>
            <a:endParaRPr>
              <a:latin typeface="SolaimanLipi" panose="03000609000000000000" pitchFamily="65" charset="0"/>
              <a:cs typeface="SolaimanLipi" panose="03000609000000000000" pitchFamily="65" charset="0"/>
            </a:endParaRPr>
          </a:p>
        </p:txBody>
      </p:sp>
      <p:sp>
        <p:nvSpPr>
          <p:cNvPr id="90" name="Google Shape;90;p13"/>
          <p:cNvSpPr/>
          <p:nvPr/>
        </p:nvSpPr>
        <p:spPr>
          <a:xfrm>
            <a:off x="3543300" y="4018508"/>
            <a:ext cx="5105400" cy="9525"/>
          </a:xfrm>
          <a:prstGeom prst="rect">
            <a:avLst/>
          </a:prstGeom>
          <a:solidFill>
            <a:srgbClr val="FEF08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SolaimanLipi" panose="03000609000000000000" pitchFamily="65" charset="0"/>
              <a:ea typeface="Calibri"/>
              <a:cs typeface="SolaimanLipi" panose="03000609000000000000" pitchFamily="65" charset="0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2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2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2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2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2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2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/>
      <p:bldP spid="87" grpId="0"/>
      <p:bldP spid="88" grpId="0"/>
      <p:bldP spid="89" grpId="0"/>
      <p:bldP spid="9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239500" y="-476250"/>
            <a:ext cx="1428750" cy="142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762000" y="5238750"/>
            <a:ext cx="2381250" cy="2381250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3"/>
          <p:cNvSpPr txBox="1"/>
          <p:nvPr/>
        </p:nvSpPr>
        <p:spPr>
          <a:xfrm>
            <a:off x="4614861" y="1889920"/>
            <a:ext cx="2962275" cy="689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 err="1" smtClean="0">
                <a:solidFill>
                  <a:srgbClr val="FEF08A"/>
                </a:solidFill>
                <a:latin typeface="SolaimanLipi" pitchFamily="66" charset="0"/>
                <a:cs typeface="SolaimanLipi" pitchFamily="66" charset="0"/>
                <a:sym typeface="Hind Siliguri SemiBold"/>
              </a:rPr>
              <a:t>শিক্ষক</a:t>
            </a:r>
            <a:r>
              <a:rPr lang="en-US" sz="2800" dirty="0" smtClean="0">
                <a:solidFill>
                  <a:srgbClr val="FEF08A"/>
                </a:solidFill>
                <a:latin typeface="SolaimanLipi" pitchFamily="66" charset="0"/>
                <a:cs typeface="SolaimanLipi" pitchFamily="66" charset="0"/>
                <a:sym typeface="Hind Siliguri SemiBold"/>
              </a:rPr>
              <a:t> </a:t>
            </a:r>
            <a:r>
              <a:rPr lang="en-US" sz="2800" dirty="0" err="1" smtClean="0">
                <a:solidFill>
                  <a:srgbClr val="FEF08A"/>
                </a:solidFill>
                <a:latin typeface="SolaimanLipi" pitchFamily="66" charset="0"/>
                <a:cs typeface="SolaimanLipi" pitchFamily="66" charset="0"/>
                <a:sym typeface="Hind Siliguri SemiBold"/>
              </a:rPr>
              <a:t>পরিচিতি</a:t>
            </a:r>
            <a:endParaRPr sz="2400" dirty="0">
              <a:latin typeface="SolaimanLipi" pitchFamily="66" charset="0"/>
              <a:cs typeface="SolaimanLipi" pitchFamily="66" charset="0"/>
            </a:endParaRPr>
          </a:p>
        </p:txBody>
      </p:sp>
      <p:sp>
        <p:nvSpPr>
          <p:cNvPr id="88" name="Google Shape;88;p13"/>
          <p:cNvSpPr txBox="1"/>
          <p:nvPr/>
        </p:nvSpPr>
        <p:spPr>
          <a:xfrm>
            <a:off x="2024709" y="2782297"/>
            <a:ext cx="8142580" cy="86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625" b="1" i="0" u="none" strike="noStrike" cap="none" dirty="0" err="1" smtClean="0">
                <a:solidFill>
                  <a:srgbClr val="FFFFFF"/>
                </a:solidFill>
                <a:latin typeface="SolaimanLipi" pitchFamily="66" charset="0"/>
                <a:ea typeface="Noto Serif Bengali"/>
                <a:cs typeface="SolaimanLipi" pitchFamily="66" charset="0"/>
                <a:sym typeface="Noto Serif Bengali"/>
              </a:rPr>
              <a:t>মোঃ</a:t>
            </a:r>
            <a:r>
              <a:rPr lang="en-US" sz="5625" b="1" i="0" u="none" strike="noStrike" cap="none" dirty="0" smtClean="0">
                <a:solidFill>
                  <a:srgbClr val="FFFFFF"/>
                </a:solidFill>
                <a:latin typeface="SolaimanLipi" pitchFamily="66" charset="0"/>
                <a:ea typeface="Noto Serif Bengali"/>
                <a:cs typeface="SolaimanLipi" pitchFamily="66" charset="0"/>
                <a:sym typeface="Noto Serif Bengali"/>
              </a:rPr>
              <a:t> </a:t>
            </a:r>
            <a:r>
              <a:rPr lang="en-US" sz="5625" b="1" i="0" u="none" strike="noStrike" cap="none" dirty="0" err="1" smtClean="0">
                <a:solidFill>
                  <a:srgbClr val="FFFFFF"/>
                </a:solidFill>
                <a:latin typeface="SolaimanLipi" pitchFamily="66" charset="0"/>
                <a:ea typeface="Noto Serif Bengali"/>
                <a:cs typeface="SolaimanLipi" pitchFamily="66" charset="0"/>
                <a:sym typeface="Noto Serif Bengali"/>
              </a:rPr>
              <a:t>নূরুল</a:t>
            </a:r>
            <a:r>
              <a:rPr lang="en-US" sz="5625" b="1" i="0" u="none" strike="noStrike" cap="none" dirty="0" smtClean="0">
                <a:solidFill>
                  <a:srgbClr val="FFFFFF"/>
                </a:solidFill>
                <a:latin typeface="SolaimanLipi" pitchFamily="66" charset="0"/>
                <a:ea typeface="Noto Serif Bengali"/>
                <a:cs typeface="SolaimanLipi" pitchFamily="66" charset="0"/>
                <a:sym typeface="Noto Serif Bengali"/>
              </a:rPr>
              <a:t> </a:t>
            </a:r>
            <a:r>
              <a:rPr lang="en-US" sz="5625" b="1" i="0" u="none" strike="noStrike" cap="none" dirty="0" err="1" smtClean="0">
                <a:solidFill>
                  <a:srgbClr val="FFFFFF"/>
                </a:solidFill>
                <a:latin typeface="SolaimanLipi" pitchFamily="66" charset="0"/>
                <a:ea typeface="Noto Serif Bengali"/>
                <a:cs typeface="SolaimanLipi" pitchFamily="66" charset="0"/>
                <a:sym typeface="Noto Serif Bengali"/>
              </a:rPr>
              <a:t>আমিন</a:t>
            </a:r>
            <a:endParaRPr dirty="0">
              <a:latin typeface="SolaimanLipi" pitchFamily="66" charset="0"/>
              <a:cs typeface="SolaimanLipi" pitchFamily="66" charset="0"/>
            </a:endParaRPr>
          </a:p>
        </p:txBody>
      </p:sp>
      <p:sp>
        <p:nvSpPr>
          <p:cNvPr id="89" name="Google Shape;89;p13"/>
          <p:cNvSpPr txBox="1"/>
          <p:nvPr/>
        </p:nvSpPr>
        <p:spPr>
          <a:xfrm>
            <a:off x="3167099" y="3737633"/>
            <a:ext cx="5857800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 err="1" smtClean="0">
                <a:solidFill>
                  <a:srgbClr val="FEF08A"/>
                </a:solidFill>
                <a:latin typeface="SolaimanLipi" pitchFamily="66" charset="0"/>
                <a:cs typeface="SolaimanLipi" pitchFamily="66" charset="0"/>
                <a:sym typeface="Hind Siliguri"/>
              </a:rPr>
              <a:t>সহকারী</a:t>
            </a:r>
            <a:r>
              <a:rPr lang="en-US" sz="2400" dirty="0" smtClean="0">
                <a:solidFill>
                  <a:srgbClr val="FEF08A"/>
                </a:solidFill>
                <a:latin typeface="SolaimanLipi" pitchFamily="66" charset="0"/>
                <a:cs typeface="SolaimanLipi" pitchFamily="66" charset="0"/>
                <a:sym typeface="Hind Siliguri"/>
              </a:rPr>
              <a:t> </a:t>
            </a:r>
            <a:r>
              <a:rPr lang="en-US" sz="2400" dirty="0" err="1" smtClean="0">
                <a:solidFill>
                  <a:srgbClr val="FEF08A"/>
                </a:solidFill>
                <a:latin typeface="SolaimanLipi" pitchFamily="66" charset="0"/>
                <a:cs typeface="SolaimanLipi" pitchFamily="66" charset="0"/>
                <a:sym typeface="Hind Siliguri"/>
              </a:rPr>
              <a:t>শিক্ষক</a:t>
            </a:r>
            <a:r>
              <a:rPr lang="en-US" sz="2400" dirty="0" smtClean="0">
                <a:solidFill>
                  <a:srgbClr val="FEF08A"/>
                </a:solidFill>
                <a:latin typeface="SolaimanLipi" pitchFamily="66" charset="0"/>
                <a:cs typeface="SolaimanLipi" pitchFamily="66" charset="0"/>
                <a:sym typeface="Hind Siliguri"/>
              </a:rPr>
              <a:t> (</a:t>
            </a:r>
            <a:r>
              <a:rPr lang="en-US" sz="2400" dirty="0" err="1" smtClean="0">
                <a:solidFill>
                  <a:srgbClr val="FEF08A"/>
                </a:solidFill>
                <a:latin typeface="SolaimanLipi" pitchFamily="66" charset="0"/>
                <a:cs typeface="SolaimanLipi" pitchFamily="66" charset="0"/>
                <a:sym typeface="Hind Siliguri"/>
              </a:rPr>
              <a:t>ইসলাম</a:t>
            </a:r>
            <a:r>
              <a:rPr lang="en-US" sz="2400" dirty="0" smtClean="0">
                <a:solidFill>
                  <a:srgbClr val="FEF08A"/>
                </a:solidFill>
                <a:latin typeface="SolaimanLipi" pitchFamily="66" charset="0"/>
                <a:cs typeface="SolaimanLipi" pitchFamily="66" charset="0"/>
                <a:sym typeface="Hind Siliguri"/>
              </a:rPr>
              <a:t> </a:t>
            </a:r>
            <a:r>
              <a:rPr lang="en-US" sz="2400" dirty="0" err="1" smtClean="0">
                <a:solidFill>
                  <a:srgbClr val="FEF08A"/>
                </a:solidFill>
                <a:latin typeface="SolaimanLipi" pitchFamily="66" charset="0"/>
                <a:cs typeface="SolaimanLipi" pitchFamily="66" charset="0"/>
                <a:sym typeface="Hind Siliguri"/>
              </a:rPr>
              <a:t>শিক্ষা</a:t>
            </a:r>
            <a:r>
              <a:rPr lang="en-US" sz="2400" dirty="0" smtClean="0">
                <a:solidFill>
                  <a:srgbClr val="FEF08A"/>
                </a:solidFill>
                <a:latin typeface="SolaimanLipi" pitchFamily="66" charset="0"/>
                <a:cs typeface="SolaimanLipi" pitchFamily="66" charset="0"/>
                <a:sym typeface="Hind Siliguri"/>
              </a:rPr>
              <a:t>)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 err="1" smtClean="0">
                <a:solidFill>
                  <a:srgbClr val="FEF08A"/>
                </a:solidFill>
                <a:latin typeface="SolaimanLipi" pitchFamily="66" charset="0"/>
                <a:cs typeface="SolaimanLipi" pitchFamily="66" charset="0"/>
                <a:sym typeface="Hind Siliguri"/>
              </a:rPr>
              <a:t>চিনামূড়া</a:t>
            </a:r>
            <a:r>
              <a:rPr lang="en-US" sz="2400" dirty="0" smtClean="0">
                <a:solidFill>
                  <a:srgbClr val="FEF08A"/>
                </a:solidFill>
                <a:latin typeface="SolaimanLipi" pitchFamily="66" charset="0"/>
                <a:cs typeface="SolaimanLipi" pitchFamily="66" charset="0"/>
                <a:sym typeface="Hind Siliguri"/>
              </a:rPr>
              <a:t> </a:t>
            </a:r>
            <a:r>
              <a:rPr lang="en-US" sz="2400" dirty="0" err="1" smtClean="0">
                <a:solidFill>
                  <a:srgbClr val="FEF08A"/>
                </a:solidFill>
                <a:latin typeface="SolaimanLipi" pitchFamily="66" charset="0"/>
                <a:cs typeface="SolaimanLipi" pitchFamily="66" charset="0"/>
                <a:sym typeface="Hind Siliguri"/>
              </a:rPr>
              <a:t>এল.এন</a:t>
            </a:r>
            <a:r>
              <a:rPr lang="en-US" sz="2400" dirty="0" smtClean="0">
                <a:solidFill>
                  <a:srgbClr val="FEF08A"/>
                </a:solidFill>
                <a:latin typeface="SolaimanLipi" pitchFamily="66" charset="0"/>
                <a:cs typeface="SolaimanLipi" pitchFamily="66" charset="0"/>
                <a:sym typeface="Hind Siliguri"/>
              </a:rPr>
              <a:t> </a:t>
            </a:r>
            <a:r>
              <a:rPr lang="en-US" sz="2400" dirty="0" err="1" smtClean="0">
                <a:solidFill>
                  <a:srgbClr val="FEF08A"/>
                </a:solidFill>
                <a:latin typeface="SolaimanLipi" pitchFamily="66" charset="0"/>
                <a:cs typeface="SolaimanLipi" pitchFamily="66" charset="0"/>
                <a:sym typeface="Hind Siliguri"/>
              </a:rPr>
              <a:t>উচ্চ</a:t>
            </a:r>
            <a:r>
              <a:rPr lang="en-US" sz="2400" dirty="0" smtClean="0">
                <a:solidFill>
                  <a:srgbClr val="FEF08A"/>
                </a:solidFill>
                <a:latin typeface="SolaimanLipi" pitchFamily="66" charset="0"/>
                <a:cs typeface="SolaimanLipi" pitchFamily="66" charset="0"/>
                <a:sym typeface="Hind Siliguri"/>
              </a:rPr>
              <a:t> </a:t>
            </a:r>
            <a:r>
              <a:rPr lang="en-US" sz="2400" dirty="0" err="1" smtClean="0">
                <a:solidFill>
                  <a:srgbClr val="FEF08A"/>
                </a:solidFill>
                <a:latin typeface="SolaimanLipi" pitchFamily="66" charset="0"/>
                <a:cs typeface="SolaimanLipi" pitchFamily="66" charset="0"/>
                <a:sym typeface="Hind Siliguri"/>
              </a:rPr>
              <a:t>বিদ্যালয়</a:t>
            </a:r>
            <a:endParaRPr lang="en-US" sz="2400" dirty="0" smtClean="0">
              <a:solidFill>
                <a:srgbClr val="FEF08A"/>
              </a:solidFill>
              <a:latin typeface="SolaimanLipi" pitchFamily="66" charset="0"/>
              <a:cs typeface="SolaimanLipi" pitchFamily="66" charset="0"/>
              <a:sym typeface="Hind Siligu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 err="1" smtClean="0">
                <a:solidFill>
                  <a:srgbClr val="FEF08A"/>
                </a:solidFill>
                <a:latin typeface="SolaimanLipi" pitchFamily="66" charset="0"/>
                <a:cs typeface="SolaimanLipi" pitchFamily="66" charset="0"/>
                <a:sym typeface="Hind Siliguri"/>
              </a:rPr>
              <a:t>দাউদকান্দি,কুমিল্লা</a:t>
            </a:r>
            <a:r>
              <a:rPr lang="en-US" sz="2400" dirty="0" smtClean="0">
                <a:solidFill>
                  <a:srgbClr val="FEF08A"/>
                </a:solidFill>
                <a:latin typeface="SolaimanLipi" pitchFamily="66" charset="0"/>
                <a:cs typeface="SolaimanLipi" pitchFamily="66" charset="0"/>
                <a:sym typeface="Hind Siliguri"/>
              </a:rPr>
              <a:t> ।</a:t>
            </a:r>
          </a:p>
        </p:txBody>
      </p:sp>
    </p:spTree>
    <p:extLst>
      <p:ext uri="{BB962C8B-B14F-4D97-AF65-F5344CB8AC3E}">
        <p14:creationId xmlns="" xmlns:p14="http://schemas.microsoft.com/office/powerpoint/2010/main" val="3987947737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/>
      <p:bldP spid="88" grpId="0"/>
      <p:bldP spid="8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5"/>
        </a:solid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1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4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1025" y="2842319"/>
            <a:ext cx="5324475" cy="2078087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4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86500" y="2842319"/>
            <a:ext cx="5324475" cy="2078087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4"/>
          <p:cNvSpPr txBox="1"/>
          <p:nvPr/>
        </p:nvSpPr>
        <p:spPr>
          <a:xfrm>
            <a:off x="923925" y="3329880"/>
            <a:ext cx="4870608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0" i="0" u="none" strike="noStrike" cap="none">
                <a:solidFill>
                  <a:srgbClr val="047857"/>
                </a:solidFill>
                <a:latin typeface="SolaimanLipi" panose="03000609000000000000" pitchFamily="65" charset="0"/>
                <a:ea typeface="Noto Serif Bengali SemiBold"/>
                <a:cs typeface="SolaimanLipi" panose="03000609000000000000" pitchFamily="65" charset="0"/>
                <a:sym typeface="Noto Serif Bengali SemiBold"/>
              </a:rPr>
              <a:t>আভিধানিক অর্থ</a:t>
            </a:r>
            <a:endParaRPr>
              <a:latin typeface="SolaimanLipi" panose="03000609000000000000" pitchFamily="65" charset="0"/>
              <a:cs typeface="SolaimanLipi" panose="03000609000000000000" pitchFamily="65" charset="0"/>
            </a:endParaRPr>
          </a:p>
        </p:txBody>
      </p:sp>
      <p:sp>
        <p:nvSpPr>
          <p:cNvPr id="99" name="Google Shape;99;p14"/>
          <p:cNvSpPr/>
          <p:nvPr/>
        </p:nvSpPr>
        <p:spPr>
          <a:xfrm>
            <a:off x="923925" y="3691830"/>
            <a:ext cx="4638675" cy="19050"/>
          </a:xfrm>
          <a:prstGeom prst="rect">
            <a:avLst/>
          </a:prstGeom>
          <a:solidFill>
            <a:srgbClr val="BBF7D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SolaimanLipi" panose="03000609000000000000" pitchFamily="65" charset="0"/>
              <a:ea typeface="Calibri"/>
              <a:cs typeface="SolaimanLipi" panose="03000609000000000000" pitchFamily="65" charset="0"/>
              <a:sym typeface="Calibri"/>
            </a:endParaRPr>
          </a:p>
        </p:txBody>
      </p:sp>
      <p:sp>
        <p:nvSpPr>
          <p:cNvPr id="100" name="Google Shape;100;p14"/>
          <p:cNvSpPr txBox="1"/>
          <p:nvPr/>
        </p:nvSpPr>
        <p:spPr>
          <a:xfrm>
            <a:off x="923925" y="3853755"/>
            <a:ext cx="4638675" cy="1052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2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374151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'রিসালাত' (الرَّسَالَةُ) একটি আরবি শব্দ। এর অর্থ হচ্ছে— </a:t>
            </a:r>
            <a:r>
              <a:rPr lang="en-US" sz="1425" b="1" i="0" u="none" strike="noStrike" cap="none">
                <a:solidFill>
                  <a:srgbClr val="374151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বার্তা, খবর, চিঠি, সংবাদ বহন করা</a:t>
            </a:r>
            <a:r>
              <a:rPr lang="en-US" sz="1425" b="0" i="0" u="none" strike="noStrike" cap="none">
                <a:solidFill>
                  <a:srgbClr val="374151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কিংবা কোনো মহৎ কাজের দায়িত্ব বহন করা।</a:t>
            </a:r>
            <a:endParaRPr>
              <a:latin typeface="SolaimanLipi" panose="03000609000000000000" pitchFamily="65" charset="0"/>
              <a:cs typeface="SolaimanLipi" panose="03000609000000000000" pitchFamily="65" charset="0"/>
            </a:endParaRPr>
          </a:p>
        </p:txBody>
      </p:sp>
      <p:sp>
        <p:nvSpPr>
          <p:cNvPr id="101" name="Google Shape;101;p14"/>
          <p:cNvSpPr txBox="1"/>
          <p:nvPr/>
        </p:nvSpPr>
        <p:spPr>
          <a:xfrm>
            <a:off x="6629400" y="3185219"/>
            <a:ext cx="4870608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0" i="0" u="none" strike="noStrike" cap="none">
                <a:solidFill>
                  <a:srgbClr val="047857"/>
                </a:solidFill>
                <a:latin typeface="SolaimanLipi" panose="03000609000000000000" pitchFamily="65" charset="0"/>
                <a:ea typeface="Noto Serif Bengali SemiBold"/>
                <a:cs typeface="SolaimanLipi" panose="03000609000000000000" pitchFamily="65" charset="0"/>
                <a:sym typeface="Noto Serif Bengali SemiBold"/>
              </a:rPr>
              <a:t>পারিভাষিক অর্থ</a:t>
            </a:r>
            <a:endParaRPr>
              <a:latin typeface="SolaimanLipi" panose="03000609000000000000" pitchFamily="65" charset="0"/>
              <a:cs typeface="SolaimanLipi" panose="03000609000000000000" pitchFamily="65" charset="0"/>
            </a:endParaRPr>
          </a:p>
        </p:txBody>
      </p:sp>
      <p:sp>
        <p:nvSpPr>
          <p:cNvPr id="102" name="Google Shape;102;p14"/>
          <p:cNvSpPr/>
          <p:nvPr/>
        </p:nvSpPr>
        <p:spPr>
          <a:xfrm>
            <a:off x="6629400" y="3547169"/>
            <a:ext cx="4638675" cy="19050"/>
          </a:xfrm>
          <a:prstGeom prst="rect">
            <a:avLst/>
          </a:prstGeom>
          <a:solidFill>
            <a:srgbClr val="BBF7D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SolaimanLipi" panose="03000609000000000000" pitchFamily="65" charset="0"/>
              <a:ea typeface="Calibri"/>
              <a:cs typeface="SolaimanLipi" panose="03000609000000000000" pitchFamily="65" charset="0"/>
              <a:sym typeface="Calibri"/>
            </a:endParaRPr>
          </a:p>
        </p:txBody>
      </p:sp>
      <p:sp>
        <p:nvSpPr>
          <p:cNvPr id="103" name="Google Shape;103;p14"/>
          <p:cNvSpPr txBox="1"/>
          <p:nvPr/>
        </p:nvSpPr>
        <p:spPr>
          <a:xfrm>
            <a:off x="6629400" y="3709094"/>
            <a:ext cx="4638675" cy="1052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2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374151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ইসলামী শরিয়তের পরিভাষায়, মহান আল্লাহর পবিত্র বাণী ও বিধিবিধান মানুষের কাছে পৌঁছে দেওয়ার পবিত্র দায়িত্ব ও কর্তব্যকে </a:t>
            </a:r>
            <a:r>
              <a:rPr lang="en-US" sz="1425" b="1" i="0" u="none" strike="noStrike" cap="none">
                <a:solidFill>
                  <a:srgbClr val="374151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রিসালাত</a:t>
            </a:r>
            <a:r>
              <a:rPr lang="en-US" sz="1425" b="0" i="0" u="none" strike="noStrike" cap="none">
                <a:solidFill>
                  <a:srgbClr val="374151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বলা হয়।</a:t>
            </a:r>
            <a:endParaRPr>
              <a:latin typeface="SolaimanLipi" panose="03000609000000000000" pitchFamily="65" charset="0"/>
              <a:cs typeface="SolaimanLipi" panose="03000609000000000000" pitchFamily="65" charset="0"/>
            </a:endParaRPr>
          </a:p>
        </p:txBody>
      </p:sp>
      <p:sp>
        <p:nvSpPr>
          <p:cNvPr id="104" name="Google Shape;104;p14"/>
          <p:cNvSpPr txBox="1"/>
          <p:nvPr/>
        </p:nvSpPr>
        <p:spPr>
          <a:xfrm>
            <a:off x="581025" y="581025"/>
            <a:ext cx="11581447" cy="438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>
                <a:solidFill>
                  <a:srgbClr val="064E3B"/>
                </a:solidFill>
                <a:latin typeface="SolaimanLipi" panose="03000609000000000000" pitchFamily="65" charset="0"/>
                <a:ea typeface="Noto Serif Bengali"/>
                <a:cs typeface="SolaimanLipi" panose="03000609000000000000" pitchFamily="65" charset="0"/>
                <a:sym typeface="Noto Serif Bengali"/>
              </a:rPr>
              <a:t>রিসালাতের পরিচয় ও অর্থ</a:t>
            </a:r>
            <a:endParaRPr>
              <a:latin typeface="SolaimanLipi" panose="03000609000000000000" pitchFamily="65" charset="0"/>
              <a:cs typeface="SolaimanLipi" panose="03000609000000000000" pitchFamily="65" charset="0"/>
            </a:endParaRPr>
          </a:p>
        </p:txBody>
      </p:sp>
      <p:sp>
        <p:nvSpPr>
          <p:cNvPr id="105" name="Google Shape;105;p14"/>
          <p:cNvSpPr/>
          <p:nvPr/>
        </p:nvSpPr>
        <p:spPr>
          <a:xfrm>
            <a:off x="581025" y="1123950"/>
            <a:ext cx="11029950" cy="28575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SolaimanLipi" panose="03000609000000000000" pitchFamily="65" charset="0"/>
              <a:ea typeface="Calibri"/>
              <a:cs typeface="SolaimanLipi" panose="03000609000000000000" pitchFamily="65" charset="0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" grpId="0"/>
      <p:bldP spid="99" grpId="0" animBg="1"/>
      <p:bldP spid="100" grpId="0"/>
      <p:bldP spid="101" grpId="0"/>
      <p:bldP spid="102" grpId="0" animBg="1"/>
      <p:bldP spid="103" grpId="0"/>
      <p:bldP spid="104" grpId="0"/>
      <p:bldP spid="10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5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1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86500" y="2214562"/>
            <a:ext cx="5324475" cy="333375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5"/>
          <p:cNvSpPr txBox="1"/>
          <p:nvPr/>
        </p:nvSpPr>
        <p:spPr>
          <a:xfrm>
            <a:off x="914400" y="2755850"/>
            <a:ext cx="4991100" cy="701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2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>
                <a:solidFill>
                  <a:srgbClr val="374151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তাওহিদের দাওয়াত:</a:t>
            </a:r>
            <a:r>
              <a:rPr lang="en-US" sz="1425" b="0" i="0" u="none" strike="noStrike" cap="none">
                <a:solidFill>
                  <a:srgbClr val="374151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মানুষকে এক ও অদ্বিতীয় আল্লাহর দিকে আহ্বান করা এবং শিরক থেকে দূরে রাখা।</a:t>
            </a:r>
            <a:endParaRPr>
              <a:latin typeface="SolaimanLipi" panose="03000609000000000000" pitchFamily="65" charset="0"/>
              <a:cs typeface="SolaimanLipi" panose="03000609000000000000" pitchFamily="65" charset="0"/>
            </a:endParaRPr>
          </a:p>
        </p:txBody>
      </p:sp>
      <p:sp>
        <p:nvSpPr>
          <p:cNvPr id="113" name="Google Shape;113;p15"/>
          <p:cNvSpPr txBox="1"/>
          <p:nvPr/>
        </p:nvSpPr>
        <p:spPr>
          <a:xfrm>
            <a:off x="914400" y="3506241"/>
            <a:ext cx="4991100" cy="701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2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>
                <a:solidFill>
                  <a:srgbClr val="374151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সত্য ও ন্যায়ের পথ প্রদর্শন:</a:t>
            </a:r>
            <a:r>
              <a:rPr lang="en-US" sz="1425" b="0" i="0" u="none" strike="noStrike" cap="none">
                <a:solidFill>
                  <a:srgbClr val="374151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মানবজাতিকে সঠিক, সহজ ও সরল এবং সত্যের পথ দেখানো।</a:t>
            </a:r>
            <a:endParaRPr>
              <a:latin typeface="SolaimanLipi" panose="03000609000000000000" pitchFamily="65" charset="0"/>
              <a:cs typeface="SolaimanLipi" panose="03000609000000000000" pitchFamily="65" charset="0"/>
            </a:endParaRPr>
          </a:p>
        </p:txBody>
      </p:sp>
      <p:sp>
        <p:nvSpPr>
          <p:cNvPr id="114" name="Google Shape;114;p15"/>
          <p:cNvSpPr txBox="1"/>
          <p:nvPr/>
        </p:nvSpPr>
        <p:spPr>
          <a:xfrm>
            <a:off x="914400" y="4256633"/>
            <a:ext cx="4991100" cy="701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2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>
                <a:solidFill>
                  <a:srgbClr val="374151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উত্তম চরিত্র গঠন:</a:t>
            </a:r>
            <a:r>
              <a:rPr lang="en-US" sz="1425" b="0" i="0" u="none" strike="noStrike" cap="none">
                <a:solidFill>
                  <a:srgbClr val="374151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মানুষকে সুন্দর ব্যবহার, সততা ও নৈতিকতার মাধ্যমে জীবন সাজানোর শিক্ষা দেওয়া।</a:t>
            </a:r>
            <a:endParaRPr>
              <a:latin typeface="SolaimanLipi" panose="03000609000000000000" pitchFamily="65" charset="0"/>
              <a:cs typeface="SolaimanLipi" panose="03000609000000000000" pitchFamily="65" charset="0"/>
            </a:endParaRPr>
          </a:p>
        </p:txBody>
      </p:sp>
      <p:pic>
        <p:nvPicPr>
          <p:cNvPr id="115" name="Google Shape;115;p15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96025" y="2224087"/>
            <a:ext cx="5305425" cy="3314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5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81025" y="2789187"/>
            <a:ext cx="180975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5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81025" y="3539579"/>
            <a:ext cx="180975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5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81025" y="4289970"/>
            <a:ext cx="180975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15"/>
          <p:cNvSpPr txBox="1"/>
          <p:nvPr/>
        </p:nvSpPr>
        <p:spPr>
          <a:xfrm>
            <a:off x="581025" y="581025"/>
            <a:ext cx="11581447" cy="438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>
                <a:solidFill>
                  <a:srgbClr val="064E3B"/>
                </a:solidFill>
                <a:latin typeface="SolaimanLipi" panose="03000609000000000000" pitchFamily="65" charset="0"/>
                <a:ea typeface="Noto Serif Bengali"/>
                <a:cs typeface="SolaimanLipi" panose="03000609000000000000" pitchFamily="65" charset="0"/>
                <a:sym typeface="Noto Serif Bengali"/>
              </a:rPr>
              <a:t>নবি-রাসুলগণের মূল কাজসমূহ</a:t>
            </a:r>
            <a:endParaRPr>
              <a:latin typeface="SolaimanLipi" panose="03000609000000000000" pitchFamily="65" charset="0"/>
              <a:cs typeface="SolaimanLipi" panose="03000609000000000000" pitchFamily="65" charset="0"/>
            </a:endParaRPr>
          </a:p>
        </p:txBody>
      </p:sp>
      <p:sp>
        <p:nvSpPr>
          <p:cNvPr id="120" name="Google Shape;120;p15"/>
          <p:cNvSpPr/>
          <p:nvPr/>
        </p:nvSpPr>
        <p:spPr>
          <a:xfrm>
            <a:off x="581025" y="1123950"/>
            <a:ext cx="11029950" cy="28575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SolaimanLipi" panose="03000609000000000000" pitchFamily="65" charset="0"/>
              <a:ea typeface="Calibri"/>
              <a:cs typeface="SolaimanLipi" panose="03000609000000000000" pitchFamily="65" charset="0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/>
      <p:bldP spid="113" grpId="0"/>
      <p:bldP spid="114" grpId="0"/>
      <p:bldP spid="119" grpId="0"/>
      <p:bldP spid="12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5"/>
        </a:solidFill>
        <a:effectLst/>
      </p:bgPr>
    </p:bg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1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16"/>
          <p:cNvSpPr txBox="1"/>
          <p:nvPr/>
        </p:nvSpPr>
        <p:spPr>
          <a:xfrm>
            <a:off x="581025" y="581025"/>
            <a:ext cx="5540692" cy="438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>
                <a:solidFill>
                  <a:srgbClr val="064E3B"/>
                </a:solidFill>
                <a:latin typeface="SolaimanLipi" panose="03000609000000000000" pitchFamily="65" charset="0"/>
                <a:ea typeface="Noto Serif Bengali"/>
                <a:cs typeface="SolaimanLipi" panose="03000609000000000000" pitchFamily="65" charset="0"/>
                <a:sym typeface="Noto Serif Bengali"/>
              </a:rPr>
              <a:t>নবি ও রাসুল-এর পার্থক্য</a:t>
            </a:r>
            <a:endParaRPr>
              <a:latin typeface="SolaimanLipi" panose="03000609000000000000" pitchFamily="65" charset="0"/>
              <a:cs typeface="SolaimanLipi" panose="03000609000000000000" pitchFamily="65" charset="0"/>
            </a:endParaRPr>
          </a:p>
        </p:txBody>
      </p:sp>
      <p:sp>
        <p:nvSpPr>
          <p:cNvPr id="127" name="Google Shape;127;p16"/>
          <p:cNvSpPr/>
          <p:nvPr/>
        </p:nvSpPr>
        <p:spPr>
          <a:xfrm>
            <a:off x="581025" y="1123950"/>
            <a:ext cx="5276850" cy="28575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SolaimanLipi" panose="03000609000000000000" pitchFamily="65" charset="0"/>
              <a:ea typeface="Calibri"/>
              <a:cs typeface="SolaimanLipi" panose="03000609000000000000" pitchFamily="65" charset="0"/>
              <a:sym typeface="Calibri"/>
            </a:endParaRPr>
          </a:p>
        </p:txBody>
      </p:sp>
      <p:pic>
        <p:nvPicPr>
          <p:cNvPr id="128" name="Google Shape;128;p1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34125" y="9525"/>
            <a:ext cx="584835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6"/>
          <p:cNvSpPr txBox="1"/>
          <p:nvPr/>
        </p:nvSpPr>
        <p:spPr>
          <a:xfrm>
            <a:off x="581025" y="2960489"/>
            <a:ext cx="5276850" cy="701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2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>
                <a:solidFill>
                  <a:srgbClr val="374151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১. রাসুল (الرَّسُولُ):</a:t>
            </a:r>
            <a:r>
              <a:rPr lang="en-US" sz="1425" b="0" i="0" u="none" strike="noStrike" cap="none">
                <a:solidFill>
                  <a:srgbClr val="374151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যাঁদের ওপর নতুন আসমানি কিতাব ও শরিয়ত নাজিল হয়েছে, তাঁদের রাসুল বলা হয়।</a:t>
            </a:r>
            <a:endParaRPr>
              <a:latin typeface="SolaimanLipi" panose="03000609000000000000" pitchFamily="65" charset="0"/>
              <a:cs typeface="SolaimanLipi" panose="03000609000000000000" pitchFamily="65" charset="0"/>
            </a:endParaRPr>
          </a:p>
        </p:txBody>
      </p:sp>
      <p:sp>
        <p:nvSpPr>
          <p:cNvPr id="130" name="Google Shape;130;p16"/>
          <p:cNvSpPr txBox="1"/>
          <p:nvPr/>
        </p:nvSpPr>
        <p:spPr>
          <a:xfrm>
            <a:off x="581025" y="3682305"/>
            <a:ext cx="5276850" cy="701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2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>
                <a:solidFill>
                  <a:srgbClr val="374151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২. নবি (النَّبِيُّ):</a:t>
            </a:r>
            <a:r>
              <a:rPr lang="en-US" sz="1425" b="0" i="0" u="none" strike="noStrike" cap="none">
                <a:solidFill>
                  <a:srgbClr val="374151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যাঁদের ওপর নতুন কিতাব নাজিল হয়নি, বরং পূর্ববর্তী রাসুলের শরিয়ত প্রচার করেছেন, তাঁদের নবি বলা হয়।</a:t>
            </a:r>
            <a:endParaRPr>
              <a:latin typeface="SolaimanLipi" panose="03000609000000000000" pitchFamily="65" charset="0"/>
              <a:cs typeface="SolaimanLipi" panose="03000609000000000000" pitchFamily="65" charset="0"/>
            </a:endParaRPr>
          </a:p>
        </p:txBody>
      </p:sp>
      <p:sp>
        <p:nvSpPr>
          <p:cNvPr id="131" name="Google Shape;131;p16"/>
          <p:cNvSpPr txBox="1"/>
          <p:nvPr/>
        </p:nvSpPr>
        <p:spPr>
          <a:xfrm>
            <a:off x="581025" y="4518421"/>
            <a:ext cx="5276850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D97706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"প্রত্যেক রাসুলই নবি, কিন্তু প্রত্যেক নবি রাসুল নন।"</a:t>
            </a:r>
            <a:endParaRPr>
              <a:latin typeface="SolaimanLipi" panose="03000609000000000000" pitchFamily="65" charset="0"/>
              <a:cs typeface="SolaimanLipi" panose="03000609000000000000" pitchFamily="65" charset="0"/>
            </a:endParaRPr>
          </a:p>
        </p:txBody>
      </p:sp>
      <p:sp>
        <p:nvSpPr>
          <p:cNvPr id="132" name="Google Shape;132;p16"/>
          <p:cNvSpPr/>
          <p:nvPr/>
        </p:nvSpPr>
        <p:spPr>
          <a:xfrm>
            <a:off x="581025" y="4404121"/>
            <a:ext cx="5276850" cy="9525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SolaimanLipi" panose="03000609000000000000" pitchFamily="65" charset="0"/>
              <a:ea typeface="Calibri"/>
              <a:cs typeface="SolaimanLipi" panose="03000609000000000000" pitchFamily="65" charset="0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" grpId="0"/>
      <p:bldP spid="127" grpId="0" animBg="1"/>
      <p:bldP spid="129" grpId="0"/>
      <p:bldP spid="130" grpId="0"/>
      <p:bldP spid="131" grpId="0"/>
      <p:bldP spid="13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5"/>
        </a:solidFill>
        <a:effectLst/>
      </p:bgPr>
    </p:bg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p1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7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1025" y="2639466"/>
            <a:ext cx="3517850" cy="24839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7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37000" y="2639466"/>
            <a:ext cx="3517850" cy="24839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7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092975" y="2639466"/>
            <a:ext cx="3517850" cy="2483941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17"/>
          <p:cNvSpPr txBox="1"/>
          <p:nvPr/>
        </p:nvSpPr>
        <p:spPr>
          <a:xfrm>
            <a:off x="803117" y="3734841"/>
            <a:ext cx="3073665" cy="253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022C22"/>
                </a:solidFill>
                <a:latin typeface="SolaimanLipi" panose="03000609000000000000" pitchFamily="65" charset="0"/>
                <a:ea typeface="Noto Serif Bengali SemiBold"/>
                <a:cs typeface="SolaimanLipi" panose="03000609000000000000" pitchFamily="65" charset="0"/>
                <a:sym typeface="Noto Serif Bengali SemiBold"/>
              </a:rPr>
              <a:t>ইমানের অপরিহার্য অঙ্গ</a:t>
            </a:r>
            <a:endParaRPr>
              <a:latin typeface="SolaimanLipi" panose="03000609000000000000" pitchFamily="65" charset="0"/>
              <a:cs typeface="SolaimanLipi" panose="03000609000000000000" pitchFamily="65" charset="0"/>
            </a:endParaRPr>
          </a:p>
        </p:txBody>
      </p:sp>
      <p:sp>
        <p:nvSpPr>
          <p:cNvPr id="142" name="Google Shape;142;p17"/>
          <p:cNvSpPr txBox="1"/>
          <p:nvPr/>
        </p:nvSpPr>
        <p:spPr>
          <a:xfrm>
            <a:off x="876300" y="4096791"/>
            <a:ext cx="2927300" cy="590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4B5563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তাওহিদ বা আল্লাহর একত্ববাদে বিশ্বাসের সাথে সাথে রিসালাতে বিশ্বাস করা ইমানের অন্যতম প্রধান শর্ত।</a:t>
            </a:r>
            <a:endParaRPr>
              <a:latin typeface="SolaimanLipi" panose="03000609000000000000" pitchFamily="65" charset="0"/>
              <a:cs typeface="SolaimanLipi" panose="03000609000000000000" pitchFamily="65" charset="0"/>
            </a:endParaRPr>
          </a:p>
        </p:txBody>
      </p:sp>
      <p:sp>
        <p:nvSpPr>
          <p:cNvPr id="143" name="Google Shape;143;p17"/>
          <p:cNvSpPr txBox="1"/>
          <p:nvPr/>
        </p:nvSpPr>
        <p:spPr>
          <a:xfrm>
            <a:off x="4559092" y="3734841"/>
            <a:ext cx="3073665" cy="253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022C22"/>
                </a:solidFill>
                <a:latin typeface="SolaimanLipi" panose="03000609000000000000" pitchFamily="65" charset="0"/>
                <a:ea typeface="Noto Serif Bengali SemiBold"/>
                <a:cs typeface="SolaimanLipi" panose="03000609000000000000" pitchFamily="65" charset="0"/>
                <a:sym typeface="Noto Serif Bengali SemiBold"/>
              </a:rPr>
              <a:t>কালিমার দ্বিতীয় অংশ</a:t>
            </a:r>
            <a:endParaRPr>
              <a:latin typeface="SolaimanLipi" panose="03000609000000000000" pitchFamily="65" charset="0"/>
              <a:cs typeface="SolaimanLipi" panose="03000609000000000000" pitchFamily="65" charset="0"/>
            </a:endParaRPr>
          </a:p>
        </p:txBody>
      </p:sp>
      <p:sp>
        <p:nvSpPr>
          <p:cNvPr id="144" name="Google Shape;144;p17"/>
          <p:cNvSpPr txBox="1"/>
          <p:nvPr/>
        </p:nvSpPr>
        <p:spPr>
          <a:xfrm>
            <a:off x="4632275" y="4096791"/>
            <a:ext cx="2927300" cy="886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4B5563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আমাদের মূল কালিমা 'লা ইলাহা ইল্লাল্লাহু মুহাম্মাদুর রাসুলুল্লাহ' এর দ্বিতীয়াংশের মাধ্যমে রিসালাতের সাক্ষ্য দেওয়া হয়।</a:t>
            </a:r>
            <a:endParaRPr>
              <a:latin typeface="SolaimanLipi" panose="03000609000000000000" pitchFamily="65" charset="0"/>
              <a:cs typeface="SolaimanLipi" panose="03000609000000000000" pitchFamily="65" charset="0"/>
            </a:endParaRPr>
          </a:p>
        </p:txBody>
      </p:sp>
      <p:sp>
        <p:nvSpPr>
          <p:cNvPr id="145" name="Google Shape;145;p17"/>
          <p:cNvSpPr txBox="1"/>
          <p:nvPr/>
        </p:nvSpPr>
        <p:spPr>
          <a:xfrm>
            <a:off x="8315068" y="3734841"/>
            <a:ext cx="3073665" cy="253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022C22"/>
                </a:solidFill>
                <a:latin typeface="SolaimanLipi" panose="03000609000000000000" pitchFamily="65" charset="0"/>
                <a:ea typeface="Noto Serif Bengali SemiBold"/>
                <a:cs typeface="SolaimanLipi" panose="03000609000000000000" pitchFamily="65" charset="0"/>
                <a:sym typeface="Noto Serif Bengali SemiBold"/>
              </a:rPr>
              <a:t>পরকালীন মুক্তি ও জান্নাত</a:t>
            </a:r>
            <a:endParaRPr>
              <a:latin typeface="SolaimanLipi" panose="03000609000000000000" pitchFamily="65" charset="0"/>
              <a:cs typeface="SolaimanLipi" panose="03000609000000000000" pitchFamily="65" charset="0"/>
            </a:endParaRPr>
          </a:p>
        </p:txBody>
      </p:sp>
      <p:sp>
        <p:nvSpPr>
          <p:cNvPr id="146" name="Google Shape;146;p17"/>
          <p:cNvSpPr txBox="1"/>
          <p:nvPr/>
        </p:nvSpPr>
        <p:spPr>
          <a:xfrm>
            <a:off x="8388250" y="4096791"/>
            <a:ext cx="2927300" cy="886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4B5563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নবি-রাসুলগণকে বিশ্বাস ও অনুসরণ না করলে মানুষের ইমান পূর্ণ হয় না এবং আখিরাতে মুক্তি লাভ করা যায় না।</a:t>
            </a:r>
            <a:endParaRPr>
              <a:latin typeface="SolaimanLipi" panose="03000609000000000000" pitchFamily="65" charset="0"/>
              <a:cs typeface="SolaimanLipi" panose="03000609000000000000" pitchFamily="65" charset="0"/>
            </a:endParaRPr>
          </a:p>
        </p:txBody>
      </p:sp>
      <p:pic>
        <p:nvPicPr>
          <p:cNvPr id="147" name="Google Shape;147;p17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149375" y="3068091"/>
            <a:ext cx="381000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17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881538" y="3068091"/>
            <a:ext cx="428625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17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9661326" y="3068091"/>
            <a:ext cx="381000" cy="381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17"/>
          <p:cNvSpPr txBox="1"/>
          <p:nvPr/>
        </p:nvSpPr>
        <p:spPr>
          <a:xfrm>
            <a:off x="581025" y="581025"/>
            <a:ext cx="11581447" cy="438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>
                <a:solidFill>
                  <a:srgbClr val="064E3B"/>
                </a:solidFill>
                <a:latin typeface="SolaimanLipi" panose="03000609000000000000" pitchFamily="65" charset="0"/>
                <a:ea typeface="Noto Serif Bengali"/>
                <a:cs typeface="SolaimanLipi" panose="03000609000000000000" pitchFamily="65" charset="0"/>
                <a:sym typeface="Noto Serif Bengali"/>
              </a:rPr>
              <a:t>রিসালাতে বিশ্বাসের গুরুত্ব</a:t>
            </a:r>
            <a:endParaRPr>
              <a:latin typeface="SolaimanLipi" panose="03000609000000000000" pitchFamily="65" charset="0"/>
              <a:cs typeface="SolaimanLipi" panose="03000609000000000000" pitchFamily="65" charset="0"/>
            </a:endParaRPr>
          </a:p>
        </p:txBody>
      </p:sp>
      <p:sp>
        <p:nvSpPr>
          <p:cNvPr id="151" name="Google Shape;151;p17"/>
          <p:cNvSpPr/>
          <p:nvPr/>
        </p:nvSpPr>
        <p:spPr>
          <a:xfrm>
            <a:off x="581025" y="1123950"/>
            <a:ext cx="11029950" cy="28575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SolaimanLipi" panose="03000609000000000000" pitchFamily="65" charset="0"/>
              <a:ea typeface="Calibri"/>
              <a:cs typeface="SolaimanLipi" panose="03000609000000000000" pitchFamily="65" charset="0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" grpId="0"/>
      <p:bldP spid="142" grpId="0"/>
      <p:bldP spid="143" grpId="0"/>
      <p:bldP spid="144" grpId="0"/>
      <p:bldP spid="145" grpId="0"/>
      <p:bldP spid="146" grpId="0"/>
      <p:bldP spid="150" grpId="0"/>
      <p:bldP spid="15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5"/>
        </a:solidFill>
        <a:effectLst/>
      </p:bgPr>
    </p:bg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Google Shape;156;p1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18"/>
          <p:cNvSpPr txBox="1"/>
          <p:nvPr/>
        </p:nvSpPr>
        <p:spPr>
          <a:xfrm>
            <a:off x="2047875" y="2782341"/>
            <a:ext cx="85725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22C22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১. নিষ্পাপ ও পুতপবিত্র (মাসুম):</a:t>
            </a:r>
            <a:r>
              <a:rPr lang="en-US" sz="1500" b="0" i="0" u="none" strike="noStrike" cap="none">
                <a:solidFill>
                  <a:srgbClr val="374151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নবি-রাসুলগণ জন্মগতভাবে সকল প্রকার পাপ, অন্যায় ও অশ্লীল কাজ থেকে মুক্ত ছিলেন।</a:t>
            </a:r>
            <a:endParaRPr>
              <a:latin typeface="SolaimanLipi" panose="03000609000000000000" pitchFamily="65" charset="0"/>
              <a:cs typeface="SolaimanLipi" panose="03000609000000000000" pitchFamily="65" charset="0"/>
            </a:endParaRPr>
          </a:p>
        </p:txBody>
      </p:sp>
      <p:sp>
        <p:nvSpPr>
          <p:cNvPr id="158" name="Google Shape;158;p18"/>
          <p:cNvSpPr txBox="1"/>
          <p:nvPr/>
        </p:nvSpPr>
        <p:spPr>
          <a:xfrm>
            <a:off x="2047875" y="3311872"/>
            <a:ext cx="8572500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22C22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২. মানবজাতির মধ্যে শ্রেষ্ঠ:</a:t>
            </a:r>
            <a:r>
              <a:rPr lang="en-US" sz="1500" b="0" i="0" u="none" strike="noStrike" cap="none">
                <a:solidFill>
                  <a:srgbClr val="374151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তাঁরা কোনো দেবতা বা ফেরেশতা ছিলেন না, বরং মানুষ হিসেবে চরিত্রের দিক থেকে সৃষ্টি জগতের সেরা ছিলেন।</a:t>
            </a:r>
            <a:endParaRPr>
              <a:latin typeface="SolaimanLipi" panose="03000609000000000000" pitchFamily="65" charset="0"/>
              <a:cs typeface="SolaimanLipi" panose="03000609000000000000" pitchFamily="65" charset="0"/>
            </a:endParaRPr>
          </a:p>
        </p:txBody>
      </p:sp>
      <p:sp>
        <p:nvSpPr>
          <p:cNvPr id="159" name="Google Shape;159;p18"/>
          <p:cNvSpPr txBox="1"/>
          <p:nvPr/>
        </p:nvSpPr>
        <p:spPr>
          <a:xfrm>
            <a:off x="2047875" y="4146202"/>
            <a:ext cx="8572500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22C22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৩. ওহি প্রাপ্ত ও মনোনীত:</a:t>
            </a:r>
            <a:r>
              <a:rPr lang="en-US" sz="1500" b="0" i="0" u="none" strike="noStrike" cap="none">
                <a:solidFill>
                  <a:srgbClr val="374151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তাঁরা নিজেদের ইচ্ছায় নবি হননি, বরং আল্লাহ তাআলা স্বয়ং তাঁদের মনোনীত করে জিবরাইল (আ.)-এর মাধ্যমে ওহি পাঠাতেন।</a:t>
            </a:r>
            <a:endParaRPr>
              <a:latin typeface="SolaimanLipi" panose="03000609000000000000" pitchFamily="65" charset="0"/>
              <a:cs typeface="SolaimanLipi" panose="03000609000000000000" pitchFamily="65" charset="0"/>
            </a:endParaRPr>
          </a:p>
        </p:txBody>
      </p:sp>
      <p:pic>
        <p:nvPicPr>
          <p:cNvPr id="160" name="Google Shape;160;p18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66875" y="2881252"/>
            <a:ext cx="228600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18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66875" y="3419575"/>
            <a:ext cx="285750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18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666875" y="4245113"/>
            <a:ext cx="285750" cy="247650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18"/>
          <p:cNvSpPr txBox="1"/>
          <p:nvPr/>
        </p:nvSpPr>
        <p:spPr>
          <a:xfrm>
            <a:off x="581025" y="581025"/>
            <a:ext cx="11581447" cy="438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>
                <a:solidFill>
                  <a:srgbClr val="064E3B"/>
                </a:solidFill>
                <a:latin typeface="SolaimanLipi" panose="03000609000000000000" pitchFamily="65" charset="0"/>
                <a:ea typeface="Noto Serif Bengali"/>
                <a:cs typeface="SolaimanLipi" panose="03000609000000000000" pitchFamily="65" charset="0"/>
                <a:sym typeface="Noto Serif Bengali"/>
              </a:rPr>
              <a:t>নবি-রাসুলগণের অসাধারণ বৈশিষ্ট্যসমূহ</a:t>
            </a:r>
            <a:endParaRPr>
              <a:latin typeface="SolaimanLipi" panose="03000609000000000000" pitchFamily="65" charset="0"/>
              <a:cs typeface="SolaimanLipi" panose="03000609000000000000" pitchFamily="65" charset="0"/>
            </a:endParaRPr>
          </a:p>
        </p:txBody>
      </p:sp>
      <p:sp>
        <p:nvSpPr>
          <p:cNvPr id="164" name="Google Shape;164;p18"/>
          <p:cNvSpPr/>
          <p:nvPr/>
        </p:nvSpPr>
        <p:spPr>
          <a:xfrm>
            <a:off x="581025" y="1123950"/>
            <a:ext cx="11029950" cy="28575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SolaimanLipi" panose="03000609000000000000" pitchFamily="65" charset="0"/>
              <a:ea typeface="Calibri"/>
              <a:cs typeface="SolaimanLipi" panose="03000609000000000000" pitchFamily="65" charset="0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" grpId="0"/>
      <p:bldP spid="158" grpId="0"/>
      <p:bldP spid="159" grpId="0"/>
      <p:bldP spid="163" grpId="0"/>
      <p:bldP spid="16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5"/>
        </a:solidFill>
        <a:effectLst/>
      </p:bgPr>
    </p:bg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p19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19"/>
          <p:cNvSpPr/>
          <p:nvPr/>
        </p:nvSpPr>
        <p:spPr>
          <a:xfrm>
            <a:off x="1408211" y="2840384"/>
            <a:ext cx="9375427" cy="868560"/>
          </a:xfrm>
          <a:prstGeom prst="roundRect">
            <a:avLst>
              <a:gd name="adj" fmla="val 17546"/>
            </a:avLst>
          </a:prstGeom>
          <a:solidFill>
            <a:srgbClr val="F0FDF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SolaimanLipi" panose="03000609000000000000" pitchFamily="65" charset="0"/>
              <a:ea typeface="Calibri"/>
              <a:cs typeface="SolaimanLipi" panose="03000609000000000000" pitchFamily="65" charset="0"/>
              <a:sym typeface="Calibri"/>
            </a:endParaRPr>
          </a:p>
        </p:txBody>
      </p:sp>
      <p:sp>
        <p:nvSpPr>
          <p:cNvPr id="171" name="Google Shape;171;p19"/>
          <p:cNvSpPr txBox="1"/>
          <p:nvPr/>
        </p:nvSpPr>
        <p:spPr>
          <a:xfrm>
            <a:off x="1979711" y="3030884"/>
            <a:ext cx="8232427" cy="590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>
                <a:solidFill>
                  <a:srgbClr val="022C22"/>
                </a:solidFill>
                <a:latin typeface="SolaimanLipi" panose="03000609000000000000" pitchFamily="65" charset="0"/>
                <a:ea typeface="Noto Serif Bengali"/>
                <a:cs typeface="SolaimanLipi" panose="03000609000000000000" pitchFamily="65" charset="0"/>
                <a:sym typeface="Noto Serif Bengali"/>
              </a:rPr>
              <a:t>"</a:t>
            </a:r>
            <a:r>
              <a:rPr lang="en-US" sz="2400" b="1" i="0" u="none" strike="noStrike" cap="none" dirty="0" err="1">
                <a:solidFill>
                  <a:srgbClr val="022C22"/>
                </a:solidFill>
                <a:latin typeface="SolaimanLipi" panose="03000609000000000000" pitchFamily="65" charset="0"/>
                <a:ea typeface="Noto Serif Bengali"/>
                <a:cs typeface="SolaimanLipi" panose="03000609000000000000" pitchFamily="65" charset="0"/>
                <a:sym typeface="Noto Serif Bengali"/>
              </a:rPr>
              <a:t>নিশ্চয়ই</a:t>
            </a:r>
            <a:r>
              <a:rPr lang="en-US" sz="2400" b="1" i="0" u="none" strike="noStrike" cap="none" dirty="0">
                <a:solidFill>
                  <a:srgbClr val="022C22"/>
                </a:solidFill>
                <a:latin typeface="SolaimanLipi" panose="03000609000000000000" pitchFamily="65" charset="0"/>
                <a:ea typeface="Noto Serif Bengali"/>
                <a:cs typeface="SolaimanLipi" panose="03000609000000000000" pitchFamily="65" charset="0"/>
                <a:sym typeface="Noto Serif Bengali"/>
              </a:rPr>
              <a:t> </a:t>
            </a:r>
            <a:r>
              <a:rPr lang="en-US" sz="2400" b="1" i="0" u="none" strike="noStrike" cap="none" dirty="0" err="1">
                <a:solidFill>
                  <a:srgbClr val="022C22"/>
                </a:solidFill>
                <a:latin typeface="SolaimanLipi" panose="03000609000000000000" pitchFamily="65" charset="0"/>
                <a:ea typeface="Noto Serif Bengali"/>
                <a:cs typeface="SolaimanLipi" panose="03000609000000000000" pitchFamily="65" charset="0"/>
                <a:sym typeface="Noto Serif Bengali"/>
              </a:rPr>
              <a:t>তোমাদের</a:t>
            </a:r>
            <a:r>
              <a:rPr lang="en-US" sz="2400" b="1" i="0" u="none" strike="noStrike" cap="none" dirty="0">
                <a:solidFill>
                  <a:srgbClr val="022C22"/>
                </a:solidFill>
                <a:latin typeface="SolaimanLipi" panose="03000609000000000000" pitchFamily="65" charset="0"/>
                <a:ea typeface="Noto Serif Bengali"/>
                <a:cs typeface="SolaimanLipi" panose="03000609000000000000" pitchFamily="65" charset="0"/>
                <a:sym typeface="Noto Serif Bengali"/>
              </a:rPr>
              <a:t> </a:t>
            </a:r>
            <a:r>
              <a:rPr lang="en-US" sz="2400" b="1" i="0" u="none" strike="noStrike" cap="none" dirty="0" err="1">
                <a:solidFill>
                  <a:srgbClr val="022C22"/>
                </a:solidFill>
                <a:latin typeface="SolaimanLipi" panose="03000609000000000000" pitchFamily="65" charset="0"/>
                <a:ea typeface="Noto Serif Bengali"/>
                <a:cs typeface="SolaimanLipi" panose="03000609000000000000" pitchFamily="65" charset="0"/>
                <a:sym typeface="Noto Serif Bengali"/>
              </a:rPr>
              <a:t>জন্য</a:t>
            </a:r>
            <a:r>
              <a:rPr lang="en-US" sz="2400" b="1" i="0" u="none" strike="noStrike" cap="none" dirty="0">
                <a:solidFill>
                  <a:srgbClr val="022C22"/>
                </a:solidFill>
                <a:latin typeface="SolaimanLipi" panose="03000609000000000000" pitchFamily="65" charset="0"/>
                <a:ea typeface="Noto Serif Bengali"/>
                <a:cs typeface="SolaimanLipi" panose="03000609000000000000" pitchFamily="65" charset="0"/>
                <a:sym typeface="Noto Serif Bengali"/>
              </a:rPr>
              <a:t> </a:t>
            </a:r>
            <a:r>
              <a:rPr lang="en-US" sz="2400" b="1" i="0" u="none" strike="noStrike" cap="none" dirty="0" err="1">
                <a:solidFill>
                  <a:srgbClr val="022C22"/>
                </a:solidFill>
                <a:latin typeface="SolaimanLipi" panose="03000609000000000000" pitchFamily="65" charset="0"/>
                <a:ea typeface="Noto Serif Bengali"/>
                <a:cs typeface="SolaimanLipi" panose="03000609000000000000" pitchFamily="65" charset="0"/>
                <a:sym typeface="Noto Serif Bengali"/>
              </a:rPr>
              <a:t>আল্লাহর</a:t>
            </a:r>
            <a:r>
              <a:rPr lang="en-US" sz="2400" b="1" i="0" u="none" strike="noStrike" cap="none" dirty="0">
                <a:solidFill>
                  <a:srgbClr val="022C22"/>
                </a:solidFill>
                <a:latin typeface="SolaimanLipi" panose="03000609000000000000" pitchFamily="65" charset="0"/>
                <a:ea typeface="Noto Serif Bengali"/>
                <a:cs typeface="SolaimanLipi" panose="03000609000000000000" pitchFamily="65" charset="0"/>
                <a:sym typeface="Noto Serif Bengali"/>
              </a:rPr>
              <a:t> </a:t>
            </a:r>
            <a:r>
              <a:rPr lang="en-US" sz="2400" b="1" i="0" u="none" strike="noStrike" cap="none" dirty="0" err="1">
                <a:solidFill>
                  <a:srgbClr val="022C22"/>
                </a:solidFill>
                <a:latin typeface="SolaimanLipi" panose="03000609000000000000" pitchFamily="65" charset="0"/>
                <a:ea typeface="Noto Serif Bengali"/>
                <a:cs typeface="SolaimanLipi" panose="03000609000000000000" pitchFamily="65" charset="0"/>
                <a:sym typeface="Noto Serif Bengali"/>
              </a:rPr>
              <a:t>রাসুলের</a:t>
            </a:r>
            <a:r>
              <a:rPr lang="en-US" sz="2400" b="1" i="0" u="none" strike="noStrike" cap="none" dirty="0">
                <a:solidFill>
                  <a:srgbClr val="022C22"/>
                </a:solidFill>
                <a:latin typeface="SolaimanLipi" panose="03000609000000000000" pitchFamily="65" charset="0"/>
                <a:ea typeface="Noto Serif Bengali"/>
                <a:cs typeface="SolaimanLipi" panose="03000609000000000000" pitchFamily="65" charset="0"/>
                <a:sym typeface="Noto Serif Bengali"/>
              </a:rPr>
              <a:t> </a:t>
            </a:r>
            <a:r>
              <a:rPr lang="en-US" sz="2400" b="1" i="0" u="none" strike="noStrike" cap="none" dirty="0" err="1">
                <a:solidFill>
                  <a:srgbClr val="022C22"/>
                </a:solidFill>
                <a:latin typeface="SolaimanLipi" panose="03000609000000000000" pitchFamily="65" charset="0"/>
                <a:ea typeface="Noto Serif Bengali"/>
                <a:cs typeface="SolaimanLipi" panose="03000609000000000000" pitchFamily="65" charset="0"/>
                <a:sym typeface="Noto Serif Bengali"/>
              </a:rPr>
              <a:t>মধ্যে</a:t>
            </a:r>
            <a:r>
              <a:rPr lang="en-US" sz="2400" b="1" i="0" u="none" strike="noStrike" cap="none" dirty="0">
                <a:solidFill>
                  <a:srgbClr val="022C22"/>
                </a:solidFill>
                <a:latin typeface="SolaimanLipi" panose="03000609000000000000" pitchFamily="65" charset="0"/>
                <a:ea typeface="Noto Serif Bengali"/>
                <a:cs typeface="SolaimanLipi" panose="03000609000000000000" pitchFamily="65" charset="0"/>
                <a:sym typeface="Noto Serif Bengali"/>
              </a:rPr>
              <a:t> </a:t>
            </a:r>
            <a:r>
              <a:rPr lang="en-US" sz="2400" b="1" i="0" u="none" strike="noStrike" cap="none" dirty="0" err="1">
                <a:solidFill>
                  <a:srgbClr val="022C22"/>
                </a:solidFill>
                <a:latin typeface="SolaimanLipi" panose="03000609000000000000" pitchFamily="65" charset="0"/>
                <a:ea typeface="Noto Serif Bengali"/>
                <a:cs typeface="SolaimanLipi" panose="03000609000000000000" pitchFamily="65" charset="0"/>
                <a:sym typeface="Noto Serif Bengali"/>
              </a:rPr>
              <a:t>রয়েছে</a:t>
            </a:r>
            <a:r>
              <a:rPr lang="en-US" sz="2400" b="1" i="0" u="none" strike="noStrike" cap="none" dirty="0">
                <a:solidFill>
                  <a:srgbClr val="022C22"/>
                </a:solidFill>
                <a:latin typeface="SolaimanLipi" panose="03000609000000000000" pitchFamily="65" charset="0"/>
                <a:ea typeface="Noto Serif Bengali"/>
                <a:cs typeface="SolaimanLipi" panose="03000609000000000000" pitchFamily="65" charset="0"/>
                <a:sym typeface="Noto Serif Bengali"/>
              </a:rPr>
              <a:t> </a:t>
            </a:r>
            <a:r>
              <a:rPr lang="en-US" sz="2400" b="1" i="0" u="none" strike="noStrike" cap="none" dirty="0" err="1">
                <a:solidFill>
                  <a:srgbClr val="022C22"/>
                </a:solidFill>
                <a:latin typeface="SolaimanLipi" panose="03000609000000000000" pitchFamily="65" charset="0"/>
                <a:ea typeface="Noto Serif Bengali"/>
                <a:cs typeface="SolaimanLipi" panose="03000609000000000000" pitchFamily="65" charset="0"/>
                <a:sym typeface="Noto Serif Bengali"/>
              </a:rPr>
              <a:t>উত্তম</a:t>
            </a:r>
            <a:r>
              <a:rPr lang="en-US" sz="2400" b="1" i="0" u="none" strike="noStrike" cap="none" dirty="0">
                <a:solidFill>
                  <a:srgbClr val="022C22"/>
                </a:solidFill>
                <a:latin typeface="SolaimanLipi" panose="03000609000000000000" pitchFamily="65" charset="0"/>
                <a:ea typeface="Noto Serif Bengali"/>
                <a:cs typeface="SolaimanLipi" panose="03000609000000000000" pitchFamily="65" charset="0"/>
                <a:sym typeface="Noto Serif Bengali"/>
              </a:rPr>
              <a:t> </a:t>
            </a:r>
            <a:r>
              <a:rPr lang="en-US" sz="2400" b="1" i="0" u="none" strike="noStrike" cap="none" dirty="0" err="1">
                <a:solidFill>
                  <a:srgbClr val="022C22"/>
                </a:solidFill>
                <a:latin typeface="SolaimanLipi" panose="03000609000000000000" pitchFamily="65" charset="0"/>
                <a:ea typeface="Noto Serif Bengali"/>
                <a:cs typeface="SolaimanLipi" panose="03000609000000000000" pitchFamily="65" charset="0"/>
                <a:sym typeface="Noto Serif Bengali"/>
              </a:rPr>
              <a:t>আদর্শ</a:t>
            </a:r>
            <a:r>
              <a:rPr lang="en-US" sz="2400" b="1" i="0" u="none" strike="noStrike" cap="none" dirty="0">
                <a:solidFill>
                  <a:srgbClr val="022C22"/>
                </a:solidFill>
                <a:latin typeface="SolaimanLipi" panose="03000609000000000000" pitchFamily="65" charset="0"/>
                <a:ea typeface="Noto Serif Bengali"/>
                <a:cs typeface="SolaimanLipi" panose="03000609000000000000" pitchFamily="65" charset="0"/>
                <a:sym typeface="Noto Serif Bengali"/>
              </a:rPr>
              <a:t>।"</a:t>
            </a:r>
            <a:endParaRPr dirty="0">
              <a:latin typeface="SolaimanLipi" panose="03000609000000000000" pitchFamily="65" charset="0"/>
              <a:cs typeface="SolaimanLipi" panose="03000609000000000000" pitchFamily="65" charset="0"/>
            </a:endParaRPr>
          </a:p>
        </p:txBody>
      </p:sp>
      <p:sp>
        <p:nvSpPr>
          <p:cNvPr id="172" name="Google Shape;172;p19"/>
          <p:cNvSpPr/>
          <p:nvPr/>
        </p:nvSpPr>
        <p:spPr>
          <a:xfrm>
            <a:off x="1408211" y="2840384"/>
            <a:ext cx="57150" cy="868560"/>
          </a:xfrm>
          <a:prstGeom prst="rect">
            <a:avLst/>
          </a:prstGeom>
          <a:solidFill>
            <a:srgbClr val="04785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SolaimanLipi" panose="03000609000000000000" pitchFamily="65" charset="0"/>
              <a:ea typeface="Calibri"/>
              <a:cs typeface="SolaimanLipi" panose="03000609000000000000" pitchFamily="65" charset="0"/>
              <a:sym typeface="Calibri"/>
            </a:endParaRPr>
          </a:p>
        </p:txBody>
      </p:sp>
      <p:sp>
        <p:nvSpPr>
          <p:cNvPr id="173" name="Google Shape;173;p19"/>
          <p:cNvSpPr/>
          <p:nvPr/>
        </p:nvSpPr>
        <p:spPr>
          <a:xfrm>
            <a:off x="10726489" y="2840384"/>
            <a:ext cx="57150" cy="868560"/>
          </a:xfrm>
          <a:prstGeom prst="rect">
            <a:avLst/>
          </a:prstGeom>
          <a:solidFill>
            <a:srgbClr val="04785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SolaimanLipi" panose="03000609000000000000" pitchFamily="65" charset="0"/>
              <a:ea typeface="Calibri"/>
              <a:cs typeface="SolaimanLipi" panose="03000609000000000000" pitchFamily="65" charset="0"/>
              <a:sym typeface="Calibri"/>
            </a:endParaRPr>
          </a:p>
        </p:txBody>
      </p:sp>
      <p:sp>
        <p:nvSpPr>
          <p:cNvPr id="174" name="Google Shape;174;p19"/>
          <p:cNvSpPr txBox="1"/>
          <p:nvPr/>
        </p:nvSpPr>
        <p:spPr>
          <a:xfrm>
            <a:off x="1408211" y="3947070"/>
            <a:ext cx="9375427" cy="253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1" u="none" strike="noStrike" cap="none">
                <a:solidFill>
                  <a:srgbClr val="D97706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— সূরা আল-আহযাব, আয়াত: ২১ </a:t>
            </a:r>
            <a:endParaRPr>
              <a:latin typeface="SolaimanLipi" panose="03000609000000000000" pitchFamily="65" charset="0"/>
              <a:cs typeface="SolaimanLipi" panose="03000609000000000000" pitchFamily="65" charset="0"/>
            </a:endParaRPr>
          </a:p>
        </p:txBody>
      </p:sp>
      <p:sp>
        <p:nvSpPr>
          <p:cNvPr id="175" name="Google Shape;175;p19"/>
          <p:cNvSpPr txBox="1"/>
          <p:nvPr/>
        </p:nvSpPr>
        <p:spPr>
          <a:xfrm>
            <a:off x="1408211" y="4623345"/>
            <a:ext cx="9375427" cy="350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992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4B5563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সর্বশেষ ও সর্বশ্রেষ্ঠ নবি হযরত মুহাম্মদ (স.)-এর দেখানো সুন্দর ও পুণ্যময় পথ অনুসরণ করে জীবন পরিচালনা করাই আমাদের প্রধান লক্ষ্য।</a:t>
            </a:r>
            <a:endParaRPr>
              <a:latin typeface="SolaimanLipi" panose="03000609000000000000" pitchFamily="65" charset="0"/>
              <a:cs typeface="SolaimanLipi" panose="03000609000000000000" pitchFamily="65" charset="0"/>
            </a:endParaRPr>
          </a:p>
        </p:txBody>
      </p:sp>
      <p:sp>
        <p:nvSpPr>
          <p:cNvPr id="176" name="Google Shape;176;p19"/>
          <p:cNvSpPr/>
          <p:nvPr/>
        </p:nvSpPr>
        <p:spPr>
          <a:xfrm>
            <a:off x="1408211" y="4480470"/>
            <a:ext cx="9375427" cy="9525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SolaimanLipi" panose="03000609000000000000" pitchFamily="65" charset="0"/>
              <a:ea typeface="Calibri"/>
              <a:cs typeface="SolaimanLipi" panose="03000609000000000000" pitchFamily="65" charset="0"/>
              <a:sym typeface="Calibri"/>
            </a:endParaRPr>
          </a:p>
        </p:txBody>
      </p:sp>
      <p:sp>
        <p:nvSpPr>
          <p:cNvPr id="177" name="Google Shape;177;p19"/>
          <p:cNvSpPr txBox="1"/>
          <p:nvPr/>
        </p:nvSpPr>
        <p:spPr>
          <a:xfrm>
            <a:off x="581025" y="581025"/>
            <a:ext cx="11581447" cy="438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>
                <a:solidFill>
                  <a:srgbClr val="064E3B"/>
                </a:solidFill>
                <a:latin typeface="SolaimanLipi" panose="03000609000000000000" pitchFamily="65" charset="0"/>
                <a:ea typeface="Noto Serif Bengali"/>
                <a:cs typeface="SolaimanLipi" panose="03000609000000000000" pitchFamily="65" charset="0"/>
                <a:sym typeface="Noto Serif Bengali"/>
              </a:rPr>
              <a:t>আমাদের জন্য সর্বোত্তম আদর্শ</a:t>
            </a:r>
            <a:endParaRPr>
              <a:latin typeface="SolaimanLipi" panose="03000609000000000000" pitchFamily="65" charset="0"/>
              <a:cs typeface="SolaimanLipi" panose="03000609000000000000" pitchFamily="65" charset="0"/>
            </a:endParaRPr>
          </a:p>
        </p:txBody>
      </p:sp>
      <p:sp>
        <p:nvSpPr>
          <p:cNvPr id="178" name="Google Shape;178;p19"/>
          <p:cNvSpPr/>
          <p:nvPr/>
        </p:nvSpPr>
        <p:spPr>
          <a:xfrm>
            <a:off x="581025" y="1123950"/>
            <a:ext cx="11029950" cy="28575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SolaimanLipi" panose="03000609000000000000" pitchFamily="65" charset="0"/>
              <a:ea typeface="Calibri"/>
              <a:cs typeface="SolaimanLipi" panose="03000609000000000000" pitchFamily="65" charset="0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0" grpId="0" animBg="1"/>
      <p:bldP spid="171" grpId="0"/>
      <p:bldP spid="172" grpId="0" animBg="1"/>
      <p:bldP spid="173" grpId="0" animBg="1"/>
      <p:bldP spid="174" grpId="0"/>
      <p:bldP spid="175" grpId="0"/>
      <p:bldP spid="176" grpId="0" animBg="1"/>
      <p:bldP spid="177" grpId="0"/>
      <p:bldP spid="17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5"/>
        </a:solidFill>
        <a:effectLst/>
      </p:bgPr>
    </p:bg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Google Shape;183;p20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20"/>
          <p:cNvSpPr txBox="1"/>
          <p:nvPr/>
        </p:nvSpPr>
        <p:spPr>
          <a:xfrm>
            <a:off x="305276" y="2317402"/>
            <a:ext cx="11581447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i="0" u="none" strike="noStrike" cap="none">
                <a:solidFill>
                  <a:srgbClr val="022C22"/>
                </a:solidFill>
                <a:latin typeface="SolaimanLipi" panose="03000609000000000000" pitchFamily="65" charset="0"/>
                <a:ea typeface="Noto Serif Bengali"/>
                <a:cs typeface="SolaimanLipi" panose="03000609000000000000" pitchFamily="65" charset="0"/>
                <a:sym typeface="Noto Serif Bengali"/>
              </a:rPr>
              <a:t>পাঠ মূল্যায়ন ও প্রশ্নোত্তর</a:t>
            </a:r>
            <a:endParaRPr>
              <a:latin typeface="SolaimanLipi" panose="03000609000000000000" pitchFamily="65" charset="0"/>
              <a:cs typeface="SolaimanLipi" panose="03000609000000000000" pitchFamily="65" charset="0"/>
            </a:endParaRPr>
          </a:p>
        </p:txBody>
      </p:sp>
      <p:sp>
        <p:nvSpPr>
          <p:cNvPr id="185" name="Google Shape;185;p20"/>
          <p:cNvSpPr txBox="1"/>
          <p:nvPr/>
        </p:nvSpPr>
        <p:spPr>
          <a:xfrm>
            <a:off x="581025" y="3250852"/>
            <a:ext cx="11029950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9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4B5563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রিসালাত সম্পর্কে আমরা যা শিখলাম, তা থেকে এসো নিজেদের যাচাই করি—</a:t>
            </a:r>
            <a:endParaRPr>
              <a:latin typeface="SolaimanLipi" panose="03000609000000000000" pitchFamily="65" charset="0"/>
              <a:cs typeface="SolaimanLipi" panose="03000609000000000000" pitchFamily="65" charset="0"/>
            </a:endParaRPr>
          </a:p>
        </p:txBody>
      </p:sp>
      <p:pic>
        <p:nvPicPr>
          <p:cNvPr id="186" name="Google Shape;186;p20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66912" y="3997523"/>
            <a:ext cx="2438400" cy="542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20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595812" y="3997523"/>
            <a:ext cx="2486025" cy="542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20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272337" y="3997523"/>
            <a:ext cx="2952750" cy="542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" grpId="0"/>
      <p:bldP spid="18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/>
          <p:nvPr/>
        </p:nvSpPr>
        <p:spPr>
          <a:xfrm>
            <a:off x="0" y="0"/>
            <a:ext cx="12192000" cy="142875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1595437" y="2198042"/>
            <a:ext cx="9001125" cy="981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375" b="1" i="0" u="none" strike="noStrike" cap="none" dirty="0" err="1">
                <a:solidFill>
                  <a:srgbClr val="1E293B"/>
                </a:solidFill>
                <a:latin typeface="SolaimanLipi" panose="03000609000000000000" pitchFamily="65" charset="0"/>
                <a:ea typeface="Poppins"/>
                <a:cs typeface="SolaimanLipi" panose="03000609000000000000" pitchFamily="65" charset="0"/>
                <a:sym typeface="Poppins"/>
              </a:rPr>
              <a:t>ধন্যবাদ</a:t>
            </a:r>
            <a:endParaRPr dirty="0">
              <a:latin typeface="SolaimanLipi" panose="03000609000000000000" pitchFamily="65" charset="0"/>
              <a:cs typeface="SolaimanLipi" panose="03000609000000000000" pitchFamily="65" charset="0"/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1809750" y="3722042"/>
            <a:ext cx="8572500" cy="16619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 err="1">
                <a:solidFill>
                  <a:srgbClr val="64748B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আজকের</a:t>
            </a:r>
            <a:r>
              <a:rPr lang="en-US" sz="2400" b="0" i="0" u="none" strike="noStrike" cap="none" dirty="0">
                <a:solidFill>
                  <a:srgbClr val="64748B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400" b="0" i="0" u="none" strike="noStrike" cap="none" dirty="0" err="1">
                <a:solidFill>
                  <a:srgbClr val="64748B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ক্লাসে</a:t>
            </a:r>
            <a:r>
              <a:rPr lang="en-US" sz="2400" b="0" i="0" u="none" strike="noStrike" cap="none" dirty="0">
                <a:solidFill>
                  <a:srgbClr val="64748B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400" b="0" i="0" u="none" strike="noStrike" cap="none" dirty="0" err="1">
                <a:solidFill>
                  <a:srgbClr val="64748B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অংশগ্রহণ</a:t>
            </a:r>
            <a:r>
              <a:rPr lang="en-US" sz="2400" b="0" i="0" u="none" strike="noStrike" cap="none" dirty="0">
                <a:solidFill>
                  <a:srgbClr val="64748B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400" b="0" i="0" u="none" strike="noStrike" cap="none" dirty="0" err="1">
                <a:solidFill>
                  <a:srgbClr val="64748B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করার</a:t>
            </a:r>
            <a:r>
              <a:rPr lang="en-US" sz="2400" b="0" i="0" u="none" strike="noStrike" cap="none" dirty="0">
                <a:solidFill>
                  <a:srgbClr val="64748B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400" b="0" i="0" u="none" strike="noStrike" cap="none" dirty="0" err="1">
                <a:solidFill>
                  <a:srgbClr val="64748B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জন্য</a:t>
            </a:r>
            <a:r>
              <a:rPr lang="en-US" sz="2400" b="0" i="0" u="none" strike="noStrike" cap="none" dirty="0">
                <a:solidFill>
                  <a:srgbClr val="64748B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400" b="0" i="0" u="none" strike="noStrike" cap="none" dirty="0" err="1">
                <a:solidFill>
                  <a:srgbClr val="64748B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তোমাদের</a:t>
            </a:r>
            <a:r>
              <a:rPr lang="en-US" sz="2400" b="0" i="0" u="none" strike="noStrike" cap="none" dirty="0">
                <a:solidFill>
                  <a:srgbClr val="64748B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400" b="0" i="0" u="none" strike="noStrike" cap="none" dirty="0" err="1">
                <a:solidFill>
                  <a:srgbClr val="64748B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সবাইকে</a:t>
            </a:r>
            <a:r>
              <a:rPr lang="en-US" sz="2400" b="0" i="0" u="none" strike="noStrike" cap="none" dirty="0">
                <a:solidFill>
                  <a:srgbClr val="64748B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400" b="1" i="0" u="none" strike="noStrike" cap="none" dirty="0" err="1">
                <a:solidFill>
                  <a:srgbClr val="3B82F6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অনেক</a:t>
            </a:r>
            <a:r>
              <a:rPr lang="en-US" sz="2400" b="1" i="0" u="none" strike="noStrike" cap="none" dirty="0">
                <a:solidFill>
                  <a:srgbClr val="3B82F6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400" b="1" i="0" u="none" strike="noStrike" cap="none" dirty="0" err="1">
                <a:solidFill>
                  <a:srgbClr val="3B82F6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ধন্যবাদ</a:t>
            </a:r>
            <a:r>
              <a:rPr lang="en-US" sz="2400" b="0" i="0" u="none" strike="noStrike" cap="none" dirty="0">
                <a:solidFill>
                  <a:srgbClr val="64748B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। </a:t>
            </a:r>
            <a:r>
              <a:rPr lang="en-US" sz="2400" b="0" i="0" u="none" strike="noStrike" cap="none" dirty="0" err="1">
                <a:solidFill>
                  <a:srgbClr val="64748B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তোমরা</a:t>
            </a:r>
            <a:r>
              <a:rPr lang="en-US" sz="2400" b="0" i="0" u="none" strike="noStrike" cap="none" dirty="0">
                <a:solidFill>
                  <a:srgbClr val="64748B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400" b="0" i="0" u="none" strike="noStrike" cap="none" dirty="0" err="1">
                <a:solidFill>
                  <a:srgbClr val="64748B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খুব</a:t>
            </a:r>
            <a:r>
              <a:rPr lang="en-US" sz="2400" b="0" i="0" u="none" strike="noStrike" cap="none" dirty="0">
                <a:solidFill>
                  <a:srgbClr val="64748B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400" b="0" i="0" u="none" strike="noStrike" cap="none" dirty="0" err="1">
                <a:solidFill>
                  <a:srgbClr val="64748B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দারুণ</a:t>
            </a:r>
            <a:r>
              <a:rPr lang="en-US" sz="2400" b="0" i="0" u="none" strike="noStrike" cap="none" dirty="0">
                <a:solidFill>
                  <a:srgbClr val="64748B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400" b="0" i="0" u="none" strike="noStrike" cap="none" dirty="0" err="1">
                <a:solidFill>
                  <a:srgbClr val="64748B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কাজ</a:t>
            </a:r>
            <a:r>
              <a:rPr lang="en-US" sz="2400" b="0" i="0" u="none" strike="noStrike" cap="none" dirty="0">
                <a:solidFill>
                  <a:srgbClr val="64748B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400" b="0" i="0" u="none" strike="noStrike" cap="none" dirty="0" err="1">
                <a:solidFill>
                  <a:srgbClr val="64748B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করেছ</a:t>
            </a:r>
            <a:r>
              <a:rPr lang="en-US" sz="2400" b="0" i="0" u="none" strike="noStrike" cap="none" dirty="0">
                <a:solidFill>
                  <a:srgbClr val="64748B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! </a:t>
            </a:r>
            <a:r>
              <a:rPr lang="en-US" sz="2400" b="0" i="0" u="none" strike="noStrike" cap="none" dirty="0" err="1">
                <a:solidFill>
                  <a:srgbClr val="64748B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কোনো</a:t>
            </a:r>
            <a:r>
              <a:rPr lang="en-US" sz="2400" b="0" i="0" u="none" strike="noStrike" cap="none" dirty="0">
                <a:solidFill>
                  <a:srgbClr val="64748B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400" b="0" i="0" u="none" strike="noStrike" cap="none" dirty="0" err="1">
                <a:solidFill>
                  <a:srgbClr val="64748B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প্রশ্ন</a:t>
            </a:r>
            <a:r>
              <a:rPr lang="en-US" sz="2400" b="0" i="0" u="none" strike="noStrike" cap="none" dirty="0">
                <a:solidFill>
                  <a:srgbClr val="64748B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400" b="0" i="0" u="none" strike="noStrike" cap="none" dirty="0" err="1">
                <a:solidFill>
                  <a:srgbClr val="64748B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থাকলে</a:t>
            </a:r>
            <a:r>
              <a:rPr lang="en-US" sz="2400" b="0" i="0" u="none" strike="noStrike" cap="none" dirty="0">
                <a:solidFill>
                  <a:srgbClr val="64748B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400" b="0" i="0" u="none" strike="noStrike" cap="none" dirty="0" err="1">
                <a:solidFill>
                  <a:srgbClr val="64748B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নির্দ্বিধায়</a:t>
            </a:r>
            <a:r>
              <a:rPr lang="en-US" sz="2400" b="0" i="0" u="none" strike="noStrike" cap="none" dirty="0">
                <a:solidFill>
                  <a:srgbClr val="64748B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400" b="0" i="0" u="none" strike="noStrike" cap="none" dirty="0" err="1">
                <a:solidFill>
                  <a:srgbClr val="64748B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জিজ্ঞাসা</a:t>
            </a:r>
            <a:r>
              <a:rPr lang="en-US" sz="2400" b="0" i="0" u="none" strike="noStrike" cap="none" dirty="0">
                <a:solidFill>
                  <a:srgbClr val="64748B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400" b="0" i="0" u="none" strike="noStrike" cap="none" dirty="0" err="1">
                <a:solidFill>
                  <a:srgbClr val="64748B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করতে</a:t>
            </a:r>
            <a:r>
              <a:rPr lang="en-US" sz="2400" b="0" i="0" u="none" strike="noStrike" cap="none" dirty="0">
                <a:solidFill>
                  <a:srgbClr val="64748B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400" b="0" i="0" u="none" strike="noStrike" cap="none" dirty="0" err="1">
                <a:solidFill>
                  <a:srgbClr val="64748B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পারো</a:t>
            </a:r>
            <a:r>
              <a:rPr lang="en-US" sz="2400" b="0" i="0" u="none" strike="noStrike" cap="none" dirty="0">
                <a:solidFill>
                  <a:srgbClr val="64748B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।</a:t>
            </a:r>
            <a:endParaRPr dirty="0">
              <a:latin typeface="SolaimanLipi" panose="03000609000000000000" pitchFamily="65" charset="0"/>
              <a:cs typeface="SolaimanLipi" panose="03000609000000000000" pitchFamily="65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17752982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 animBg="1"/>
      <p:bldP spid="85" grpId="0"/>
      <p:bldP spid="8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467</Words>
  <Application>Microsoft Office PowerPoint</Application>
  <PresentationFormat>Custom</PresentationFormat>
  <Paragraphs>42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1" baseType="lpstr">
      <vt:lpstr>Arial</vt:lpstr>
      <vt:lpstr>SolaimanLipi</vt:lpstr>
      <vt:lpstr>Calibri</vt:lpstr>
      <vt:lpstr>Poppins</vt:lpstr>
      <vt:lpstr>Hind Siliguri</vt:lpstr>
      <vt:lpstr>Hind Siliguri SemiBold</vt:lpstr>
      <vt:lpstr>Noto Serif Bengali</vt:lpstr>
      <vt:lpstr>Hind Siliguri Medium</vt:lpstr>
      <vt:lpstr>Noto Serif Bengali SemiBold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USER</cp:lastModifiedBy>
  <cp:revision>6</cp:revision>
  <dcterms:modified xsi:type="dcterms:W3CDTF">2026-07-21T05:19:08Z</dcterms:modified>
</cp:coreProperties>
</file>