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320" r:id="rId2"/>
    <p:sldId id="321" r:id="rId3"/>
    <p:sldId id="303" r:id="rId4"/>
    <p:sldId id="259" r:id="rId5"/>
    <p:sldId id="324" r:id="rId6"/>
    <p:sldId id="325" r:id="rId7"/>
    <p:sldId id="326" r:id="rId8"/>
    <p:sldId id="312" r:id="rId9"/>
    <p:sldId id="331" r:id="rId10"/>
    <p:sldId id="293" r:id="rId11"/>
    <p:sldId id="276" r:id="rId12"/>
    <p:sldId id="304" r:id="rId13"/>
    <p:sldId id="328" r:id="rId14"/>
    <p:sldId id="329" r:id="rId15"/>
    <p:sldId id="330" r:id="rId16"/>
    <p:sldId id="327" r:id="rId17"/>
    <p:sldId id="32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9828"/>
    <a:srgbClr val="008000"/>
    <a:srgbClr val="3EC4F5"/>
    <a:srgbClr val="000099"/>
    <a:srgbClr val="00CC00"/>
    <a:srgbClr val="FF66FF"/>
    <a:srgbClr val="CC00CC"/>
    <a:srgbClr val="FF33CC"/>
    <a:srgbClr val="FFFF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86745" autoAdjust="0"/>
  </p:normalViewPr>
  <p:slideViewPr>
    <p:cSldViewPr snapToGrid="0">
      <p:cViewPr varScale="1">
        <p:scale>
          <a:sx n="63" d="100"/>
          <a:sy n="63" d="100"/>
        </p:scale>
        <p:origin x="10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98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206675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693357" y="370442"/>
            <a:ext cx="1603635" cy="1486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2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6126" y="1279314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6048777" y="341928"/>
            <a:ext cx="1394542" cy="10025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702437" y="370442"/>
            <a:ext cx="1415805" cy="101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43613D-67E4-4288-B254-0D0047EF57E0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6A899-93DD-4FFE-969F-B71B8096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036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84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bg>
      <p:bgPr>
        <a:gradFill flip="none" rotWithShape="1">
          <a:gsLst>
            <a:gs pos="48000">
              <a:srgbClr val="BED7EF"/>
            </a:gs>
            <a:gs pos="43000">
              <a:srgbClr val="C6DCF1"/>
            </a:gs>
            <a:gs pos="33000">
              <a:schemeClr val="accent4">
                <a:lumMod val="40000"/>
                <a:lumOff val="60000"/>
              </a:schemeClr>
            </a:gs>
            <a:gs pos="13000">
              <a:schemeClr val="accent1">
                <a:lumMod val="5000"/>
                <a:lumOff val="9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75232">
              <a:srgbClr val="BBD5ED"/>
            </a:gs>
            <a:gs pos="68000">
              <a:schemeClr val="accent6">
                <a:lumMod val="40000"/>
                <a:lumOff val="6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28789" y="90152"/>
            <a:ext cx="11964473" cy="6671256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83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20" Type="http://schemas.openxmlformats.org/officeDocument/2006/relationships/hyperlink" Target="https://www.peakpx.com/19235/water-droplet/1440x900-wallpaper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6">
              <a:alphaModFix amt="40000"/>
              <a:extLst>
                <a:ext uri="{837473B0-CC2E-450A-ABE3-18F120FF3D39}">
                  <a1611:picAttrSrcUrl xmlns="" xmlns:a1611="http://schemas.microsoft.com/office/drawing/2016/11/main" r:id="rId2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5" r:id="rId11"/>
    <p:sldLayoutId id="2147483676" r:id="rId12"/>
    <p:sldLayoutId id="2147483678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ebp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08437" y="1244934"/>
            <a:ext cx="7383087" cy="450590"/>
            <a:chOff x="526472" y="706582"/>
            <a:chExt cx="10474037" cy="734291"/>
          </a:xfrm>
        </p:grpSpPr>
        <p:sp>
          <p:nvSpPr>
            <p:cNvPr id="27" name="Rounded Rectangle 26"/>
            <p:cNvSpPr/>
            <p:nvPr/>
          </p:nvSpPr>
          <p:spPr>
            <a:xfrm>
              <a:off x="526472" y="706582"/>
              <a:ext cx="10474037" cy="734291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5000">
                  <a:schemeClr val="accent2">
                    <a:lumMod val="40000"/>
                    <a:lumOff val="60000"/>
                  </a:schemeClr>
                </a:gs>
                <a:gs pos="30000">
                  <a:srgbClr val="00CC00"/>
                </a:gs>
                <a:gs pos="67000">
                  <a:srgbClr val="97AEDA"/>
                </a:gs>
                <a:gs pos="74000">
                  <a:srgbClr val="CC00CC"/>
                </a:gs>
                <a:gs pos="45000">
                  <a:srgbClr val="ACBAD3"/>
                </a:gs>
                <a:gs pos="54000">
                  <a:schemeClr val="accent3">
                    <a:lumMod val="60000"/>
                    <a:lumOff val="40000"/>
                  </a:schemeClr>
                </a:gs>
                <a:gs pos="89000">
                  <a:schemeClr val="accent5">
                    <a:lumMod val="60000"/>
                    <a:lumOff val="40000"/>
                  </a:schemeClr>
                </a:gs>
              </a:gsLst>
              <a:lin ang="5400000" scaled="1"/>
            </a:gra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814732" y="900332"/>
              <a:ext cx="590843" cy="436099"/>
              <a:chOff x="1814732" y="900332"/>
              <a:chExt cx="590843" cy="436099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1814732" y="900332"/>
                <a:ext cx="590843" cy="436099"/>
              </a:xfrm>
              <a:prstGeom prst="ellipse">
                <a:avLst/>
              </a:prstGeom>
              <a:solidFill>
                <a:srgbClr val="D9FA36"/>
              </a:solidFill>
              <a:ln w="76200">
                <a:solidFill>
                  <a:schemeClr val="accent6">
                    <a:lumMod val="50000"/>
                  </a:schemeClr>
                </a:solidFill>
              </a:ln>
              <a:effectLst>
                <a:reflection blurRad="6350" stA="50000" endA="300" endPos="5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980613" y="1019505"/>
                <a:ext cx="254391" cy="197752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5242985" y="855676"/>
              <a:ext cx="590843" cy="436099"/>
              <a:chOff x="5242985" y="855676"/>
              <a:chExt cx="590843" cy="436099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5242985" y="855676"/>
                <a:ext cx="590843" cy="436099"/>
              </a:xfrm>
              <a:prstGeom prst="ellipse">
                <a:avLst/>
              </a:prstGeom>
              <a:solidFill>
                <a:srgbClr val="D9FA36"/>
              </a:solidFill>
              <a:ln w="762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411210" y="974849"/>
                <a:ext cx="254391" cy="197752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267114" y="855677"/>
              <a:ext cx="590843" cy="436099"/>
              <a:chOff x="8267114" y="855677"/>
              <a:chExt cx="590843" cy="436099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8267114" y="855677"/>
                <a:ext cx="590843" cy="436099"/>
              </a:xfrm>
              <a:prstGeom prst="ellipse">
                <a:avLst/>
              </a:prstGeom>
              <a:solidFill>
                <a:srgbClr val="D9FA36"/>
              </a:solidFill>
              <a:ln w="762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8440293" y="974849"/>
                <a:ext cx="254391" cy="197752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3410835" y="1553692"/>
            <a:ext cx="1546932" cy="2701600"/>
            <a:chOff x="1010528" y="1172601"/>
            <a:chExt cx="2194560" cy="4402584"/>
          </a:xfrm>
        </p:grpSpPr>
        <p:grpSp>
          <p:nvGrpSpPr>
            <p:cNvPr id="20" name="Group 19"/>
            <p:cNvGrpSpPr/>
            <p:nvPr/>
          </p:nvGrpSpPr>
          <p:grpSpPr>
            <a:xfrm>
              <a:off x="1010528" y="1172601"/>
              <a:ext cx="2194560" cy="4402584"/>
              <a:chOff x="1010528" y="1172601"/>
              <a:chExt cx="2194560" cy="4402584"/>
            </a:xfrm>
          </p:grpSpPr>
          <p:sp>
            <p:nvSpPr>
              <p:cNvPr id="22" name="Freeform 21"/>
              <p:cNvSpPr/>
              <p:nvPr/>
            </p:nvSpPr>
            <p:spPr>
              <a:xfrm>
                <a:off x="1010528" y="3262743"/>
                <a:ext cx="2194560" cy="2312442"/>
              </a:xfrm>
              <a:custGeom>
                <a:avLst/>
                <a:gdLst>
                  <a:gd name="connsiteX0" fmla="*/ 1067439 w 2194560"/>
                  <a:gd name="connsiteY0" fmla="*/ 97940 h 2194560"/>
                  <a:gd name="connsiteX1" fmla="*/ 961931 w 2194560"/>
                  <a:gd name="connsiteY1" fmla="*/ 196414 h 2194560"/>
                  <a:gd name="connsiteX2" fmla="*/ 1067439 w 2194560"/>
                  <a:gd name="connsiteY2" fmla="*/ 294888 h 2194560"/>
                  <a:gd name="connsiteX3" fmla="*/ 1172947 w 2194560"/>
                  <a:gd name="connsiteY3" fmla="*/ 196414 h 2194560"/>
                  <a:gd name="connsiteX4" fmla="*/ 1067439 w 2194560"/>
                  <a:gd name="connsiteY4" fmla="*/ 97940 h 2194560"/>
                  <a:gd name="connsiteX5" fmla="*/ 1097280 w 2194560"/>
                  <a:gd name="connsiteY5" fmla="*/ 0 h 2194560"/>
                  <a:gd name="connsiteX6" fmla="*/ 2194560 w 2194560"/>
                  <a:gd name="connsiteY6" fmla="*/ 1097280 h 2194560"/>
                  <a:gd name="connsiteX7" fmla="*/ 1097280 w 2194560"/>
                  <a:gd name="connsiteY7" fmla="*/ 2194560 h 2194560"/>
                  <a:gd name="connsiteX8" fmla="*/ 0 w 2194560"/>
                  <a:gd name="connsiteY8" fmla="*/ 1097280 h 2194560"/>
                  <a:gd name="connsiteX9" fmla="*/ 1097280 w 2194560"/>
                  <a:gd name="connsiteY9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4560" h="2194560">
                    <a:moveTo>
                      <a:pt x="1067439" y="97940"/>
                    </a:moveTo>
                    <a:cubicBezTo>
                      <a:pt x="1009169" y="97940"/>
                      <a:pt x="961931" y="142028"/>
                      <a:pt x="961931" y="196414"/>
                    </a:cubicBezTo>
                    <a:cubicBezTo>
                      <a:pt x="961931" y="250800"/>
                      <a:pt x="1009169" y="294888"/>
                      <a:pt x="1067439" y="294888"/>
                    </a:cubicBezTo>
                    <a:cubicBezTo>
                      <a:pt x="1125709" y="294888"/>
                      <a:pt x="1172947" y="250800"/>
                      <a:pt x="1172947" y="196414"/>
                    </a:cubicBezTo>
                    <a:cubicBezTo>
                      <a:pt x="1172947" y="142028"/>
                      <a:pt x="1125709" y="97940"/>
                      <a:pt x="1067439" y="97940"/>
                    </a:cubicBezTo>
                    <a:close/>
                    <a:moveTo>
                      <a:pt x="1097280" y="0"/>
                    </a:moveTo>
                    <a:cubicBezTo>
                      <a:pt x="1703291" y="0"/>
                      <a:pt x="2194560" y="491269"/>
                      <a:pt x="2194560" y="1097280"/>
                    </a:cubicBezTo>
                    <a:cubicBezTo>
                      <a:pt x="2194560" y="1703291"/>
                      <a:pt x="1703291" y="2194560"/>
                      <a:pt x="1097280" y="2194560"/>
                    </a:cubicBezTo>
                    <a:cubicBezTo>
                      <a:pt x="491269" y="2194560"/>
                      <a:pt x="0" y="1703291"/>
                      <a:pt x="0" y="1097280"/>
                    </a:cubicBezTo>
                    <a:cubicBezTo>
                      <a:pt x="0" y="491269"/>
                      <a:pt x="491269" y="0"/>
                      <a:pt x="1097280" y="0"/>
                    </a:cubicBezTo>
                    <a:close/>
                  </a:path>
                </a:pathLst>
              </a:custGeom>
              <a:gradFill flip="none" rotWithShape="1">
                <a:gsLst>
                  <a:gs pos="10000">
                    <a:srgbClr val="00CC00">
                      <a:alpha val="70000"/>
                    </a:srgbClr>
                  </a:gs>
                  <a:gs pos="79000">
                    <a:srgbClr val="008000">
                      <a:alpha val="50000"/>
                    </a:srgbClr>
                  </a:gs>
                </a:gsLst>
                <a:lin ang="5400000" scaled="1"/>
                <a:tileRect/>
              </a:gradFill>
              <a:ln>
                <a:gradFill>
                  <a:gsLst>
                    <a:gs pos="0">
                      <a:srgbClr val="008000"/>
                    </a:gs>
                    <a:gs pos="100000">
                      <a:schemeClr val="bg1">
                        <a:alpha val="1000"/>
                      </a:schemeClr>
                    </a:gs>
                  </a:gsLst>
                  <a:lin ang="10800000" scaled="0"/>
                </a:gradFill>
              </a:ln>
              <a:effectLst>
                <a:reflection blurRad="6350" stA="50000" endA="300" endPos="4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500" b="1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accent5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স্বা </a:t>
                </a:r>
                <a:endParaRPr lang="en-US" sz="11500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2058232" y="1172601"/>
                <a:ext cx="85576" cy="2233713"/>
                <a:chOff x="2058232" y="1172601"/>
                <a:chExt cx="85576" cy="2233713"/>
              </a:xfrm>
            </p:grpSpPr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078027" y="1172601"/>
                  <a:ext cx="9532" cy="2090142"/>
                </a:xfrm>
                <a:prstGeom prst="line">
                  <a:avLst/>
                </a:prstGeom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Freeform 24"/>
                <p:cNvSpPr/>
                <p:nvPr/>
              </p:nvSpPr>
              <p:spPr>
                <a:xfrm>
                  <a:off x="2105708" y="3224643"/>
                  <a:ext cx="38100" cy="171450"/>
                </a:xfrm>
                <a:custGeom>
                  <a:avLst/>
                  <a:gdLst>
                    <a:gd name="connsiteX0" fmla="*/ 0 w 38100"/>
                    <a:gd name="connsiteY0" fmla="*/ 0 h 171450"/>
                    <a:gd name="connsiteX1" fmla="*/ 38100 w 38100"/>
                    <a:gd name="connsiteY1" fmla="*/ 171450 h 171450"/>
                    <a:gd name="connsiteX2" fmla="*/ 38100 w 38100"/>
                    <a:gd name="connsiteY2" fmla="*/ 171450 h 17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8100" h="171450">
                      <a:moveTo>
                        <a:pt x="0" y="0"/>
                      </a:moveTo>
                      <a:lnTo>
                        <a:pt x="38100" y="171450"/>
                      </a:lnTo>
                      <a:lnTo>
                        <a:pt x="38100" y="171450"/>
                      </a:lnTo>
                    </a:path>
                  </a:pathLst>
                </a:cu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Freeform 25"/>
                <p:cNvSpPr/>
                <p:nvPr/>
              </p:nvSpPr>
              <p:spPr>
                <a:xfrm flipH="1">
                  <a:off x="2058232" y="3234864"/>
                  <a:ext cx="38100" cy="171450"/>
                </a:xfrm>
                <a:custGeom>
                  <a:avLst/>
                  <a:gdLst>
                    <a:gd name="connsiteX0" fmla="*/ 0 w 38100"/>
                    <a:gd name="connsiteY0" fmla="*/ 0 h 171450"/>
                    <a:gd name="connsiteX1" fmla="*/ 38100 w 38100"/>
                    <a:gd name="connsiteY1" fmla="*/ 171450 h 171450"/>
                    <a:gd name="connsiteX2" fmla="*/ 38100 w 38100"/>
                    <a:gd name="connsiteY2" fmla="*/ 171450 h 17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8100" h="171450">
                      <a:moveTo>
                        <a:pt x="0" y="0"/>
                      </a:moveTo>
                      <a:lnTo>
                        <a:pt x="38100" y="171450"/>
                      </a:lnTo>
                      <a:lnTo>
                        <a:pt x="38100" y="171450"/>
                      </a:lnTo>
                    </a:path>
                  </a:pathLst>
                </a:cu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21" name="Straight Connector 20"/>
            <p:cNvCxnSpPr/>
            <p:nvPr/>
          </p:nvCxnSpPr>
          <p:spPr>
            <a:xfrm flipV="1">
              <a:off x="2085653" y="3209535"/>
              <a:ext cx="110590" cy="18515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5846622" y="1535648"/>
            <a:ext cx="1546932" cy="3045526"/>
            <a:chOff x="4463332" y="1172601"/>
            <a:chExt cx="2194560" cy="4963053"/>
          </a:xfrm>
        </p:grpSpPr>
        <p:sp>
          <p:nvSpPr>
            <p:cNvPr id="14" name="Freeform 13"/>
            <p:cNvSpPr/>
            <p:nvPr/>
          </p:nvSpPr>
          <p:spPr>
            <a:xfrm flipH="1">
              <a:off x="5499892" y="3875314"/>
              <a:ext cx="34834" cy="182880"/>
            </a:xfrm>
            <a:custGeom>
              <a:avLst/>
              <a:gdLst>
                <a:gd name="connsiteX0" fmla="*/ 0 w 34834"/>
                <a:gd name="connsiteY0" fmla="*/ 0 h 182880"/>
                <a:gd name="connsiteX1" fmla="*/ 34834 w 34834"/>
                <a:gd name="connsiteY1" fmla="*/ 182880 h 182880"/>
                <a:gd name="connsiteX2" fmla="*/ 34834 w 34834"/>
                <a:gd name="connsiteY2" fmla="*/ 18288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834" h="182880">
                  <a:moveTo>
                    <a:pt x="0" y="0"/>
                  </a:moveTo>
                  <a:lnTo>
                    <a:pt x="34834" y="182880"/>
                  </a:lnTo>
                  <a:lnTo>
                    <a:pt x="34834" y="182880"/>
                  </a:lnTo>
                </a:path>
              </a:pathLst>
            </a:cu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4463332" y="1172601"/>
              <a:ext cx="2194560" cy="4963053"/>
              <a:chOff x="4454981" y="1147936"/>
              <a:chExt cx="2194560" cy="4963053"/>
            </a:xfrm>
          </p:grpSpPr>
          <p:sp>
            <p:nvSpPr>
              <p:cNvPr id="16" name="Freeform 15"/>
              <p:cNvSpPr/>
              <p:nvPr/>
            </p:nvSpPr>
            <p:spPr>
              <a:xfrm>
                <a:off x="4454981" y="3916429"/>
                <a:ext cx="2194560" cy="2194560"/>
              </a:xfrm>
              <a:custGeom>
                <a:avLst/>
                <a:gdLst>
                  <a:gd name="connsiteX0" fmla="*/ 1067439 w 2194560"/>
                  <a:gd name="connsiteY0" fmla="*/ 97940 h 2194560"/>
                  <a:gd name="connsiteX1" fmla="*/ 961931 w 2194560"/>
                  <a:gd name="connsiteY1" fmla="*/ 196414 h 2194560"/>
                  <a:gd name="connsiteX2" fmla="*/ 1067439 w 2194560"/>
                  <a:gd name="connsiteY2" fmla="*/ 294888 h 2194560"/>
                  <a:gd name="connsiteX3" fmla="*/ 1172947 w 2194560"/>
                  <a:gd name="connsiteY3" fmla="*/ 196414 h 2194560"/>
                  <a:gd name="connsiteX4" fmla="*/ 1067439 w 2194560"/>
                  <a:gd name="connsiteY4" fmla="*/ 97940 h 2194560"/>
                  <a:gd name="connsiteX5" fmla="*/ 1097280 w 2194560"/>
                  <a:gd name="connsiteY5" fmla="*/ 0 h 2194560"/>
                  <a:gd name="connsiteX6" fmla="*/ 2194560 w 2194560"/>
                  <a:gd name="connsiteY6" fmla="*/ 1097280 h 2194560"/>
                  <a:gd name="connsiteX7" fmla="*/ 1097280 w 2194560"/>
                  <a:gd name="connsiteY7" fmla="*/ 2194560 h 2194560"/>
                  <a:gd name="connsiteX8" fmla="*/ 0 w 2194560"/>
                  <a:gd name="connsiteY8" fmla="*/ 1097280 h 2194560"/>
                  <a:gd name="connsiteX9" fmla="*/ 1097280 w 2194560"/>
                  <a:gd name="connsiteY9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4560" h="2194560">
                    <a:moveTo>
                      <a:pt x="1067439" y="97940"/>
                    </a:moveTo>
                    <a:cubicBezTo>
                      <a:pt x="1009169" y="97940"/>
                      <a:pt x="961931" y="142028"/>
                      <a:pt x="961931" y="196414"/>
                    </a:cubicBezTo>
                    <a:cubicBezTo>
                      <a:pt x="961931" y="250800"/>
                      <a:pt x="1009169" y="294888"/>
                      <a:pt x="1067439" y="294888"/>
                    </a:cubicBezTo>
                    <a:cubicBezTo>
                      <a:pt x="1125709" y="294888"/>
                      <a:pt x="1172947" y="250800"/>
                      <a:pt x="1172947" y="196414"/>
                    </a:cubicBezTo>
                    <a:cubicBezTo>
                      <a:pt x="1172947" y="142028"/>
                      <a:pt x="1125709" y="97940"/>
                      <a:pt x="1067439" y="97940"/>
                    </a:cubicBezTo>
                    <a:close/>
                    <a:moveTo>
                      <a:pt x="1097280" y="0"/>
                    </a:moveTo>
                    <a:cubicBezTo>
                      <a:pt x="1703291" y="0"/>
                      <a:pt x="2194560" y="491269"/>
                      <a:pt x="2194560" y="1097280"/>
                    </a:cubicBezTo>
                    <a:cubicBezTo>
                      <a:pt x="2194560" y="1703291"/>
                      <a:pt x="1703291" y="2194560"/>
                      <a:pt x="1097280" y="2194560"/>
                    </a:cubicBezTo>
                    <a:cubicBezTo>
                      <a:pt x="491269" y="2194560"/>
                      <a:pt x="0" y="1703291"/>
                      <a:pt x="0" y="1097280"/>
                    </a:cubicBezTo>
                    <a:cubicBezTo>
                      <a:pt x="0" y="491269"/>
                      <a:pt x="491269" y="0"/>
                      <a:pt x="1097280" y="0"/>
                    </a:cubicBezTo>
                    <a:close/>
                  </a:path>
                </a:pathLst>
              </a:custGeom>
              <a:gradFill flip="none" rotWithShape="1">
                <a:gsLst>
                  <a:gs pos="10000">
                    <a:srgbClr val="FFFF00">
                      <a:alpha val="70000"/>
                    </a:srgbClr>
                  </a:gs>
                  <a:gs pos="79000">
                    <a:srgbClr val="FF9900">
                      <a:alpha val="50000"/>
                    </a:srgbClr>
                  </a:gs>
                </a:gsLst>
                <a:lin ang="5400000" scaled="1"/>
                <a:tileRect/>
              </a:gradFill>
              <a:ln>
                <a:gradFill>
                  <a:gsLst>
                    <a:gs pos="0">
                      <a:srgbClr val="FFC000"/>
                    </a:gs>
                    <a:gs pos="100000">
                      <a:schemeClr val="bg1">
                        <a:alpha val="1000"/>
                      </a:schemeClr>
                    </a:gs>
                  </a:gsLst>
                  <a:lin ang="21000000" scaled="0"/>
                </a:gradFill>
              </a:ln>
              <a:effectLst>
                <a:reflection blurRad="6350" stA="50000" endA="300" endPos="4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500" b="1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accent5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গ </a:t>
                </a:r>
                <a:endParaRPr lang="en-US" sz="11500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5529415" y="1147936"/>
                <a:ext cx="8990" cy="2782380"/>
              </a:xfrm>
              <a:prstGeom prst="line">
                <a:avLst/>
              </a:prstGeom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Freeform 17"/>
              <p:cNvSpPr/>
              <p:nvPr/>
            </p:nvSpPr>
            <p:spPr>
              <a:xfrm>
                <a:off x="5553891" y="3916430"/>
                <a:ext cx="45719" cy="141764"/>
              </a:xfrm>
              <a:custGeom>
                <a:avLst/>
                <a:gdLst>
                  <a:gd name="connsiteX0" fmla="*/ 0 w 34834"/>
                  <a:gd name="connsiteY0" fmla="*/ 0 h 182880"/>
                  <a:gd name="connsiteX1" fmla="*/ 34834 w 34834"/>
                  <a:gd name="connsiteY1" fmla="*/ 182880 h 182880"/>
                  <a:gd name="connsiteX2" fmla="*/ 34834 w 34834"/>
                  <a:gd name="connsiteY2" fmla="*/ 182880 h 18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834" h="182880">
                    <a:moveTo>
                      <a:pt x="0" y="0"/>
                    </a:moveTo>
                    <a:lnTo>
                      <a:pt x="34834" y="182880"/>
                    </a:lnTo>
                    <a:lnTo>
                      <a:pt x="34834" y="182880"/>
                    </a:lnTo>
                  </a:path>
                </a:pathLst>
              </a:cu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/>
              <p:cNvCxnSpPr>
                <a:stCxn id="14" idx="0"/>
              </p:cNvCxnSpPr>
              <p:nvPr/>
            </p:nvCxnSpPr>
            <p:spPr>
              <a:xfrm flipV="1">
                <a:off x="5534726" y="3805646"/>
                <a:ext cx="130875" cy="69668"/>
              </a:xfrm>
              <a:prstGeom prst="line">
                <a:avLst/>
              </a:prstGeom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6"/>
          <p:cNvGrpSpPr/>
          <p:nvPr/>
        </p:nvGrpSpPr>
        <p:grpSpPr>
          <a:xfrm>
            <a:off x="7962660" y="1530902"/>
            <a:ext cx="1546932" cy="2634009"/>
            <a:chOff x="7465255" y="1164867"/>
            <a:chExt cx="2194560" cy="4292436"/>
          </a:xfrm>
        </p:grpSpPr>
        <p:sp>
          <p:nvSpPr>
            <p:cNvPr id="8" name="Freeform 7"/>
            <p:cNvSpPr/>
            <p:nvPr/>
          </p:nvSpPr>
          <p:spPr>
            <a:xfrm>
              <a:off x="8569234" y="3248297"/>
              <a:ext cx="17668" cy="152744"/>
            </a:xfrm>
            <a:custGeom>
              <a:avLst/>
              <a:gdLst>
                <a:gd name="connsiteX0" fmla="*/ 0 w 17668"/>
                <a:gd name="connsiteY0" fmla="*/ 0 h 152744"/>
                <a:gd name="connsiteX1" fmla="*/ 17417 w 17668"/>
                <a:gd name="connsiteY1" fmla="*/ 139337 h 152744"/>
                <a:gd name="connsiteX2" fmla="*/ 8709 w 17668"/>
                <a:gd name="connsiteY2" fmla="*/ 139337 h 15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68" h="152744">
                  <a:moveTo>
                    <a:pt x="0" y="0"/>
                  </a:moveTo>
                  <a:cubicBezTo>
                    <a:pt x="7983" y="58057"/>
                    <a:pt x="15966" y="116114"/>
                    <a:pt x="17417" y="139337"/>
                  </a:cubicBezTo>
                  <a:cubicBezTo>
                    <a:pt x="18868" y="162560"/>
                    <a:pt x="13788" y="150948"/>
                    <a:pt x="8709" y="139337"/>
                  </a:cubicBezTo>
                </a:path>
              </a:pathLst>
            </a:cu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7465255" y="1164867"/>
              <a:ext cx="2194560" cy="4292436"/>
              <a:chOff x="7465255" y="1164867"/>
              <a:chExt cx="2194560" cy="4292436"/>
            </a:xfrm>
          </p:grpSpPr>
          <p:sp>
            <p:nvSpPr>
              <p:cNvPr id="10" name="Freeform 9"/>
              <p:cNvSpPr/>
              <p:nvPr/>
            </p:nvSpPr>
            <p:spPr>
              <a:xfrm>
                <a:off x="7465255" y="3262743"/>
                <a:ext cx="2194560" cy="2194560"/>
              </a:xfrm>
              <a:custGeom>
                <a:avLst/>
                <a:gdLst>
                  <a:gd name="connsiteX0" fmla="*/ 1067439 w 2194560"/>
                  <a:gd name="connsiteY0" fmla="*/ 97940 h 2194560"/>
                  <a:gd name="connsiteX1" fmla="*/ 961931 w 2194560"/>
                  <a:gd name="connsiteY1" fmla="*/ 196414 h 2194560"/>
                  <a:gd name="connsiteX2" fmla="*/ 1067439 w 2194560"/>
                  <a:gd name="connsiteY2" fmla="*/ 294888 h 2194560"/>
                  <a:gd name="connsiteX3" fmla="*/ 1172947 w 2194560"/>
                  <a:gd name="connsiteY3" fmla="*/ 196414 h 2194560"/>
                  <a:gd name="connsiteX4" fmla="*/ 1067439 w 2194560"/>
                  <a:gd name="connsiteY4" fmla="*/ 97940 h 2194560"/>
                  <a:gd name="connsiteX5" fmla="*/ 1097280 w 2194560"/>
                  <a:gd name="connsiteY5" fmla="*/ 0 h 2194560"/>
                  <a:gd name="connsiteX6" fmla="*/ 2194560 w 2194560"/>
                  <a:gd name="connsiteY6" fmla="*/ 1097280 h 2194560"/>
                  <a:gd name="connsiteX7" fmla="*/ 1097280 w 2194560"/>
                  <a:gd name="connsiteY7" fmla="*/ 2194560 h 2194560"/>
                  <a:gd name="connsiteX8" fmla="*/ 0 w 2194560"/>
                  <a:gd name="connsiteY8" fmla="*/ 1097280 h 2194560"/>
                  <a:gd name="connsiteX9" fmla="*/ 1097280 w 2194560"/>
                  <a:gd name="connsiteY9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94560" h="2194560">
                    <a:moveTo>
                      <a:pt x="1067439" y="97940"/>
                    </a:moveTo>
                    <a:cubicBezTo>
                      <a:pt x="1009169" y="97940"/>
                      <a:pt x="961931" y="142028"/>
                      <a:pt x="961931" y="196414"/>
                    </a:cubicBezTo>
                    <a:cubicBezTo>
                      <a:pt x="961931" y="250800"/>
                      <a:pt x="1009169" y="294888"/>
                      <a:pt x="1067439" y="294888"/>
                    </a:cubicBezTo>
                    <a:cubicBezTo>
                      <a:pt x="1125709" y="294888"/>
                      <a:pt x="1172947" y="250800"/>
                      <a:pt x="1172947" y="196414"/>
                    </a:cubicBezTo>
                    <a:cubicBezTo>
                      <a:pt x="1172947" y="142028"/>
                      <a:pt x="1125709" y="97940"/>
                      <a:pt x="1067439" y="97940"/>
                    </a:cubicBezTo>
                    <a:close/>
                    <a:moveTo>
                      <a:pt x="1097280" y="0"/>
                    </a:moveTo>
                    <a:cubicBezTo>
                      <a:pt x="1703291" y="0"/>
                      <a:pt x="2194560" y="491269"/>
                      <a:pt x="2194560" y="1097280"/>
                    </a:cubicBezTo>
                    <a:cubicBezTo>
                      <a:pt x="2194560" y="1703291"/>
                      <a:pt x="1703291" y="2194560"/>
                      <a:pt x="1097280" y="2194560"/>
                    </a:cubicBezTo>
                    <a:cubicBezTo>
                      <a:pt x="491269" y="2194560"/>
                      <a:pt x="0" y="1703291"/>
                      <a:pt x="0" y="1097280"/>
                    </a:cubicBezTo>
                    <a:cubicBezTo>
                      <a:pt x="0" y="491269"/>
                      <a:pt x="491269" y="0"/>
                      <a:pt x="1097280" y="0"/>
                    </a:cubicBezTo>
                    <a:close/>
                  </a:path>
                </a:pathLst>
              </a:custGeom>
              <a:gradFill flip="none" rotWithShape="1">
                <a:gsLst>
                  <a:gs pos="6000">
                    <a:srgbClr val="FF66FF">
                      <a:alpha val="69804"/>
                    </a:srgbClr>
                  </a:gs>
                  <a:gs pos="80000">
                    <a:srgbClr val="CC00CC">
                      <a:alpha val="49804"/>
                    </a:srgbClr>
                  </a:gs>
                </a:gsLst>
                <a:lin ang="5400000" scaled="1"/>
                <a:tileRect/>
              </a:gradFill>
              <a:ln>
                <a:gradFill>
                  <a:gsLst>
                    <a:gs pos="0">
                      <a:srgbClr val="FFC000"/>
                    </a:gs>
                    <a:gs pos="100000">
                      <a:schemeClr val="bg1">
                        <a:alpha val="1000"/>
                      </a:schemeClr>
                    </a:gs>
                  </a:gsLst>
                  <a:lin ang="21000000" scaled="0"/>
                </a:gradFill>
              </a:ln>
              <a:effectLst>
                <a:reflection blurRad="6350" stA="50000" endA="300" endPos="4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500" b="1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accent5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ত </a:t>
                </a:r>
                <a:endParaRPr lang="en-US" sz="11500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cxnSp>
            <p:nvCxnSpPr>
              <p:cNvPr id="11" name="Straight Connector 10"/>
              <p:cNvCxnSpPr>
                <a:stCxn id="32" idx="4"/>
              </p:cNvCxnSpPr>
              <p:nvPr/>
            </p:nvCxnSpPr>
            <p:spPr>
              <a:xfrm flipH="1">
                <a:off x="8472995" y="1164867"/>
                <a:ext cx="4954" cy="2147989"/>
              </a:xfrm>
              <a:prstGeom prst="line">
                <a:avLst/>
              </a:prstGeom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Freeform 11"/>
              <p:cNvSpPr/>
              <p:nvPr/>
            </p:nvSpPr>
            <p:spPr>
              <a:xfrm flipV="1">
                <a:off x="8516815" y="3335035"/>
                <a:ext cx="45719" cy="61058"/>
              </a:xfrm>
              <a:custGeom>
                <a:avLst/>
                <a:gdLst>
                  <a:gd name="connsiteX0" fmla="*/ 0 w 17668"/>
                  <a:gd name="connsiteY0" fmla="*/ 0 h 152744"/>
                  <a:gd name="connsiteX1" fmla="*/ 17417 w 17668"/>
                  <a:gd name="connsiteY1" fmla="*/ 139337 h 152744"/>
                  <a:gd name="connsiteX2" fmla="*/ 8709 w 17668"/>
                  <a:gd name="connsiteY2" fmla="*/ 139337 h 152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668" h="152744">
                    <a:moveTo>
                      <a:pt x="0" y="0"/>
                    </a:moveTo>
                    <a:cubicBezTo>
                      <a:pt x="7983" y="58057"/>
                      <a:pt x="15966" y="116114"/>
                      <a:pt x="17417" y="139337"/>
                    </a:cubicBezTo>
                    <a:cubicBezTo>
                      <a:pt x="18868" y="162560"/>
                      <a:pt x="13788" y="150948"/>
                      <a:pt x="8709" y="139337"/>
                    </a:cubicBezTo>
                  </a:path>
                </a:pathLst>
              </a:cu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/>
              <p:cNvCxnSpPr>
                <a:stCxn id="10" idx="5"/>
              </p:cNvCxnSpPr>
              <p:nvPr/>
            </p:nvCxnSpPr>
            <p:spPr>
              <a:xfrm flipV="1">
                <a:off x="8562535" y="3209535"/>
                <a:ext cx="132149" cy="53208"/>
              </a:xfrm>
              <a:prstGeom prst="line">
                <a:avLst/>
              </a:prstGeom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8331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2" r="4742"/>
          <a:stretch>
            <a:fillRect/>
          </a:stretch>
        </p:blipFill>
        <p:spPr>
          <a:xfrm>
            <a:off x="2352728" y="2241811"/>
            <a:ext cx="2463111" cy="2438847"/>
          </a:xfrm>
        </p:spPr>
      </p:pic>
      <p:sp>
        <p:nvSpPr>
          <p:cNvPr id="6" name="TextBox 5"/>
          <p:cNvSpPr txBox="1"/>
          <p:nvPr/>
        </p:nvSpPr>
        <p:spPr>
          <a:xfrm>
            <a:off x="2653597" y="4680658"/>
            <a:ext cx="2893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মলি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রানী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8526" y="5203878"/>
            <a:ext cx="6316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মীরকুমুল্লী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দেলদুয়ার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টাঙ্গাইল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59823" y="4942268"/>
            <a:ext cx="43933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শ্রেণিঃতৃতীয়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  <a:p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বিষয়ঃআমার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পাঠঃ২০</a:t>
            </a:r>
            <a:r>
              <a:rPr lang="en-US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( পিরিয়ড-৮৯)   </a:t>
            </a:r>
            <a:endParaRPr lang="en-US" sz="1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765" y="4752754"/>
            <a:ext cx="1305926" cy="1470850"/>
          </a:xfrm>
          <a:prstGeom prst="rect">
            <a:avLst/>
          </a:prstGeom>
        </p:spPr>
      </p:pic>
      <p:pic>
        <p:nvPicPr>
          <p:cNvPr id="3" name="Picture Placeholder 2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6" b="12236"/>
          <a:stretch>
            <a:fillRect/>
          </a:stretch>
        </p:blipFill>
        <p:spPr>
          <a:xfrm>
            <a:off x="8067615" y="2241811"/>
            <a:ext cx="2324971" cy="2438846"/>
          </a:xfrm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23000">
              <a:schemeClr val="accent2">
                <a:lumMod val="40000"/>
                <a:lumOff val="6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67000">
              <a:srgbClr val="EFDEA5"/>
            </a:gs>
            <a:gs pos="42000">
              <a:schemeClr val="accent5">
                <a:lumMod val="60000"/>
                <a:lumOff val="40000"/>
              </a:schemeClr>
            </a:gs>
            <a:gs pos="89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89560" y="2631394"/>
            <a:ext cx="11521440" cy="2443525"/>
            <a:chOff x="1427747" y="1993692"/>
            <a:chExt cx="10875526" cy="1731363"/>
          </a:xfrm>
        </p:grpSpPr>
        <p:sp>
          <p:nvSpPr>
            <p:cNvPr id="5" name="Rectangle 4"/>
            <p:cNvSpPr/>
            <p:nvPr/>
          </p:nvSpPr>
          <p:spPr>
            <a:xfrm>
              <a:off x="4792726" y="1993692"/>
              <a:ext cx="7510547" cy="12741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বর্ণনামূলক</a:t>
              </a:r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রচনা</a:t>
              </a:r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শুনে</a:t>
              </a:r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বা</a:t>
              </a:r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পড়ে</a:t>
              </a:r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বিষয়বস্তু</a:t>
              </a:r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বলতে</a:t>
              </a:r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   </a:t>
              </a:r>
              <a:endPara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83874" t="87947" r="-2216" b="2111"/>
            <a:stretch/>
          </p:blipFill>
          <p:spPr>
            <a:xfrm>
              <a:off x="8237440" y="3305331"/>
              <a:ext cx="3417758" cy="419724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211572" y="1993692"/>
              <a:ext cx="2264090" cy="1274164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184650" y="2216150"/>
              <a:ext cx="139700" cy="13335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184650" y="2555875"/>
              <a:ext cx="139700" cy="13335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4184650" y="2895600"/>
              <a:ext cx="139700" cy="13335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864100" y="2216150"/>
              <a:ext cx="139700" cy="812800"/>
              <a:chOff x="4337050" y="2368550"/>
              <a:chExt cx="139700" cy="812800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4337050" y="2368550"/>
                <a:ext cx="139700" cy="13335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337050" y="2708275"/>
                <a:ext cx="139700" cy="13335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4337050" y="3048000"/>
                <a:ext cx="139700" cy="13335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ounded Rectangle 11"/>
            <p:cNvSpPr/>
            <p:nvPr/>
          </p:nvSpPr>
          <p:spPr>
            <a:xfrm>
              <a:off x="4216664" y="2249071"/>
              <a:ext cx="746125" cy="81379"/>
            </a:xfrm>
            <a:prstGeom prst="roundRect">
              <a:avLst>
                <a:gd name="adj" fmla="val 441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216664" y="2582056"/>
              <a:ext cx="746125" cy="81379"/>
            </a:xfrm>
            <a:prstGeom prst="roundRect">
              <a:avLst>
                <a:gd name="adj" fmla="val 441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216664" y="2915040"/>
              <a:ext cx="746125" cy="81379"/>
            </a:xfrm>
            <a:prstGeom prst="roundRect">
              <a:avLst>
                <a:gd name="adj" fmla="val 441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/>
            <a:srcRect l="83874" t="87947" r="-2216" b="2111"/>
            <a:stretch/>
          </p:blipFill>
          <p:spPr>
            <a:xfrm flipH="1">
              <a:off x="1427747" y="3309600"/>
              <a:ext cx="3331630" cy="209862"/>
            </a:xfrm>
            <a:prstGeom prst="rect">
              <a:avLst/>
            </a:prstGeom>
          </p:spPr>
        </p:pic>
      </p:grpSp>
      <p:sp>
        <p:nvSpPr>
          <p:cNvPr id="34" name="Rectangle 33"/>
          <p:cNvSpPr/>
          <p:nvPr/>
        </p:nvSpPr>
        <p:spPr>
          <a:xfrm>
            <a:off x="28523" y="51181"/>
            <a:ext cx="12051182" cy="6806819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707631" y="162518"/>
            <a:ext cx="59676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শিখনফল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  </a:t>
            </a: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9342" y="972503"/>
            <a:ext cx="6241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পিরিয়ড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772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4000">
              <a:schemeClr val="accent4">
                <a:lumMod val="40000"/>
                <a:lumOff val="60000"/>
              </a:schemeClr>
            </a:gs>
            <a:gs pos="8000">
              <a:schemeClr val="accent5">
                <a:lumMod val="40000"/>
                <a:lumOff val="60000"/>
              </a:schemeClr>
            </a:gs>
            <a:gs pos="40000">
              <a:schemeClr val="accent2">
                <a:lumMod val="60000"/>
                <a:lumOff val="40000"/>
              </a:schemeClr>
            </a:gs>
            <a:gs pos="52000">
              <a:schemeClr val="accent1">
                <a:lumMod val="40000"/>
                <a:lumOff val="60000"/>
              </a:schemeClr>
            </a:gs>
            <a:gs pos="24000">
              <a:schemeClr val="tx2">
                <a:lumMod val="40000"/>
                <a:lumOff val="60000"/>
              </a:schemeClr>
            </a:gs>
            <a:gs pos="78125">
              <a:srgbClr val="DEEBF7"/>
            </a:gs>
            <a:gs pos="76250">
              <a:schemeClr val="accent1">
                <a:lumMod val="40000"/>
                <a:lumOff val="60000"/>
              </a:schemeClr>
            </a:gs>
            <a:gs pos="92000">
              <a:schemeClr val="accent5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  <a:gs pos="65000">
              <a:schemeClr val="accent5">
                <a:lumMod val="40000"/>
                <a:lumOff val="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568440" y="2240280"/>
            <a:ext cx="460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/>
              </a:rPr>
              <a:t>এটা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কীসের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ছবি</a:t>
            </a:r>
            <a:r>
              <a:rPr lang="en-US" sz="2800" dirty="0" smtClean="0">
                <a:latin typeface="NikoshBAN" panose="02000000000000000000"/>
              </a:rPr>
              <a:t>? </a:t>
            </a:r>
            <a:endParaRPr lang="en-US" sz="2800" dirty="0">
              <a:latin typeface="NikoshBAN" panose="0200000000000000000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09160" y="2634913"/>
            <a:ext cx="583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/>
              </a:rPr>
              <a:t>তোমরা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কে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কে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পত্রিকা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পড়েছো</a:t>
            </a:r>
            <a:r>
              <a:rPr lang="en-US" sz="2800" dirty="0" smtClean="0">
                <a:latin typeface="NikoshBAN" panose="02000000000000000000"/>
              </a:rPr>
              <a:t>?  </a:t>
            </a:r>
            <a:endParaRPr lang="en-US" sz="2800" dirty="0">
              <a:latin typeface="NikoshBAN" panose="0200000000000000000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0" y="1547783"/>
            <a:ext cx="460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/>
              </a:rPr>
              <a:t>পত্রিকায়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কী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থাকে</a:t>
            </a:r>
            <a:r>
              <a:rPr lang="en-US" sz="2800" dirty="0" smtClean="0">
                <a:latin typeface="NikoshBAN" panose="02000000000000000000"/>
              </a:rPr>
              <a:t>? </a:t>
            </a:r>
            <a:endParaRPr lang="en-US" sz="2800" dirty="0">
              <a:latin typeface="NikoshBAN" panose="0200000000000000000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253401"/>
            <a:ext cx="4754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/>
              </a:rPr>
              <a:t>চলো</a:t>
            </a:r>
            <a:r>
              <a:rPr lang="en-US" sz="3200" dirty="0" smtClean="0">
                <a:latin typeface="NikoshBAN" panose="02000000000000000000"/>
              </a:rPr>
              <a:t> </a:t>
            </a:r>
            <a:r>
              <a:rPr lang="en-US" sz="3200" dirty="0" err="1" smtClean="0">
                <a:latin typeface="NikoshBAN" panose="02000000000000000000"/>
              </a:rPr>
              <a:t>একটা</a:t>
            </a:r>
            <a:r>
              <a:rPr lang="en-US" sz="3200" dirty="0" smtClean="0">
                <a:latin typeface="NikoshBAN" panose="02000000000000000000"/>
              </a:rPr>
              <a:t> </a:t>
            </a:r>
            <a:r>
              <a:rPr lang="en-US" sz="3200" dirty="0" err="1" smtClean="0">
                <a:latin typeface="NikoshBAN" panose="02000000000000000000"/>
              </a:rPr>
              <a:t>ছবি</a:t>
            </a:r>
            <a:r>
              <a:rPr lang="en-US" sz="3200" dirty="0" smtClean="0">
                <a:latin typeface="NikoshBAN" panose="02000000000000000000"/>
              </a:rPr>
              <a:t> </a:t>
            </a:r>
            <a:r>
              <a:rPr lang="en-US" sz="3200" dirty="0" err="1" smtClean="0">
                <a:latin typeface="NikoshBAN" panose="02000000000000000000"/>
              </a:rPr>
              <a:t>দেখি</a:t>
            </a:r>
            <a:r>
              <a:rPr lang="en-US" sz="3200" dirty="0" smtClean="0">
                <a:latin typeface="NikoshBAN" panose="02000000000000000000"/>
              </a:rPr>
              <a:t> </a:t>
            </a:r>
            <a:endParaRPr lang="en-US" sz="3200" dirty="0">
              <a:latin typeface="NikoshBAN" panose="0200000000000000000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" y="655320"/>
            <a:ext cx="37338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2468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  <p:bldP spid="12" grpId="0"/>
      <p:bldP spid="12" grpId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70" y="1811240"/>
            <a:ext cx="7865110" cy="46105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052560" y="2026920"/>
            <a:ext cx="24536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/>
              </a:rPr>
              <a:t>পত্রিকার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এই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পাঠের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বিষয়বস্তু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কী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তা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নিজেরা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আলোচনা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কর</a:t>
            </a:r>
            <a:r>
              <a:rPr lang="en-US" sz="2800" dirty="0" smtClean="0">
                <a:latin typeface="NikoshBAN" panose="02000000000000000000"/>
              </a:rPr>
              <a:t> </a:t>
            </a:r>
            <a:endParaRPr lang="en-US" sz="2800" dirty="0"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1218365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45680" y="2194560"/>
            <a:ext cx="355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/>
              </a:rPr>
              <a:t>এটা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কিসের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ছবি</a:t>
            </a:r>
            <a:r>
              <a:rPr lang="en-US" sz="2800" dirty="0" smtClean="0">
                <a:latin typeface="NikoshBAN"/>
              </a:rPr>
              <a:t>? </a:t>
            </a:r>
            <a:endParaRPr lang="en-US" sz="2800" dirty="0">
              <a:latin typeface="NikoshBAN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6" y="1098526"/>
            <a:ext cx="5882393" cy="51517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596716" y="487680"/>
            <a:ext cx="5166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/>
              </a:rPr>
              <a:t>চলো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একটি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দেখি</a:t>
            </a:r>
            <a:r>
              <a:rPr lang="en-US" sz="2800" dirty="0" smtClean="0">
                <a:latin typeface="NikoshBAN"/>
              </a:rPr>
              <a:t> </a:t>
            </a:r>
            <a:endParaRPr lang="en-US" sz="2800" dirty="0">
              <a:latin typeface="NikoshB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95160" y="2456170"/>
            <a:ext cx="4983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/>
              </a:rPr>
              <a:t>এর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সুতা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গুলো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কেমন</a:t>
            </a:r>
            <a:r>
              <a:rPr lang="en-US" sz="2800" dirty="0" smtClean="0">
                <a:latin typeface="NikoshBAN"/>
              </a:rPr>
              <a:t>?  </a:t>
            </a:r>
            <a:endParaRPr lang="en-US" sz="2800" dirty="0">
              <a:latin typeface="NikoshB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6219" y="2478404"/>
            <a:ext cx="5575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/>
              </a:rPr>
              <a:t>এটি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বাংলার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অনেক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পুরানো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কাপাড়</a:t>
            </a:r>
            <a:r>
              <a:rPr lang="en-US" sz="2800" dirty="0" smtClean="0">
                <a:latin typeface="NikoshBAN"/>
              </a:rPr>
              <a:t>  </a:t>
            </a:r>
            <a:endParaRPr lang="en-US" sz="2800" dirty="0">
              <a:latin typeface="NikoshB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42849" y="2979390"/>
            <a:ext cx="5035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/>
              </a:rPr>
              <a:t>আজ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আমরা</a:t>
            </a:r>
            <a:r>
              <a:rPr lang="en-US" sz="2800" dirty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ঢাকাই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মসলিন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নিয়েপড়বো</a:t>
            </a:r>
            <a:r>
              <a:rPr lang="en-US" sz="2800" dirty="0" smtClean="0">
                <a:latin typeface="NikoshBAN"/>
              </a:rPr>
              <a:t>।   </a:t>
            </a:r>
            <a:endParaRPr lang="en-US" sz="2800" dirty="0">
              <a:latin typeface="NikoshB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29489" y="754855"/>
            <a:ext cx="52491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/>
              </a:rPr>
              <a:t>বাংলা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ইতিহাসে</a:t>
            </a:r>
            <a:r>
              <a:rPr lang="en-US" sz="2800" dirty="0" smtClean="0">
                <a:latin typeface="NikoshBAN"/>
              </a:rPr>
              <a:t> ‘</a:t>
            </a:r>
            <a:r>
              <a:rPr lang="en-US" sz="2800" dirty="0" err="1" smtClean="0">
                <a:latin typeface="NikoshBAN"/>
              </a:rPr>
              <a:t>মসলিন</a:t>
            </a:r>
            <a:r>
              <a:rPr lang="en-US" sz="2800" dirty="0" smtClean="0">
                <a:latin typeface="NikoshBAN"/>
              </a:rPr>
              <a:t>’ </a:t>
            </a:r>
            <a:r>
              <a:rPr lang="en-US" sz="2800" dirty="0" err="1" smtClean="0">
                <a:latin typeface="NikoshBAN"/>
              </a:rPr>
              <a:t>বলতে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বোঝানো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হয়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তৎকালিন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ঢাকা</a:t>
            </a:r>
            <a:r>
              <a:rPr lang="en-US" sz="2800" dirty="0" smtClean="0">
                <a:latin typeface="NikoshBAN"/>
              </a:rPr>
              <a:t> ও </a:t>
            </a:r>
            <a:r>
              <a:rPr lang="en-US" sz="2800" dirty="0" err="1" smtClean="0">
                <a:latin typeface="NikoshBAN"/>
              </a:rPr>
              <a:t>তার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পার্শ্ববর্তী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অঞ্চলে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উৎপাদিত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অতি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সুক্ষ্ম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এক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ধরনের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কাপড়কে</a:t>
            </a:r>
            <a:r>
              <a:rPr lang="en-US" sz="2800" dirty="0" smtClean="0">
                <a:latin typeface="NikoshBAN"/>
              </a:rPr>
              <a:t>।    </a:t>
            </a:r>
            <a:endParaRPr lang="en-US" sz="2800" dirty="0">
              <a:latin typeface="NikoshB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9488" y="2117615"/>
            <a:ext cx="52491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/>
              </a:rPr>
              <a:t>এক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সময়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কলে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তৈরি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কাপড়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বাজার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দখল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করায়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প্রতিযোগিতায়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টিকতে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না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পেরে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মসলিন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হারিয়ে</a:t>
            </a:r>
            <a:r>
              <a:rPr lang="en-US" sz="2800" dirty="0" smtClean="0">
                <a:latin typeface="NikoshBAN"/>
              </a:rPr>
              <a:t> </a:t>
            </a:r>
            <a:r>
              <a:rPr lang="en-US" sz="2800" dirty="0" err="1" smtClean="0">
                <a:latin typeface="NikoshBAN"/>
              </a:rPr>
              <a:t>যায়</a:t>
            </a:r>
            <a:r>
              <a:rPr lang="en-US" sz="2800" dirty="0" smtClean="0">
                <a:latin typeface="NikoshBAN"/>
              </a:rPr>
              <a:t>।     </a:t>
            </a:r>
            <a:endParaRPr lang="en-US" sz="28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70549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Vertic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Vertical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Vertical)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Vertical)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89" y="818197"/>
            <a:ext cx="3955359" cy="51863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ight Arrow 5"/>
          <p:cNvSpPr/>
          <p:nvPr/>
        </p:nvSpPr>
        <p:spPr>
          <a:xfrm>
            <a:off x="4953000" y="3004066"/>
            <a:ext cx="2164080" cy="97536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/>
              </a:rPr>
              <a:t>৬৯ 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/>
              </a:rPr>
              <a:t>পৃষ্ঠা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/>
              </a:rPr>
              <a:t> 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720" y="588645"/>
            <a:ext cx="4466003" cy="52177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18445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837" y="0"/>
            <a:ext cx="11970328" cy="6691745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1673" y="138545"/>
            <a:ext cx="11720945" cy="642851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363578" y="250771"/>
            <a:ext cx="9898781" cy="5586150"/>
            <a:chOff x="1299411" y="138545"/>
            <a:chExt cx="8553842" cy="562057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411" y="138545"/>
              <a:ext cx="8553842" cy="5620571"/>
            </a:xfrm>
            <a:prstGeom prst="rect">
              <a:avLst/>
            </a:prstGeom>
          </p:spPr>
        </p:pic>
        <p:grpSp>
          <p:nvGrpSpPr>
            <p:cNvPr id="13" name="Group 12"/>
            <p:cNvGrpSpPr/>
            <p:nvPr/>
          </p:nvGrpSpPr>
          <p:grpSpPr>
            <a:xfrm>
              <a:off x="2518611" y="850232"/>
              <a:ext cx="5149515" cy="3989054"/>
              <a:chOff x="2518611" y="850232"/>
              <a:chExt cx="5149515" cy="3989054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2518611" y="850232"/>
                <a:ext cx="4684294" cy="29082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7218947" y="882316"/>
                <a:ext cx="449179" cy="9946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307770" y="4299284"/>
                <a:ext cx="3413872" cy="54000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15" name="TextBox 14"/>
          <p:cNvSpPr txBox="1"/>
          <p:nvPr/>
        </p:nvSpPr>
        <p:spPr>
          <a:xfrm>
            <a:off x="2749762" y="1372151"/>
            <a:ext cx="51293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anose="02000000000000000000"/>
              </a:rPr>
              <a:t>ঢাকাই</a:t>
            </a:r>
            <a:r>
              <a:rPr lang="en-US" sz="5400" dirty="0" smtClean="0">
                <a:latin typeface="NikoshBAN" panose="02000000000000000000"/>
              </a:rPr>
              <a:t> </a:t>
            </a:r>
            <a:r>
              <a:rPr lang="en-US" sz="5400" dirty="0" err="1" smtClean="0">
                <a:latin typeface="NikoshBAN" panose="02000000000000000000"/>
              </a:rPr>
              <a:t>মসলিন</a:t>
            </a:r>
            <a:r>
              <a:rPr lang="en-US" sz="5400" dirty="0" smtClean="0">
                <a:latin typeface="NikoshBAN" panose="02000000000000000000"/>
              </a:rPr>
              <a:t> </a:t>
            </a:r>
            <a:endParaRPr lang="en-US" sz="5400" dirty="0">
              <a:latin typeface="NikoshBAN" panose="0200000000000000000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0" b="8857"/>
          <a:stretch/>
        </p:blipFill>
        <p:spPr>
          <a:xfrm>
            <a:off x="1673966" y="880110"/>
            <a:ext cx="3640455" cy="24307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9762" y="3346970"/>
            <a:ext cx="6528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/>
              </a:rPr>
              <a:t>মিলি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বই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পড়ে</a:t>
            </a:r>
            <a:r>
              <a:rPr lang="en-US" sz="2400" dirty="0" smtClean="0">
                <a:latin typeface="NikoshBAN"/>
              </a:rPr>
              <a:t>…………</a:t>
            </a:r>
            <a:r>
              <a:rPr lang="en-US" sz="2400" dirty="0" err="1" smtClean="0">
                <a:latin typeface="NikoshBAN"/>
              </a:rPr>
              <a:t>পত্রিকার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লেখাটি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পড়ি</a:t>
            </a:r>
            <a:r>
              <a:rPr lang="en-US" sz="2400" dirty="0" smtClean="0">
                <a:latin typeface="NikoshBAN"/>
              </a:rPr>
              <a:t>।  </a:t>
            </a:r>
            <a:endParaRPr lang="en-US" sz="24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6688659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8.88889E-6 C 0.00494 0.00069 0.01015 -8.88889E-6 0.01497 0.00231 C 0.01783 0.0037 0.02252 0.01111 0.02252 0.01111 C 0.02604 0.03101 0.02083 0.0037 0.02617 0.02453 C 0.02721 0.0287 0.02877 0.03773 0.02877 0.03773 C 0.03125 0.06643 0.0276 0.05786 0.01002 0.05555 C 0.00677 0.03888 0.01614 0.02453 0.02252 0.01342 C 0.02838 0.0155 0.03463 0.01527 0.03997 0.0199 C 0.04531 0.02453 0.05221 0.04351 0.05494 0.05324 C 0.05612 0.0574 0.05599 0.06273 0.05742 0.06666 C 0.05963 0.07314 0.06367 0.08009 0.06627 0.08657 C 0.06757 0.08958 0.06953 0.09768 0.07252 0.09768 C 0.07369 0.09768 0.07083 0.09467 0.06992 0.09328 C 0.06875 0.06273 0.06679 0.02708 0.06992 -0.00232 C 0.07031 -0.00556 0.0733 0.00069 0.075 0.00231 C 0.07825 0.0206 0.06666 0.05995 0.07747 0.05995 C 0.08711 0.05995 0.07825 0.02592 0.07877 0.00879 C 0.07968 -0.0176 0.08086 -0.01482 0.0875 -0.03334 C 0.09062 -0.04214 0.08932 -0.04769 0.09492 -0.05116 C 0.1 -0.04885 0.10494 -0.0463 0.11002 -0.04445 C 0.1108 -0.04214 0.11145 -0.03959 0.1125 -0.03774 C 0.11354 -0.03589 0.11549 -0.03565 0.11627 -0.03334 C 0.1177 -0.0294 0.11718 -0.02362 0.11875 -0.01991 C 0.12721 0.00023 0.1233 -0.00741 0.12994 0.00439 C 0.13125 0.0037 0.13307 0.00023 0.13372 0.00231 C 0.13476 0.00578 0.12604 0.01666 0.125 0.01782 C 0.12252 0.02685 0.12096 0.03217 0.11627 0.03773 C 0.1151 0.02337 0.11237 0.01342 0.11992 0.00439 C 0.13099 0.01435 0.13554 0.02245 0.14375 0.04004 C 0.14505 0.04282 0.14635 0.04583 0.14752 0.04884 C 0.14921 0.05324 0.15247 0.06226 0.15247 0.06226 C 0.15 0.07476 0.14856 0.07199 0.14244 0.06666 C 0.14166 0.06296 0.13919 0.05925 0.13997 0.05555 C 0.14049 0.053 0.14283 0.05786 0.14375 0.05995 C 0.14453 0.0618 0.14427 0.06458 0.14492 0.06666 C 0.14557 0.06851 0.14661 0.06967 0.14752 0.07106 C 0.14948 0.078 0.15599 0.09259 0.15117 0.10231 C 0.14948 0.10578 0.14375 0.10671 0.14375 0.10671 C 0.13958 0.10601 0.13541 0.10555 0.13125 0.10439 C 0.12994 0.10393 0.12812 0.10439 0.12747 0.10231 C 0.12122 0.08472 0.11979 0.06134 0.11119 0.04675 C 0.10872 0.03796 0.10494 0.0331 0.10247 0.02453 C 0.09687 0.00486 0.10625 0.03148 0.09869 0.01111 C 0.09948 0.02083 0.09921 0.03101 0.10117 0.04004 C 0.10221 0.0449 0.10533 0.04745 0.10742 0.05115 C 0.11198 0.05925 0.11666 0.06736 0.12122 0.07546 C 0.13346 0.09722 0.11185 0.06921 0.13502 0.0956 C 0.13632 0.09699 0.13867 0.09999 0.13867 0.09999 C 0.14283 0.0787 0.13294 0.04143 0.14622 0.03333 C 0.15338 0.03773 0.15755 0.05648 0.16002 0.06898 C 0.15859 0.04374 0.16224 0.01111 0.14622 0.00231 C 0.13164 -0.01551 0.16367 -0.01042 0.16992 0.00671 C 0.21041 0.00277 0.19492 0.00115 0.18372 0.01111 C 0.18046 0.0199 0.17773 0.02824 0.17369 0.03564 C 0.17161 0.05648 0.16927 0.06712 0.17252 0.08888 C 0.17304 0.09189 0.17864 0.0949 0.17994 0.0956 C 0.18541 0.09421 0.19101 0.09421 0.19622 0.0912 C 0.19791 0.09027 0.19856 0.08634 0.2 0.08449 C 0.20104 0.0831 0.20247 0.08286 0.20377 0.08217 C 0.20156 0.07083 0.20286 0.07013 0.19127 0.07777 C 0.18984 0.0787 0.18984 0.08263 0.18867 0.08449 C 0.18385 0.09189 0.17864 0.0956 0.17252 0.09768 C 0.17057 0.08472 0.17421 0.07499 0.17617 0.06226 C 0.17838 0.04837 0.17708 0.05486 0.17877 0.03564 C 0.1789 0.03402 0.18125 0.01273 0.18242 0.01111 C 0.1845 0.0081 0.20026 0.00462 0.20117 0.00439 C 0.20494 0.00509 0.20885 0.00509 0.2125 0.00671 C 0.21901 0.00949 0.21445 0.01111 0.21744 0.01782 C 0.21836 0.0199 0.21992 0.02083 0.22122 0.02222 C 0.22252 0.03078 0.22474 0.03819 0.22617 0.04675 C 0.22539 0.05254 0.22578 0.05972 0.22369 0.06435 C 0.22213 0.06805 0.21627 0.06898 0.21627 0.06898 C 0.2138 0.06828 0.21054 0.0699 0.20872 0.06666 C 0.20768 0.06481 0.21106 0.06273 0.2125 0.06226 C 0.2138 0.0618 0.21497 0.06365 0.21627 0.06435 C 0.21796 0.06365 0.21979 0.06365 0.22122 0.06226 C 0.22656 0.05694 0.22565 0.04722 0.22877 0.04004 C 0.22968 0.03796 0.23125 0.03703 0.23242 0.03564 C 0.23945 0.04745 0.2431 0.07615 0.24492 0.09328 C 0.24583 0.08703 0.24778 0.08171 0.24869 0.07546 C 0.25143 0.05624 0.25117 0.03495 0.25742 0.01782 C 0.25989 0.00069 0.26054 0.00138 0.25494 -0.02454 C 0.25455 -0.02663 0.25325 -0.02153 0.25247 -0.01991 C 0.25156 -0.01783 0.25078 -0.01551 0.25 -0.01343 C 0.27044 -0.00996 0.28893 0.00046 0.30872 0.00879 C 0.30911 0.01111 0.31002 0.01319 0.31002 0.0155 C 0.3108 0.04444 0.31119 0.07337 0.31119 0.10231 C 0.31119 0.11504 0.31211 0.07638 0.31002 0.06435 C 0.30911 0.05856 0.29987 0.05648 0.29752 0.05555 C 0.28671 0.04629 0.27291 0.04421 0.26119 0.04212 C 0.25989 0.04143 0.25768 0.03773 0.25742 0.04004 C 0.25703 0.04328 0.26054 0.05648 0.2625 0.05995 C 0.26354 0.0618 0.26497 0.06296 0.26627 0.06435 C 0.26875 0.08333 0.26497 0.06666 0.27122 0.07546 C 0.27448 0.08009 0.27708 0.08587 0.27994 0.0912 C 0.28151 0.09398 0.29375 0.09745 0.29492 0.09768 C 0.29856 0.07939 0.28815 0.07638 0.28242 0.06666 C 0.28281 0.06064 0.28086 0.05185 0.28372 0.04884 C 0.28984 0.04236 0.29817 0.04861 0.30494 0.04444 C 0.30533 0.03263 0.30468 0.02036 0.30625 0.00879 C 0.30651 0.00648 0.30872 0.0074 0.31002 0.00671 C 0.31523 0.0037 0.31953 0.00161 0.325 -8.88889E-6 C 0.32825 0.01898 0.32291 -0.00764 0.32877 -0.01343 C 0.33281 -0.01737 0.33685 -0.00487 0.34127 -0.00232 C 0.347 0.0081 0.35416 0.01296 0.36119 0.0199 C 0.36588 0.02453 0.36823 0.03101 0.37369 0.03101 " pathEditMode="relative" ptsTypes="fffffffffffffffffffffffffffffffffffffffffffffffffffffffffffffffffffffffffffffffffffffffffffffffffffffffffA">
                                      <p:cBhvr>
                                        <p:cTn id="10" dur="2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78480" y="2407920"/>
            <a:ext cx="6278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/>
              </a:rPr>
              <a:t>সবাই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সরবে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পাঠাংশটুকু</a:t>
            </a:r>
            <a:r>
              <a:rPr lang="en-US" sz="3200" dirty="0" smtClean="0">
                <a:latin typeface="NikoshBAN"/>
              </a:rPr>
              <a:t> </a:t>
            </a:r>
            <a:r>
              <a:rPr lang="en-US" sz="3200" dirty="0" err="1" smtClean="0">
                <a:latin typeface="NikoshBAN"/>
              </a:rPr>
              <a:t>পড়</a:t>
            </a:r>
            <a:r>
              <a:rPr lang="en-US" sz="3200" dirty="0" smtClean="0">
                <a:latin typeface="NikoshBAN"/>
              </a:rPr>
              <a:t>  </a:t>
            </a:r>
            <a:endParaRPr lang="en-US" sz="32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59251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90000"/>
              </a:schemeClr>
            </a:gs>
            <a:gs pos="83000">
              <a:schemeClr val="bg2">
                <a:lumMod val="7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22420" y="5283745"/>
            <a:ext cx="542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/>
              </a:rPr>
              <a:t>মিলি</a:t>
            </a:r>
            <a:r>
              <a:rPr lang="en-US" sz="3200" b="1" dirty="0" smtClean="0">
                <a:latin typeface="NikoshBAN" panose="02000000000000000000"/>
              </a:rPr>
              <a:t> </a:t>
            </a:r>
            <a:r>
              <a:rPr lang="en-US" sz="3200" b="1" dirty="0" err="1" smtClean="0">
                <a:latin typeface="NikoshBAN" panose="02000000000000000000"/>
              </a:rPr>
              <a:t>বই</a:t>
            </a:r>
            <a:r>
              <a:rPr lang="en-US" sz="3200" b="1" dirty="0" smtClean="0">
                <a:latin typeface="NikoshBAN" panose="02000000000000000000"/>
              </a:rPr>
              <a:t> </a:t>
            </a:r>
            <a:r>
              <a:rPr lang="en-US" sz="3200" b="1" dirty="0" err="1" smtClean="0">
                <a:latin typeface="NikoshBAN" panose="02000000000000000000"/>
              </a:rPr>
              <a:t>পড়ে</a:t>
            </a:r>
            <a:r>
              <a:rPr lang="en-US" sz="3200" b="1" dirty="0" smtClean="0">
                <a:latin typeface="NikoshBAN" panose="02000000000000000000"/>
              </a:rPr>
              <a:t>  </a:t>
            </a:r>
            <a:endParaRPr lang="en-US" sz="3200" b="1" dirty="0">
              <a:latin typeface="NikoshBAN" panose="0200000000000000000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740" y="305360"/>
            <a:ext cx="629412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15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94759" y="4770120"/>
            <a:ext cx="4600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anose="02000000000000000000"/>
              </a:rPr>
              <a:t>মাঝে</a:t>
            </a:r>
            <a:r>
              <a:rPr lang="en-US" sz="2800" b="1" dirty="0" smtClean="0">
                <a:latin typeface="NikoshBAN" panose="02000000000000000000"/>
              </a:rPr>
              <a:t> </a:t>
            </a:r>
            <a:r>
              <a:rPr lang="en-US" sz="2800" b="1" dirty="0" err="1" smtClean="0">
                <a:latin typeface="NikoshBAN" panose="02000000000000000000"/>
              </a:rPr>
              <a:t>মাঝে</a:t>
            </a:r>
            <a:r>
              <a:rPr lang="en-US" sz="2800" b="1" dirty="0" smtClean="0">
                <a:latin typeface="NikoshBAN" panose="02000000000000000000"/>
              </a:rPr>
              <a:t> </a:t>
            </a:r>
            <a:r>
              <a:rPr lang="en-US" sz="2800" b="1" dirty="0" err="1" smtClean="0">
                <a:latin typeface="NikoshBAN" panose="02000000000000000000"/>
              </a:rPr>
              <a:t>পত্রিকা</a:t>
            </a:r>
            <a:r>
              <a:rPr lang="en-US" sz="2800" b="1" dirty="0" smtClean="0">
                <a:latin typeface="NikoshBAN" panose="02000000000000000000"/>
              </a:rPr>
              <a:t> </a:t>
            </a:r>
            <a:r>
              <a:rPr lang="en-US" sz="2800" b="1" dirty="0" err="1" smtClean="0">
                <a:latin typeface="NikoshBAN" panose="02000000000000000000"/>
              </a:rPr>
              <a:t>পড়ে</a:t>
            </a:r>
            <a:r>
              <a:rPr lang="en-US" sz="2800" b="1" dirty="0" smtClean="0">
                <a:latin typeface="NikoshBAN" panose="02000000000000000000"/>
              </a:rPr>
              <a:t>।  </a:t>
            </a:r>
            <a:endParaRPr lang="en-US" sz="2800" b="1" dirty="0">
              <a:latin typeface="NikoshBAN" panose="0200000000000000000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126" y="322255"/>
            <a:ext cx="6595110" cy="444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29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79596" y="4662914"/>
            <a:ext cx="10104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/>
              </a:rPr>
              <a:t>বাব</a:t>
            </a:r>
            <a:r>
              <a:rPr lang="en-US" sz="3200" dirty="0" smtClean="0">
                <a:latin typeface="NikoshBAN" panose="02000000000000000000"/>
              </a:rPr>
              <a:t> </a:t>
            </a:r>
            <a:r>
              <a:rPr lang="en-US" sz="3200" dirty="0" err="1" smtClean="0">
                <a:latin typeface="NikoshBAN" panose="02000000000000000000"/>
              </a:rPr>
              <a:t>বলেন</a:t>
            </a:r>
            <a:r>
              <a:rPr lang="en-US" sz="3200" dirty="0" smtClean="0">
                <a:latin typeface="NikoshBAN" panose="02000000000000000000"/>
              </a:rPr>
              <a:t>, </a:t>
            </a:r>
            <a:r>
              <a:rPr lang="en-US" sz="3200" dirty="0" err="1" smtClean="0">
                <a:latin typeface="NikoshBAN" panose="02000000000000000000"/>
              </a:rPr>
              <a:t>পত্রিকা</a:t>
            </a:r>
            <a:r>
              <a:rPr lang="en-US" sz="3200" dirty="0" smtClean="0">
                <a:latin typeface="NikoshBAN" panose="02000000000000000000"/>
              </a:rPr>
              <a:t> </a:t>
            </a:r>
            <a:r>
              <a:rPr lang="en-US" sz="3200" dirty="0" err="1" smtClean="0">
                <a:latin typeface="NikoshBAN" panose="02000000000000000000"/>
              </a:rPr>
              <a:t>থেকে</a:t>
            </a:r>
            <a:r>
              <a:rPr lang="en-US" sz="3200" dirty="0" smtClean="0">
                <a:latin typeface="NikoshBAN" panose="02000000000000000000"/>
              </a:rPr>
              <a:t> </a:t>
            </a:r>
            <a:r>
              <a:rPr lang="en-US" sz="3200" dirty="0" err="1" smtClean="0">
                <a:latin typeface="NikoshBAN" panose="02000000000000000000"/>
              </a:rPr>
              <a:t>নতুন</a:t>
            </a:r>
            <a:r>
              <a:rPr lang="en-US" sz="3200" dirty="0" smtClean="0">
                <a:latin typeface="NikoshBAN" panose="02000000000000000000"/>
              </a:rPr>
              <a:t> </a:t>
            </a:r>
            <a:r>
              <a:rPr lang="en-US" sz="3200" dirty="0" err="1" smtClean="0">
                <a:latin typeface="NikoshBAN" panose="02000000000000000000"/>
              </a:rPr>
              <a:t>অনেক</a:t>
            </a:r>
            <a:r>
              <a:rPr lang="en-US" sz="3200" dirty="0" smtClean="0">
                <a:latin typeface="NikoshBAN" panose="02000000000000000000"/>
              </a:rPr>
              <a:t> </a:t>
            </a:r>
            <a:r>
              <a:rPr lang="en-US" sz="3200" dirty="0" err="1" smtClean="0">
                <a:latin typeface="NikoshBAN" panose="02000000000000000000"/>
              </a:rPr>
              <a:t>কিছু</a:t>
            </a:r>
            <a:r>
              <a:rPr lang="en-US" sz="3200" dirty="0" smtClean="0">
                <a:latin typeface="NikoshBAN" panose="02000000000000000000"/>
              </a:rPr>
              <a:t> </a:t>
            </a:r>
            <a:r>
              <a:rPr lang="en-US" sz="3200" dirty="0" err="1" smtClean="0">
                <a:latin typeface="NikoshBAN" panose="02000000000000000000"/>
              </a:rPr>
              <a:t>জানা</a:t>
            </a:r>
            <a:r>
              <a:rPr lang="en-US" sz="3200" dirty="0" smtClean="0">
                <a:latin typeface="NikoshBAN" panose="02000000000000000000"/>
              </a:rPr>
              <a:t> </a:t>
            </a:r>
            <a:r>
              <a:rPr lang="en-US" sz="3200" dirty="0" err="1" smtClean="0">
                <a:latin typeface="NikoshBAN" panose="02000000000000000000"/>
              </a:rPr>
              <a:t>যায়</a:t>
            </a:r>
            <a:r>
              <a:rPr lang="en-US" sz="3200" dirty="0" smtClean="0">
                <a:latin typeface="NikoshBAN" panose="02000000000000000000"/>
              </a:rPr>
              <a:t>।  </a:t>
            </a:r>
            <a:endParaRPr lang="en-US" sz="3200" dirty="0">
              <a:latin typeface="NikoshBAN" panose="0200000000000000000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286" y="665797"/>
            <a:ext cx="5527557" cy="322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399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3" r="-1482"/>
          <a:stretch/>
        </p:blipFill>
        <p:spPr>
          <a:xfrm>
            <a:off x="3125152" y="716280"/>
            <a:ext cx="4860608" cy="42090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026920" y="5273041"/>
            <a:ext cx="8199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/>
              </a:rPr>
              <a:t>আজকের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পত্রিকায়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দারুন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একটি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খবর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ছাপা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হয়েছে</a:t>
            </a:r>
            <a:r>
              <a:rPr lang="en-US" sz="2800" dirty="0" smtClean="0">
                <a:latin typeface="NikoshBAN" panose="02000000000000000000"/>
              </a:rPr>
              <a:t>। </a:t>
            </a:r>
            <a:endParaRPr lang="en-US" sz="2800" dirty="0"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268051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666750"/>
            <a:ext cx="5665470" cy="38208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0840" y="5044440"/>
            <a:ext cx="655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/>
              </a:rPr>
              <a:t>মিলি</a:t>
            </a:r>
            <a:r>
              <a:rPr lang="en-US" sz="3200" dirty="0" smtClean="0">
                <a:latin typeface="NikoshBAN" panose="02000000000000000000"/>
              </a:rPr>
              <a:t> </a:t>
            </a:r>
            <a:r>
              <a:rPr lang="en-US" sz="3200" dirty="0" err="1" smtClean="0">
                <a:latin typeface="NikoshBAN" panose="02000000000000000000"/>
              </a:rPr>
              <a:t>খবরটি</a:t>
            </a:r>
            <a:r>
              <a:rPr lang="en-US" sz="3200" dirty="0" smtClean="0">
                <a:latin typeface="NikoshBAN" panose="02000000000000000000"/>
              </a:rPr>
              <a:t> </a:t>
            </a:r>
            <a:r>
              <a:rPr lang="en-US" sz="3200" dirty="0" err="1" smtClean="0">
                <a:latin typeface="NikoshBAN" panose="02000000000000000000"/>
              </a:rPr>
              <a:t>পড়ে</a:t>
            </a:r>
            <a:r>
              <a:rPr lang="en-US" sz="3200" dirty="0" smtClean="0">
                <a:latin typeface="NikoshBAN" panose="02000000000000000000"/>
              </a:rPr>
              <a:t>। </a:t>
            </a:r>
            <a:endParaRPr lang="en-US" sz="3200" dirty="0"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347222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190" y="569594"/>
            <a:ext cx="5353050" cy="39941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22120" y="5059681"/>
            <a:ext cx="8031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/>
              </a:rPr>
              <a:t>চলো</a:t>
            </a:r>
            <a:r>
              <a:rPr lang="en-US" sz="2800" dirty="0" smtClean="0">
                <a:latin typeface="NikoshBAN" panose="02000000000000000000"/>
              </a:rPr>
              <a:t>, </a:t>
            </a:r>
            <a:r>
              <a:rPr lang="en-US" sz="2800" dirty="0" err="1" smtClean="0">
                <a:latin typeface="NikoshBAN" panose="02000000000000000000"/>
              </a:rPr>
              <a:t>আমরাও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মিলির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সাথে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পত্রিকার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লেখাটি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পড়ি</a:t>
            </a:r>
            <a:r>
              <a:rPr lang="en-US" sz="2800" dirty="0" smtClean="0">
                <a:latin typeface="NikoshBAN" panose="02000000000000000000"/>
              </a:rPr>
              <a:t>। </a:t>
            </a:r>
            <a:endParaRPr lang="en-US" sz="2800" dirty="0"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4065705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3480" y="1432560"/>
            <a:ext cx="10241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/>
              </a:rPr>
              <a:t>পাঠের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অংশ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তোমরা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নিজে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পড়ে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পাঠের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বিষয়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বস্তু</a:t>
            </a:r>
            <a:r>
              <a:rPr lang="en-US" sz="2800" dirty="0" smtClean="0">
                <a:latin typeface="NikoshBAN" panose="02000000000000000000"/>
              </a:rPr>
              <a:t>  </a:t>
            </a:r>
            <a:r>
              <a:rPr lang="en-US" sz="2800" dirty="0" err="1" smtClean="0">
                <a:latin typeface="NikoshBAN" panose="02000000000000000000"/>
              </a:rPr>
              <a:t>কী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তা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ব্যাখ্যা</a:t>
            </a:r>
            <a:r>
              <a:rPr lang="en-US" sz="2800" dirty="0" smtClean="0">
                <a:latin typeface="NikoshBAN" panose="02000000000000000000"/>
              </a:rPr>
              <a:t> </a:t>
            </a:r>
            <a:r>
              <a:rPr lang="en-US" sz="2800" dirty="0" err="1" smtClean="0">
                <a:latin typeface="NikoshBAN" panose="02000000000000000000"/>
              </a:rPr>
              <a:t>কর</a:t>
            </a:r>
            <a:r>
              <a:rPr lang="en-US" sz="2800" dirty="0" smtClean="0">
                <a:latin typeface="NikoshBAN" panose="02000000000000000000"/>
              </a:rPr>
              <a:t> </a:t>
            </a:r>
            <a:endParaRPr lang="en-US" sz="2800" dirty="0"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138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4735</TotalTime>
  <Words>200</Words>
  <Application>Microsoft Office PowerPoint</Application>
  <PresentationFormat>Widescreen</PresentationFormat>
  <Paragraphs>38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WALTON</cp:lastModifiedBy>
  <cp:revision>352</cp:revision>
  <dcterms:created xsi:type="dcterms:W3CDTF">2021-07-26T10:09:43Z</dcterms:created>
  <dcterms:modified xsi:type="dcterms:W3CDTF">2026-07-21T07:29:14Z</dcterms:modified>
</cp:coreProperties>
</file>