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70" r:id="rId6"/>
    <p:sldId id="267" r:id="rId7"/>
    <p:sldId id="281" r:id="rId8"/>
    <p:sldId id="278" r:id="rId9"/>
    <p:sldId id="277" r:id="rId10"/>
    <p:sldId id="262" r:id="rId11"/>
    <p:sldId id="265" r:id="rId12"/>
    <p:sldId id="259" r:id="rId13"/>
    <p:sldId id="264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224D4F5B-9661-4E01-811D-BB9EC3369808}" type="datetimeFigureOut">
              <a:rPr lang="en-US" smtClean="0"/>
              <a:t>7/19/2026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8553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7/19/2026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95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224D4F5B-9661-4E01-811D-BB9EC3369808}" type="datetimeFigureOut">
              <a:rPr lang="en-US" smtClean="0"/>
              <a:t>7/19/2026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2461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7/19/2026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528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7/19/2026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769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7/19/2026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394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7/19/2026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08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7/19/2026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9645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224D4F5B-9661-4E01-811D-BB9EC3369808}" type="datetimeFigureOut">
              <a:rPr lang="en-US" smtClean="0"/>
              <a:t>7/19/2026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42029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7/19/2026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584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7/19/2026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364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24D4F5B-9661-4E01-811D-BB9EC3369808}" type="datetimeFigureOut">
              <a:rPr lang="en-US" smtClean="0"/>
              <a:t>7/19/2026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27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11.emf"/><Relationship Id="rId7" Type="http://schemas.openxmlformats.org/officeDocument/2006/relationships/image" Target="../media/image15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10" Type="http://schemas.openxmlformats.org/officeDocument/2006/relationships/image" Target="../media/image18.emf"/><Relationship Id="rId4" Type="http://schemas.openxmlformats.org/officeDocument/2006/relationships/image" Target="../media/image12.emf"/><Relationship Id="rId9" Type="http://schemas.openxmlformats.org/officeDocument/2006/relationships/image" Target="../media/image1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7" Type="http://schemas.openxmlformats.org/officeDocument/2006/relationships/image" Target="../media/image24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8.emf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5132070" y="1697622"/>
            <a:ext cx="5463540" cy="3257016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132070" y="1697622"/>
            <a:ext cx="546354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7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পাঠে</a:t>
            </a:r>
            <a:r>
              <a:rPr lang="en-US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7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7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244" y="1408923"/>
            <a:ext cx="3588901" cy="4049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313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60" y="49319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949190" y="146861"/>
            <a:ext cx="22936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2442372" y="1097620"/>
            <a:ext cx="5802468" cy="3043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30" name="Picture 6" descr="Open Book School Supply Icon 23221041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3155" y="-104618"/>
            <a:ext cx="1564005" cy="1291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427584" y="1982597"/>
            <a:ext cx="578474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৫ম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পাঠ্যাংশঃদশমিক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সংখ্যার গুণ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৫৬  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৪০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199" y="1580470"/>
            <a:ext cx="2831665" cy="37952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623724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835565" y="345025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686300" y="486121"/>
            <a:ext cx="281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921" y="49826"/>
            <a:ext cx="1209688" cy="1271572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3105488" y="1394800"/>
            <a:ext cx="518126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427584" y="2186976"/>
            <a:ext cx="541175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মোঃইকবাল হোসেন</a:t>
            </a:r>
          </a:p>
          <a:p>
            <a:pPr algn="ctr"/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pPr algn="ctr"/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শাহাপুর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bn-BD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বরুড়া,কুমিল্লা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মোবাইলঃ০১৮১৪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৮৬৬২১০</a:t>
            </a:r>
            <a:endParaRPr lang="bn-BD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Email:iqbal.jui@gmail.com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114" y="1973424"/>
            <a:ext cx="2273559" cy="22735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9178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4494206" y="284140"/>
            <a:ext cx="3203585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250179" y="381682"/>
            <a:ext cx="1691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3028950" y="1385289"/>
            <a:ext cx="4895224" cy="16945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791" y="-163053"/>
            <a:ext cx="2571748" cy="17973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38400" y="3154377"/>
            <a:ext cx="81159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৩.৫.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সংক্রান্ত দৈনন্দিন জীবনের সমস্যার সমাদান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438400" y="2355888"/>
            <a:ext cx="7772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৩.৫.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ভগ্নাংশে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 গুণ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181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493369" y="1209165"/>
            <a:ext cx="7223916" cy="206588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682363" y="1393036"/>
            <a:ext cx="501586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8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8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92129" y="3620277"/>
            <a:ext cx="5973097" cy="707886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দশমিক সংখ্যার গুণ   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426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59" y="284141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067174" y="353690"/>
            <a:ext cx="38976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প্রাথমিক ধারণা</a:t>
            </a:r>
          </a:p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674" y="-6832"/>
            <a:ext cx="754380" cy="14849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944678" y="2600497"/>
                <a:ext cx="1500514" cy="147591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bn-BD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৪ ৩ 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AT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×</m:t>
                        </m:r>
                        <m:r>
                          <a:rPr lang="bn-BD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 </m:t>
                        </m:r>
                        <m:r>
                          <a:rPr lang="bn-BD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২</m:t>
                        </m:r>
                        <m:r>
                          <a:rPr lang="bn-BD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  </m:t>
                        </m:r>
                        <m:r>
                          <a:rPr lang="bn-BD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৩</m:t>
                        </m:r>
                      </m:num>
                      <m:den>
                        <m:eqArr>
                          <m:eqArrPr>
                            <m:ctrlPr>
                              <a:rPr lang="bn-BD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eqArrPr>
                          <m:e>
                            <m:r>
                              <a:rPr lang="bn-BD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১</m:t>
                            </m:r>
                            <m:r>
                              <a:rPr lang="bn-BD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  </m:t>
                            </m:r>
                            <m:r>
                              <a:rPr lang="bn-BD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২</m:t>
                            </m:r>
                            <m:r>
                              <a:rPr lang="bn-BD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  </m:t>
                            </m:r>
                            <m:r>
                              <a:rPr lang="bn-BD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৯</m:t>
                            </m:r>
                          </m:e>
                          <m:e>
                            <m:r>
                              <a:rPr lang="bn-BD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৮</m:t>
                            </m:r>
                            <m:r>
                              <a:rPr lang="bn-BD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  </m:t>
                            </m:r>
                            <m:r>
                              <a:rPr lang="bn-BD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৬</m:t>
                            </m:r>
                            <m:r>
                              <a:rPr lang="bn-BD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     </m:t>
                            </m:r>
                          </m:e>
                          <m:e/>
                        </m:eqArr>
                      </m:den>
                    </m:f>
                  </m:oMath>
                </a14:m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4678" y="2600497"/>
                <a:ext cx="1500514" cy="1475917"/>
              </a:xfrm>
              <a:prstGeom prst="rect">
                <a:avLst/>
              </a:prstGeom>
              <a:blipFill>
                <a:blip r:embed="rId3"/>
                <a:stretch>
                  <a:fillRect l="-6098" t="-33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1691951" y="2082009"/>
            <a:ext cx="746696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পূর্ণ সংখ্যার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গুণের সাথে দশমিক ভগ্নাংশের গুণের মূল পার্থক্য কোথায়? 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91951" y="1673383"/>
            <a:ext cx="677402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সবাই পূর্ণ সংখ্যার গুণ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পারি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91951" y="4950490"/>
            <a:ext cx="892628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পূর্ণ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গুণ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রকম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শু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ধুমাত্র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বিন্দুর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3213" y="2621320"/>
            <a:ext cx="1331626" cy="14631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44678" y="3813346"/>
            <a:ext cx="112249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৯  ৮  ৯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3545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9" grpId="0" animBg="1"/>
      <p:bldP spid="20" grpId="0" animBg="1"/>
      <p:bldP spid="2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2985796" y="284141"/>
            <a:ext cx="6531428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051109" y="353690"/>
            <a:ext cx="68578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4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ভগ্নাংশের</a:t>
            </a:r>
            <a:r>
              <a:rPr lang="bn-BD" sz="4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   </a:t>
            </a:r>
            <a:r>
              <a:rPr lang="en-US" sz="4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4000" dirty="0" smtClean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674" y="-6832"/>
            <a:ext cx="754380" cy="148491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67543" y="1478083"/>
            <a:ext cx="677402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4207" y="1677129"/>
            <a:ext cx="8986345" cy="892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7073" y="1273107"/>
            <a:ext cx="6705698" cy="7541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4794" y="1996253"/>
            <a:ext cx="8174708" cy="5789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1174" y="2841062"/>
            <a:ext cx="1566460" cy="200682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7634" y="2876917"/>
            <a:ext cx="2049182" cy="197096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7073" y="4883741"/>
            <a:ext cx="3317445" cy="108249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633" y="2656481"/>
            <a:ext cx="1834935" cy="211516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75415" y="2689187"/>
            <a:ext cx="1968174" cy="208246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83126" y="4847886"/>
            <a:ext cx="3584577" cy="976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332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582955" y="284141"/>
            <a:ext cx="5169158" cy="902970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657600" y="383693"/>
            <a:ext cx="5094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ভগ্নাংশের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গুণ 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466" y="-125730"/>
            <a:ext cx="1800797" cy="156591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5385" y="1283992"/>
            <a:ext cx="8319791" cy="8185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8610" y="2199384"/>
            <a:ext cx="1641080" cy="16910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736" y="2198410"/>
            <a:ext cx="1463798" cy="18263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0999" y="2678567"/>
            <a:ext cx="4102228" cy="133062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33118" y="4024733"/>
            <a:ext cx="3796508" cy="1473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20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59" y="284141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31317" y="367054"/>
            <a:ext cx="2729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466" y="-125730"/>
            <a:ext cx="1800797" cy="156591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2351445" y="1394800"/>
            <a:ext cx="59810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351445" y="1243039"/>
            <a:ext cx="1675741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সবুজ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92137" y="1270024"/>
            <a:ext cx="1655328" cy="707886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লাল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373" y="2006853"/>
            <a:ext cx="2985883" cy="324570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4770" y="2060823"/>
            <a:ext cx="2984106" cy="325601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699186" y="2950362"/>
            <a:ext cx="495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580659" y="2867186"/>
            <a:ext cx="495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9090" y="3243056"/>
            <a:ext cx="493819" cy="37188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743953" y="2821019"/>
            <a:ext cx="495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49419" y="2823133"/>
            <a:ext cx="495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26838" y="2846441"/>
            <a:ext cx="495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48007" y="3439342"/>
            <a:ext cx="495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753473" y="3441456"/>
            <a:ext cx="495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130892" y="3464764"/>
            <a:ext cx="495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 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753473" y="3985178"/>
            <a:ext cx="411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30892" y="4008486"/>
            <a:ext cx="411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 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248007" y="4573045"/>
            <a:ext cx="495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753473" y="4575159"/>
            <a:ext cx="495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130892" y="4598467"/>
            <a:ext cx="495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৭ 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700598" y="4573045"/>
            <a:ext cx="495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439359" y="4388766"/>
            <a:ext cx="4959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488153" y="2865072"/>
            <a:ext cx="495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993619" y="2867186"/>
            <a:ext cx="495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371038" y="2890494"/>
            <a:ext cx="495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988960" y="3464764"/>
            <a:ext cx="495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366379" y="3488072"/>
            <a:ext cx="495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 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463498" y="3995107"/>
            <a:ext cx="495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840917" y="4018415"/>
            <a:ext cx="495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 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480273" y="4596353"/>
            <a:ext cx="495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984327" y="4598467"/>
            <a:ext cx="495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361746" y="4621775"/>
            <a:ext cx="495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617599" y="4414908"/>
            <a:ext cx="4959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158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21" grpId="0"/>
      <p:bldP spid="22" grpId="0"/>
      <p:bldP spid="23" grpId="0"/>
      <p:bldP spid="25" grpId="0"/>
      <p:bldP spid="26" grpId="0"/>
      <p:bldP spid="27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40" grpId="0"/>
      <p:bldP spid="41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59" y="284141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083491" y="381683"/>
            <a:ext cx="20250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674" y="-6832"/>
            <a:ext cx="754380" cy="14849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953171" y="2300995"/>
                <a:ext cx="1801118" cy="267765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bn-BD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      ৩.২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AT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×</m:t>
                      </m:r>
                      <m:r>
                        <a:rPr lang="bn-BD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১</m:t>
                      </m:r>
                      <m:r>
                        <a:rPr lang="bn-BD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.</m:t>
                      </m:r>
                      <m:r>
                        <a:rPr lang="bn-BD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২</m:t>
                      </m:r>
                      <m:r>
                        <a:rPr lang="bn-BD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bn-BD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৪</m:t>
                      </m:r>
                    </m:oMath>
                  </m:oMathPara>
                </a14:m>
                <a:endParaRPr lang="bn-BD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bn-BD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    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১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  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২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৮</m:t>
                      </m:r>
                    </m:oMath>
                  </m:oMathPara>
                </a14:m>
                <a:endParaRPr lang="en-US" sz="2800" b="0" dirty="0" smtClean="0">
                  <a:latin typeface="NikoshBAN" panose="02000000000000000000" pitchFamily="2" charset="0"/>
                  <a:ea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   ৬ ৪</a:t>
                </a:r>
              </a:p>
              <a:p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৩ ২</a:t>
                </a:r>
              </a:p>
              <a:p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৩.৯ ৬ ৮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3171" y="2300995"/>
                <a:ext cx="1801118" cy="267765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1610290" y="2194636"/>
            <a:ext cx="515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১)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67821" y="2206553"/>
            <a:ext cx="515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729169" y="2353748"/>
            <a:ext cx="515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0290" y="1395346"/>
            <a:ext cx="8482292" cy="470776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 flipV="1">
            <a:off x="2198841" y="3249639"/>
            <a:ext cx="1511558" cy="186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2155142" y="4463143"/>
            <a:ext cx="1511558" cy="186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195439" y="2358456"/>
                <a:ext cx="2129092" cy="224676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bn-BD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      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৪</a:t>
                </a:r>
                <a:r>
                  <a:rPr lang="bn-BD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.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৩ ৭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   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          </m:t>
                    </m:r>
                    <m:r>
                      <a:rPr lang="en-AT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×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৬</m:t>
                    </m:r>
                    <m:r>
                      <a:rPr lang="bn-BD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.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৮</m:t>
                    </m:r>
                  </m:oMath>
                </a14:m>
                <a:endParaRPr lang="bn-BD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bn-BD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    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৩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৪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৯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৬</m:t>
                      </m:r>
                    </m:oMath>
                  </m:oMathPara>
                </a14:m>
                <a:endParaRPr lang="en-US" sz="2800" b="0" dirty="0" smtClean="0">
                  <a:latin typeface="NikoshBAN" panose="02000000000000000000" pitchFamily="2" charset="0"/>
                  <a:ea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 ২ ৬ ২ ২</a:t>
                </a:r>
              </a:p>
              <a:p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 ২ ৯ .৭ ১ ৬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5439" y="2358456"/>
                <a:ext cx="2129092" cy="224676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Connector 20"/>
          <p:cNvCxnSpPr/>
          <p:nvPr/>
        </p:nvCxnSpPr>
        <p:spPr>
          <a:xfrm flipV="1">
            <a:off x="5596948" y="3268300"/>
            <a:ext cx="1511558" cy="186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5596948" y="4092504"/>
            <a:ext cx="1511558" cy="186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244839" y="2358456"/>
                <a:ext cx="2129092" cy="224676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bn-BD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      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০</a:t>
                </a:r>
                <a:r>
                  <a:rPr lang="bn-BD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.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৩ ৫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   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          </m:t>
                    </m:r>
                    <m:r>
                      <a:rPr lang="en-AT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×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২</m:t>
                    </m:r>
                    <m:r>
                      <a:rPr lang="bn-BD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.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৯</m:t>
                    </m:r>
                  </m:oMath>
                </a14:m>
                <a:endParaRPr lang="bn-BD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bn-BD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    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    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৩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১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৫</m:t>
                      </m:r>
                    </m:oMath>
                  </m:oMathPara>
                </a14:m>
                <a:endParaRPr lang="en-US" sz="2800" b="0" dirty="0" smtClean="0">
                  <a:latin typeface="NikoshBAN" panose="02000000000000000000" pitchFamily="2" charset="0"/>
                  <a:ea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    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৭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০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</a:p>
              <a:p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    ১. ০ ১ ৫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4839" y="2358456"/>
                <a:ext cx="2129092" cy="224676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Connector 23"/>
          <p:cNvCxnSpPr/>
          <p:nvPr/>
        </p:nvCxnSpPr>
        <p:spPr>
          <a:xfrm flipV="1">
            <a:off x="8765681" y="3286961"/>
            <a:ext cx="1511558" cy="186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8765681" y="4083173"/>
            <a:ext cx="1511558" cy="186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1599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6" grpId="0"/>
      <p:bldP spid="17" grpId="0"/>
      <p:bldP spid="20" grpId="0" animBg="1"/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59" y="284141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146793" y="381682"/>
            <a:ext cx="18984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38" b="99309" l="0" r="100000">
                        <a14:foregroundMark x1="78846" y1="16713" x2="79808" y2="66851"/>
                        <a14:foregroundMark x1="68407" y1="23481" x2="69643" y2="28177"/>
                        <a14:foregroundMark x1="71429" y1="11326" x2="92720" y2="19475"/>
                        <a14:foregroundMark x1="70604" y1="75552" x2="74863" y2="88260"/>
                        <a14:foregroundMark x1="3434" y1="91989" x2="15385" y2="82320"/>
                        <a14:foregroundMark x1="10577" y1="59945" x2="20604" y2="55663"/>
                        <a14:foregroundMark x1="7830" y1="58149" x2="17995" y2="53867"/>
                        <a14:foregroundMark x1="54533" y1="72652" x2="43819" y2="788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317" y="76015"/>
            <a:ext cx="1275188" cy="126818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35846" y="1360378"/>
            <a:ext cx="58223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০.০৫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০.১০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এর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গুণফল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কোনটি?</a:t>
            </a:r>
          </a:p>
          <a:p>
            <a:pPr marL="342900" indent="-342900">
              <a:buAutoNum type="arabicParenR"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০.০০৫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খ)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০.০০১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গ) ০.০১৫</a:t>
            </a:r>
            <a:endParaRPr lang="en-US" sz="2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10868" y="2667983"/>
            <a:ext cx="4777274" cy="120032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২)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০.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৭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০.০১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গুণফল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কোনটি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BD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০.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০০৮২৯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খ)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০.০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০২৮৯       গ) ০.০২৮৯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10867" y="4058816"/>
            <a:ext cx="54031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৩) ১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০.০৮৯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১০০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গুণ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করলে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গুণফল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BD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240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2400" smtClean="0"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  <a:r>
              <a:rPr lang="bn-BD" sz="2400" smtClean="0">
                <a:latin typeface="NikoshBAN" panose="02000000000000000000" pitchFamily="2" charset="0"/>
                <a:cs typeface="NikoshBAN" panose="02000000000000000000" pitchFamily="2" charset="0"/>
              </a:rPr>
              <a:t>৮৯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খ)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১০০.৮৯      গ) ১০০৮.৯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37714" y="1960542"/>
            <a:ext cx="1782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০.০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915469" y="3353913"/>
            <a:ext cx="1782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০.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০০২৮৯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915468" y="4747284"/>
            <a:ext cx="1782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০০৮.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535845" y="5368211"/>
            <a:ext cx="51168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 ১৫.৮৯ এ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বং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০.০৮৯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গুণ্য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কোনটি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BD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৫.৮৯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খ)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০৮৯      গ) ২৫.৭৯৯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915467" y="5955989"/>
            <a:ext cx="1782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) ১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৫.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৮৯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038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7" grpId="0"/>
      <p:bldP spid="11" grpId="0"/>
      <p:bldP spid="13" grpId="0"/>
      <p:bldP spid="12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59" y="225087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083491" y="322629"/>
            <a:ext cx="20250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445" y="-127847"/>
            <a:ext cx="1522647" cy="152264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2351445" y="1394800"/>
            <a:ext cx="59810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112768" y="2219325"/>
            <a:ext cx="5581422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বাড়ি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আনবে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2656" y="3209874"/>
            <a:ext cx="7125479" cy="357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412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10281" y="3908881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207717" y="3888521"/>
            <a:ext cx="20319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991" y="972634"/>
            <a:ext cx="4223922" cy="2662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643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5899</TotalTime>
  <Words>344</Words>
  <Application>Microsoft Office PowerPoint</Application>
  <PresentationFormat>Widescreen</PresentationFormat>
  <Paragraphs>98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Cambria Math</vt:lpstr>
      <vt:lpstr>Century Gothic</vt:lpstr>
      <vt:lpstr>Garamond</vt:lpstr>
      <vt:lpstr>NikoshBAN</vt:lpstr>
      <vt:lpstr>Times New Roman</vt:lpstr>
      <vt:lpstr>Savon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WALTON</cp:lastModifiedBy>
  <cp:revision>249</cp:revision>
  <dcterms:created xsi:type="dcterms:W3CDTF">2026-06-17T13:44:11Z</dcterms:created>
  <dcterms:modified xsi:type="dcterms:W3CDTF">2026-07-20T03:19:31Z</dcterms:modified>
</cp:coreProperties>
</file>