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32"/>
  </p:notesMasterIdLst>
  <p:sldIdLst>
    <p:sldId id="312" r:id="rId2"/>
    <p:sldId id="368" r:id="rId3"/>
    <p:sldId id="269" r:id="rId4"/>
    <p:sldId id="341" r:id="rId5"/>
    <p:sldId id="380" r:id="rId6"/>
    <p:sldId id="332" r:id="rId7"/>
    <p:sldId id="333" r:id="rId8"/>
    <p:sldId id="334" r:id="rId9"/>
    <p:sldId id="335" r:id="rId10"/>
    <p:sldId id="336" r:id="rId11"/>
    <p:sldId id="342" r:id="rId12"/>
    <p:sldId id="338" r:id="rId13"/>
    <p:sldId id="343" r:id="rId14"/>
    <p:sldId id="344" r:id="rId15"/>
    <p:sldId id="350" r:id="rId16"/>
    <p:sldId id="349" r:id="rId17"/>
    <p:sldId id="351" r:id="rId18"/>
    <p:sldId id="352" r:id="rId19"/>
    <p:sldId id="339" r:id="rId20"/>
    <p:sldId id="354" r:id="rId21"/>
    <p:sldId id="355" r:id="rId22"/>
    <p:sldId id="375" r:id="rId23"/>
    <p:sldId id="376" r:id="rId24"/>
    <p:sldId id="353" r:id="rId25"/>
    <p:sldId id="359" r:id="rId26"/>
    <p:sldId id="378" r:id="rId27"/>
    <p:sldId id="356" r:id="rId28"/>
    <p:sldId id="369" r:id="rId29"/>
    <p:sldId id="379" r:id="rId30"/>
    <p:sldId id="37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99"/>
    <a:srgbClr val="FF99CC"/>
    <a:srgbClr val="CCCCFF"/>
    <a:srgbClr val="CCECFF"/>
    <a:srgbClr val="FFFFCC"/>
    <a:srgbClr val="009900"/>
    <a:srgbClr val="0000CC"/>
    <a:srgbClr val="FF33CC"/>
    <a:srgbClr val="A50021"/>
    <a:srgbClr val="EB1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06" autoAdjust="0"/>
  </p:normalViewPr>
  <p:slideViewPr>
    <p:cSldViewPr>
      <p:cViewPr>
        <p:scale>
          <a:sx n="35" d="100"/>
          <a:sy n="35" d="100"/>
        </p:scale>
        <p:origin x="2076" y="864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11.441"/>
    </inkml:context>
    <inkml:brush xml:id="br0">
      <inkml:brushProperty name="width" value="0.08819" units="cm"/>
      <inkml:brushProperty name="height" value="0.35278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4798 2295 0,'0'-70'86,"35"35"-78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25.057"/>
    </inkml:context>
    <inkml:brush xml:id="br0">
      <inkml:brushProperty name="width" value="0.08819" units="cm"/>
      <inkml:brushProperty name="height" value="0.35278" units="cm"/>
      <inkml:brushProperty name="color" value="#92D050"/>
      <inkml:brushProperty name="tip" value="rectangle"/>
      <inkml:brushProperty name="rasterOp" value="maskPen"/>
    </inkml:brush>
  </inkml:definitions>
  <inkml:trace contextRef="#ctx0" brushRef="#br0">1599 1495 0,'-35'35'135,"1"0"-127,-1-1 12,0 36-14,0-35 7,1 0-4,-1-1 4,-35 36-2,36-35 0,-1-1 5,0 1-4,0 0-2,0 0 10,1-1-18,-1 36 6,-35-70 8,36 35-8,-1-1 0,0 1 0,0-35 0,1 35 5,-1 0-1,-35-1-5,70-68 163,35-1-160,0-69-3,0 69 4,-1-35-9,36-34 14,34-35-14,-69-35 7,139 35-2,-70-35 5,-69 70-10,0 35 6,-1 34 3,36-69-3,-35 69-1,-1 0 9,1 0 2,-70 70 244,1 0-256,-1 0 7,-35-1-9,70 1 8,-34 35-8,-1-36 6,0 36-5,0-35 3,1-1 0,-36 36 0,35-35 1,0-1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28.184"/>
    </inkml:context>
    <inkml:brush xml:id="br0">
      <inkml:brushProperty name="width" value="0.08819" units="cm"/>
      <inkml:brushProperty name="height" value="0.35278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3129 4867 0,'-35'-35'141,"1"35"-122,-1 35-11,35 0 0,-70 0 6,36 34-11,-1 1 9,0 34-10,-69 35 6,34 35 2,-34-35 1,69 35-7,-35-35 9,36-35-11,-1-69 6,0 0 0,0-1 0,35 1 0,-69 0 0,34 0 1,35 34 2,0-34-7,-35 0 6,1-1-2,34 1 0,-35 0-1,0 0 12,35 34 10,0-103 186,0 68-198,0-68-10,35-1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29.616"/>
    </inkml:context>
    <inkml:brush xml:id="br0">
      <inkml:brushProperty name="width" value="0.08819" units="cm"/>
      <inkml:brushProperty name="height" value="0.35278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3199 6431 0,'0'105'9,"0"-70"-3,0-1 4,0 1-3,0 0 120,-70 104-119,35 0 0,-69 104 1,35-104-1,34 35-1,35 35 1,-70-70 0,35-35 4,35-69-7,0 0 4,-34-1 13,68-68 107,1-1-121,0-69 3,139-36-7,69-138 5,-34-34-2,139-36 1,-70-69 0,-35 104 6,-34 70-12,34-36 6,-139 140 0,-69 35 7,0 69-14,0 1 7,-70 34 177,-35 34-175,-103 71 2,-36 68-3,-34 1 0,-36 104 1,36-34 1,-139 103-3,277-242 0,1-105 0,69 34 12,0 1 42,70-139 45,104-105-101,35-138 5,104-71-2,70 1 1,-70 0-3,105 0 3,-175 0-5,36 104 6,-71 70-5,-68 138 4,-36 1-4,-34 69 3,-104 70 140,34 0-140,0 0 1,0 34 2,-104 1 5,70 69 0,-1-70-4,35-69 2,-34 35-11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33.193"/>
    </inkml:context>
    <inkml:brush xml:id="br0">
      <inkml:brushProperty name="width" value="0.08819" units="cm"/>
      <inkml:brushProperty name="height" value="0.35278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32997 2712 0,'0'-35'93,"35"0"62,34 1-84,-34-36 17,0 70-48,0-35-24,0 1-8,-1-1 14,71 0-18,-36-35 3,105 36 4,35-36-2,-70 35-1,104-69-6,-104 35 8,-34 34-4,-1-35 5,-69 36-5,-105 34 217,35 0-214,1 0-1,-1 0 0,0 0 0,0 69 0,-69-69 0,34 35 0,-103 0 0,33-35 0,1 69 0,35-34 3,0-35-6,69 35 2,0-35 235,0 0-226,35-35-5,0-104 1,0-139-3,70-35-2,-70 104 2,70 70-3,-36 0 5,-34-35-7,0 105 0,0 104 179,0-1-177,-104 71 2,-35 34 0,-35 104 0,35 0 2,35 1-4,-1-105 3,1 69-2,34-34 1,36-35 4,-36 35-1,35-139-10,35 0 7,-34-1 8,68-34 152,36-34-143,-35-105-15,69-35-3,0 35 1,35-35 1,105 0-3,-140 35 1,0-35 4,1 35-6,-1 35 3,-69 69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39.897"/>
    </inkml:context>
    <inkml:brush xml:id="br0">
      <inkml:brushProperty name="width" value="0.08819" units="cm"/>
      <inkml:brushProperty name="height" value="0.35278" units="cm"/>
      <inkml:brushProperty name="color" value="#7030A0"/>
      <inkml:brushProperty name="tip" value="rectangle"/>
      <inkml:brushProperty name="rasterOp" value="maskPen"/>
    </inkml:brush>
  </inkml:definitions>
  <inkml:trace contextRef="#ctx0" brushRef="#br0">32928 3233 0,'34'0'150,"1"0"-115,0 0-22,0-34 2,-1 34-11,36 0 2,-35-35 4,34 35-2,-34-35 0,0 0 30,0 35-12,34-34-8,-34 34 1,0 0-2,0 0-6,69-70-1,-69 35-3,34 0 0,35 35 1,1-104-4,-36 104 5,-34-35-1,0 1 8,34 34 136,-34-35-104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6-07-15T12:49:01.954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4590 18772 0</inkml:trace>
  <inkml:trace contextRef="#ctx0" brushRef="#br0" timeOffset="1190">695 17243 0,'0'-35'154,"0"0"-140,0 0-6,0-34 8,0 34-9,0 0 1,0 1 0,70-1 2,-35-69-4,-35 34 3,34-104 1,36 105-5,-35 34 4,-35-35-2,34 36 2,-34-1-2,35 0 4,-35 0-2,0 1-5,35-71 7,-35 71 10,0-1-4,35 0 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F7879-F6CE-45D9-8E00-6BBAB498FEC6}" type="datetimeFigureOut">
              <a:rPr lang="en-US" smtClean="0"/>
              <a:pPr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FD1FE-79D2-4766-A57D-CC74BE9CFE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1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ভিডিও</a:t>
            </a:r>
            <a:r>
              <a:rPr lang="en-US" baseline="0" dirty="0"/>
              <a:t> </a:t>
            </a:r>
            <a:r>
              <a:rPr lang="en-US" baseline="0" dirty="0" err="1"/>
              <a:t>প্রদর্শনের</a:t>
            </a:r>
            <a:r>
              <a:rPr lang="en-US" baseline="0" dirty="0"/>
              <a:t> </a:t>
            </a:r>
            <a:r>
              <a:rPr lang="en-US" baseline="0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মনোযোগ</a:t>
            </a:r>
            <a:r>
              <a:rPr lang="en-US" baseline="0" dirty="0"/>
              <a:t> </a:t>
            </a:r>
            <a:r>
              <a:rPr lang="en-US" baseline="0" dirty="0" err="1"/>
              <a:t>আকর্ষণ</a:t>
            </a:r>
            <a:r>
              <a:rPr lang="en-US" baseline="0" dirty="0"/>
              <a:t> ও </a:t>
            </a:r>
            <a:r>
              <a:rPr lang="en-US" baseline="0" dirty="0" err="1"/>
              <a:t>পাঠ</a:t>
            </a:r>
            <a:r>
              <a:rPr lang="en-US" baseline="0" dirty="0"/>
              <a:t> </a:t>
            </a:r>
            <a:r>
              <a:rPr lang="en-US" baseline="0" dirty="0" err="1"/>
              <a:t>ঘোষণা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বোর্ডে</a:t>
            </a:r>
            <a:r>
              <a:rPr lang="en-US" baseline="0" dirty="0"/>
              <a:t> </a:t>
            </a:r>
            <a:r>
              <a:rPr lang="en-US" baseline="0" dirty="0" err="1"/>
              <a:t>লিখে</a:t>
            </a:r>
            <a:r>
              <a:rPr lang="en-US" baseline="0" dirty="0"/>
              <a:t> </a:t>
            </a:r>
            <a:r>
              <a:rPr lang="en-US" baseline="0" dirty="0" err="1"/>
              <a:t>দেওয়া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9E14F9-DDCD-4650-982D-FD04B739563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5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সাত</a:t>
            </a:r>
            <a:r>
              <a:rPr lang="en-US" dirty="0"/>
              <a:t> </a:t>
            </a:r>
            <a:r>
              <a:rPr lang="en-US" dirty="0" err="1"/>
              <a:t>থেকে</a:t>
            </a:r>
            <a:r>
              <a:rPr lang="en-US" dirty="0"/>
              <a:t> </a:t>
            </a:r>
            <a:r>
              <a:rPr lang="en-US" dirty="0" err="1"/>
              <a:t>বার</a:t>
            </a:r>
            <a:r>
              <a:rPr lang="en-US" dirty="0"/>
              <a:t> </a:t>
            </a:r>
            <a:r>
              <a:rPr lang="en-US" dirty="0" err="1"/>
              <a:t>স্লাইটে</a:t>
            </a:r>
            <a:r>
              <a:rPr lang="en-US" baseline="0" dirty="0"/>
              <a:t> ১ম </a:t>
            </a:r>
            <a:r>
              <a:rPr lang="en-US" baseline="0" dirty="0" err="1"/>
              <a:t>ঘটনা</a:t>
            </a:r>
            <a:r>
              <a:rPr lang="en-US" baseline="0" dirty="0"/>
              <a:t> </a:t>
            </a:r>
            <a:r>
              <a:rPr lang="en-US" baseline="0" dirty="0" err="1"/>
              <a:t>বর্ণনা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এগার</a:t>
            </a:r>
            <a:r>
              <a:rPr lang="en-US" baseline="0" dirty="0"/>
              <a:t> </a:t>
            </a:r>
            <a:r>
              <a:rPr lang="en-US" baseline="0" dirty="0" err="1"/>
              <a:t>থেকে</a:t>
            </a:r>
            <a:r>
              <a:rPr lang="en-US" baseline="0" dirty="0"/>
              <a:t> </a:t>
            </a:r>
            <a:r>
              <a:rPr lang="en-US" baseline="0" dirty="0" err="1"/>
              <a:t>তের</a:t>
            </a:r>
            <a:r>
              <a:rPr lang="en-US" baseline="0" dirty="0"/>
              <a:t> </a:t>
            </a:r>
            <a:r>
              <a:rPr lang="en-US" baseline="0" dirty="0" err="1"/>
              <a:t>স্লাইটে</a:t>
            </a:r>
            <a:r>
              <a:rPr lang="en-US" baseline="0" dirty="0"/>
              <a:t> ২য় </a:t>
            </a:r>
            <a:r>
              <a:rPr lang="en-US" baseline="0" dirty="0" err="1"/>
              <a:t>ঘটনা</a:t>
            </a:r>
            <a:r>
              <a:rPr lang="en-US" baseline="0" dirty="0"/>
              <a:t> </a:t>
            </a:r>
            <a:r>
              <a:rPr lang="en-US" baseline="0" dirty="0" err="1"/>
              <a:t>বর্ণনা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একক</a:t>
            </a:r>
            <a:r>
              <a:rPr lang="en-US" baseline="0" dirty="0"/>
              <a:t> </a:t>
            </a:r>
            <a:r>
              <a:rPr lang="en-US" baseline="0" dirty="0" err="1"/>
              <a:t>কাজে</a:t>
            </a:r>
            <a:r>
              <a:rPr lang="en-US" baseline="0" dirty="0"/>
              <a:t> </a:t>
            </a:r>
            <a:r>
              <a:rPr lang="en-US" baseline="0" dirty="0" err="1"/>
              <a:t>মাথা</a:t>
            </a:r>
            <a:r>
              <a:rPr lang="en-US" baseline="0" dirty="0"/>
              <a:t> </a:t>
            </a:r>
            <a:r>
              <a:rPr lang="en-US" baseline="0" dirty="0" err="1"/>
              <a:t>খাটানো</a:t>
            </a:r>
            <a:r>
              <a:rPr lang="en-US" baseline="0" dirty="0"/>
              <a:t> </a:t>
            </a:r>
            <a:r>
              <a:rPr lang="en-US" baseline="0" dirty="0" err="1"/>
              <a:t>পদ্ধতির</a:t>
            </a:r>
            <a:r>
              <a:rPr lang="en-US" baseline="0" dirty="0"/>
              <a:t> </a:t>
            </a:r>
            <a:r>
              <a:rPr lang="en-US" baseline="0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শিক্ষার্থীদের</a:t>
            </a:r>
            <a:r>
              <a:rPr lang="en-US" baseline="0" dirty="0"/>
              <a:t> </a:t>
            </a:r>
            <a:r>
              <a:rPr lang="en-US" baseline="0" dirty="0" err="1"/>
              <a:t>মেধা</a:t>
            </a:r>
            <a:r>
              <a:rPr lang="en-US" baseline="0" dirty="0"/>
              <a:t> </a:t>
            </a:r>
            <a:r>
              <a:rPr lang="en-US" baseline="0" dirty="0" err="1"/>
              <a:t>যাচাই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পনের</a:t>
            </a:r>
            <a:r>
              <a:rPr lang="en-US" baseline="0" dirty="0"/>
              <a:t> </a:t>
            </a:r>
            <a:r>
              <a:rPr lang="en-US" baseline="0" dirty="0" err="1"/>
              <a:t>থেকে</a:t>
            </a:r>
            <a:r>
              <a:rPr lang="en-US" baseline="0" dirty="0"/>
              <a:t> </a:t>
            </a:r>
            <a:r>
              <a:rPr lang="en-US" baseline="0" dirty="0" err="1"/>
              <a:t>বাইশ</a:t>
            </a:r>
            <a:r>
              <a:rPr lang="en-US" baseline="0" dirty="0"/>
              <a:t> </a:t>
            </a:r>
            <a:r>
              <a:rPr lang="en-US" baseline="0" dirty="0" err="1"/>
              <a:t>নং</a:t>
            </a:r>
            <a:r>
              <a:rPr lang="en-US" baseline="0" dirty="0"/>
              <a:t> </a:t>
            </a:r>
            <a:r>
              <a:rPr lang="en-US" baseline="0" dirty="0" err="1"/>
              <a:t>স্লাইটে</a:t>
            </a:r>
            <a:r>
              <a:rPr lang="en-US" baseline="0" dirty="0"/>
              <a:t> </a:t>
            </a:r>
            <a:r>
              <a:rPr lang="en-US" baseline="0" dirty="0" err="1"/>
              <a:t>ইন্টারনেট</a:t>
            </a:r>
            <a:r>
              <a:rPr lang="en-US" baseline="0" dirty="0"/>
              <a:t> </a:t>
            </a:r>
            <a:r>
              <a:rPr lang="en-US" baseline="0" dirty="0" err="1"/>
              <a:t>থেকে</a:t>
            </a:r>
            <a:r>
              <a:rPr lang="en-US" baseline="0" dirty="0"/>
              <a:t> </a:t>
            </a:r>
            <a:r>
              <a:rPr lang="en-US" baseline="0" dirty="0" err="1"/>
              <a:t>তথ্য</a:t>
            </a:r>
            <a:r>
              <a:rPr lang="en-US" baseline="0" dirty="0"/>
              <a:t> </a:t>
            </a:r>
            <a:r>
              <a:rPr lang="en-US" baseline="0" dirty="0" err="1"/>
              <a:t>প্রাপ্তির</a:t>
            </a:r>
            <a:r>
              <a:rPr lang="en-US" baseline="0" dirty="0"/>
              <a:t> </a:t>
            </a:r>
            <a:r>
              <a:rPr lang="en-US" baseline="0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সমস্যা</a:t>
            </a:r>
            <a:r>
              <a:rPr lang="en-US" baseline="0" dirty="0"/>
              <a:t> </a:t>
            </a:r>
            <a:r>
              <a:rPr lang="en-US" baseline="0" dirty="0" err="1"/>
              <a:t>সমাধানের</a:t>
            </a:r>
            <a:r>
              <a:rPr lang="en-US" baseline="0" dirty="0"/>
              <a:t> </a:t>
            </a:r>
            <a:r>
              <a:rPr lang="en-US" baseline="0" dirty="0" err="1"/>
              <a:t>ক্ষেত্রসমূহ</a:t>
            </a:r>
            <a:r>
              <a:rPr lang="en-US" baseline="0" dirty="0"/>
              <a:t> </a:t>
            </a:r>
            <a:r>
              <a:rPr lang="en-US" baseline="0" dirty="0" err="1"/>
              <a:t>বর্ণনা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তেইশ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একত্রিশ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স্লাইটের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1200" b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1200" b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1200" b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1200" b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1200" b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প্রতিষ্ঠানসমূহের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1200" b="0" baseline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="0" baseline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জোড়ায়</a:t>
            </a:r>
            <a:r>
              <a:rPr lang="en-US" dirty="0"/>
              <a:t> </a:t>
            </a:r>
            <a:r>
              <a:rPr lang="en-US" dirty="0" err="1"/>
              <a:t>কাজের</a:t>
            </a:r>
            <a:r>
              <a:rPr lang="en-US" dirty="0"/>
              <a:t> </a:t>
            </a:r>
            <a:r>
              <a:rPr lang="en-US" dirty="0" err="1"/>
              <a:t>মাধ্যমে</a:t>
            </a:r>
            <a:r>
              <a:rPr lang="en-US" baseline="0" dirty="0"/>
              <a:t> </a:t>
            </a:r>
            <a:r>
              <a:rPr lang="en-US" baseline="0" dirty="0" err="1"/>
              <a:t>শিক্ষার্থীদের</a:t>
            </a:r>
            <a:r>
              <a:rPr lang="en-US" baseline="0" dirty="0"/>
              <a:t> </a:t>
            </a:r>
            <a:r>
              <a:rPr lang="en-US" baseline="0" dirty="0" err="1"/>
              <a:t>মেধা</a:t>
            </a:r>
            <a:r>
              <a:rPr lang="en-US" baseline="0" dirty="0"/>
              <a:t> </a:t>
            </a:r>
            <a:r>
              <a:rPr lang="en-US" baseline="0" dirty="0" err="1"/>
              <a:t>যাচাই</a:t>
            </a:r>
            <a:r>
              <a:rPr lang="en-US" baseline="0" dirty="0"/>
              <a:t> </a:t>
            </a:r>
            <a:r>
              <a:rPr lang="en-US" baseline="0" dirty="0" err="1"/>
              <a:t>করা</a:t>
            </a:r>
            <a:r>
              <a:rPr lang="en-US" baseline="0" dirty="0"/>
              <a:t> </a:t>
            </a:r>
            <a:r>
              <a:rPr lang="en-US" baseline="0" dirty="0" err="1"/>
              <a:t>হবে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>
                <a:latin typeface="Nikosh" pitchFamily="2" charset="0"/>
                <a:cs typeface="Nikosh" pitchFamily="2" charset="0"/>
              </a:rPr>
              <a:t>তেতত্রিশ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ও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চৌত্রিশ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নং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স্লাইটের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শিশু-কিশোরদের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ইন্টারনেট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সমস্যা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সমাধানের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সহজাত</a:t>
            </a:r>
            <a:r>
              <a:rPr lang="en-US" sz="1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>
                <a:latin typeface="Nikosh" pitchFamily="2" charset="0"/>
                <a:cs typeface="Nikosh" pitchFamily="2" charset="0"/>
              </a:rPr>
              <a:t>প্রবৃদ্ধি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বর্ণনা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করা</a:t>
            </a:r>
            <a:r>
              <a:rPr lang="en-US" sz="1200" baseline="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baseline="0" dirty="0" err="1">
                <a:latin typeface="Nikosh" pitchFamily="2" charset="0"/>
                <a:cs typeface="Nikosh" pitchFamily="2" charset="0"/>
              </a:rPr>
              <a:t>হবে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D8D3-5697-422E-A429-7852178B2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77F2E-66EA-46D1-89D7-AAA1BD368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F0856-010B-4F69-9BCF-385DE70C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794CD-4DA5-4E45-BB31-F385AC660F12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C1982-6FDA-407A-8499-E118E535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F6047-4445-45E9-9580-E6A0D8BB7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FD5B-3570-4153-8235-1457CBD044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94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F9E4F-D47B-44DD-84B7-B5D616B48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F2D6C-7146-4C0C-AE06-70449F670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10C78-2EA2-458F-A0E4-339C31372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A107-0B82-461C-AB54-CC882D962910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0A612-6F52-452D-8538-1BA0D58B1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5D485-5C8F-4720-AACF-D4E591F8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438C7-69C1-4EDE-9419-8FC5D87DFE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1689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FBE2-A5AB-481F-AE12-93A96ECF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DA3B7-628E-45D8-AD58-900DC3538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80344-2FBA-4421-A985-8D66EA5BB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FEFE-52F4-483A-8D02-9B5A2800DEAA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102A6-F8C0-4658-AA3E-7D4E29FDA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2F088-409E-4B8D-B435-B0C6B17B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C82F3-A9C8-4983-8F1E-A6C0CA8089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9451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9960-6D27-458C-8EBE-980E2FAE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D9A8A-AE09-43FB-B6B5-F878F4E94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1DAA5-4E67-44F3-B4FD-7A0C994BA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D33F9-A3BB-4A39-BEC7-95C308F65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4DC62-6B16-4502-B323-6BAD93FBF11B}" type="datetime3">
              <a:rPr lang="en-US" smtClean="0"/>
              <a:t>15 July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D3E1F-BB1A-4D84-9E60-CBDC4AA2E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559F6-9239-4B6C-BCBE-85202C50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DB718-6C8E-448E-9B88-ABC6A3348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7612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B38D-8B60-49E2-9E77-C6BF2C2B7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4F4C7-1972-486C-9C5B-0476BBE05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33F632-5720-41B7-872E-433C176F9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4DA33-05D1-4D9F-8DA8-248F35138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551B7C-80B4-48C6-A810-4AC53B107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B9079E-F7E1-4C51-889B-E18DBD3A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1A7AE-8B87-405B-BF8E-12847ECA9432}" type="datetime3">
              <a:rPr lang="en-US" smtClean="0"/>
              <a:t>15 July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9AB468-FDBD-40A5-A67C-BF45335CD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88FC2-48D1-49B4-9A40-04EB9AFA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999A-1BE6-429E-AC0B-F2566AE3DC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4015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24A9D-0147-4879-9F17-3BB3F9E13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A2CE1-C62F-40CD-B679-C0CEDC88A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B5FE-C549-4A3A-8EF5-0193C70F9AD1}" type="datetime3">
              <a:rPr lang="en-US" smtClean="0"/>
              <a:t>15 July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20D323-0D18-40D0-BB2A-8B7C76369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E4C022-DC34-48D2-9E8A-C0C66B60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1F2A-BF18-4C14-BAD1-A35CE4C552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1811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FF240-99F4-48AA-B899-0DA648397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F553-3789-4093-914E-503A36D84CBD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37636A-FF57-456A-8450-05BA0544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FEAAF-C8BF-4A05-B7AE-EC207006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4E5DF-9B6F-439F-B636-A79266973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4760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B095B-13E6-4FCC-9A9D-108D23D4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F76C-F870-4B40-A75A-30AEF9ED2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B7221-D8BB-4364-BEE1-DF8235037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62F4D-254A-400F-BDA6-442024799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CC4FD-53DD-4798-BE7D-341BD1F7B09A}" type="datetime3">
              <a:rPr lang="en-US" smtClean="0"/>
              <a:t>15 July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A149D-2FCF-4639-9AF6-374D609F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3C20A-CF04-4A6F-B16B-66FC3E96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FDDC8-9408-4883-B3E7-19D610AD44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19338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EF84D-02FD-4533-A76C-C6361AAB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677AE6-FC82-4BF7-9138-1857010C6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04D57-8CCA-4280-9116-3C2B16574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30AA1-1D37-49D1-A335-B8E0109E1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AE740-1C68-49DC-BF29-B8B5E3974EE3}" type="datetime3">
              <a:rPr lang="en-US" smtClean="0"/>
              <a:t>15 July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673EC-FFC1-4C70-B7B4-6B4B67E0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B335D-7FB2-4400-98F8-D705A0B8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0AE14-7463-48DD-ACA7-DC91B92719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5373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E848-5E42-402A-81CC-41B7ABE89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09B179-2761-4EC4-ADF7-1236D0561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4C757-674D-4F20-8397-E40CE148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8E868-1681-4D8E-A88B-3093D26CE434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51FE7-8D32-41EA-9BE2-FF2FE167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2206D-8D75-4B35-AF33-CC8AF104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F248D-E451-4F13-83C6-AE5FE7E00E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92779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2BE177-F9E1-42EC-BB9F-88524A4C43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AC3316-415C-477F-B1B4-AFFC2B5E9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7F92F-D26A-4DEC-9858-F690B5DC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231C3-CCEB-4FE7-AC34-FED82755EE9B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D8BBB-5F5F-48B8-B5E2-A921C185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78942-D62E-42BD-A121-CFA8C27BD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76838-08B5-4314-AF2F-9379A4381A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331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5D5FEC-804C-4B58-96DF-1D17C63A2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222F0-79DB-4DC8-A592-915C3BF8D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B9C6A-F971-437A-B427-4AB1AA2E3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A91D4-509F-4FA1-A173-6B9CE389D5D6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E6510-1C2D-4563-975F-BBF5AE86B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F788D-AE62-49C3-81EB-4BA85669E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4E5DF-9B6F-439F-B636-A79266973F3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C1BDFA8-041E-4305-A8C5-B3B630C4C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3001"/>
            <a:ext cx="2467944" cy="187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CE78616-1980-4417-BEC5-8514B65A9F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1276" y="-321276"/>
            <a:ext cx="1828800" cy="2471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A31EE8E9-7672-4B6B-BD74-F169C96E28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652000" y="-1"/>
            <a:ext cx="2540000" cy="193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F8D31DC-060E-4F52-8FAB-359CFD1A7F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82202" y="4648203"/>
            <a:ext cx="1879598" cy="253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897419-83AA-4BC5-8690-2F0CF04318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01600" cmpd="dbl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61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ransition spd="slow">
    <p:fade/>
  </p:transition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4.emf"/><Relationship Id="rId17" Type="http://schemas.openxmlformats.org/officeDocument/2006/relationships/image" Target="../media/image3.png"/><Relationship Id="rId2" Type="http://schemas.openxmlformats.org/officeDocument/2006/relationships/image" Target="../media/image9.jpeg"/><Relationship Id="rId16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customXml" Target="../ink/ink4.xml"/><Relationship Id="rId1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3.pn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139543" y="3429000"/>
            <a:ext cx="426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bn-BD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14" descr="retired_greg_working__a_ha_bb0z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40" y="3129368"/>
            <a:ext cx="4146928" cy="32146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C87E3-6F10-48FF-B4B2-7CD78A20A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B372F-07A1-49C5-A8E4-BE8E31D8035C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8C5CA5-0352-42D0-AD69-DB39DA599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75BB28-31BF-4E4D-8F42-216FD1487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0118460"/>
      </p:ext>
    </p:extLst>
  </p:cSld>
  <p:clrMapOvr>
    <a:masterClrMapping/>
  </p:clrMapOvr>
  <p:transition spd="slow" advTm="30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54 0.10335 L -0.10382 -0.08277 C -0.11545 -0.12578 -0.14444 -0.17456 -0.17778 -0.21965 C -0.21528 -0.27514 -0.24861 -0.3126 -0.27934 -0.33179 L -0.41753 -0.43052 " pathEditMode="relative" rAng="13611866" ptsTypes="FffFF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5" y="-296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0"/>
          <p:cNvSpPr txBox="1">
            <a:spLocks/>
          </p:cNvSpPr>
          <p:nvPr/>
        </p:nvSpPr>
        <p:spPr>
          <a:xfrm>
            <a:off x="838200" y="1295400"/>
            <a:ext cx="5029200" cy="449580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ু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 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36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Font typeface="Arial" pitchFamily="34" charset="0"/>
              <a:buNone/>
            </a:pP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Font typeface="Arial" pitchFamily="34" charset="0"/>
              <a:buNone/>
            </a:pP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আহমাদিয়া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36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6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12"/>
          <p:cNvSpPr txBox="1">
            <a:spLocks/>
          </p:cNvSpPr>
          <p:nvPr/>
        </p:nvSpPr>
        <p:spPr>
          <a:xfrm>
            <a:off x="6781802" y="1273030"/>
            <a:ext cx="4292454" cy="4476259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36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32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200" b="1" dirty="0" err="1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2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bn-BD" sz="3200" b="1" dirty="0">
              <a:ln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4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/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dirty="0">
              <a:ln/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b="1" dirty="0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>
                <a:ln/>
                <a:solidFill>
                  <a:srgbClr val="4F032E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endParaRPr lang="en-US" sz="2400" b="1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b="1" dirty="0" err="1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ln/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: ৪৬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b="1" dirty="0" err="1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200" b="1" dirty="0" err="1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US" sz="11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endParaRPr lang="en-US" sz="2800" b="1" u="sng" dirty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29200" y="6248400"/>
            <a:ext cx="2133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B49A5-9FE3-4861-B871-1CDDB841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B1D59-511C-471A-A4F1-4993E092D62A}" type="datetime3">
              <a:rPr lang="en-US" smtClean="0"/>
              <a:t>15 July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F3E2-2367-4DA1-B9DB-A8D54B9F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F2880D-B4A0-49C3-8E66-3A00AF760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</p:cSld>
  <p:clrMapOvr>
    <a:masterClrMapping/>
  </p:clrMapOvr>
  <p:transition advTm="5578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09600" y="3644354"/>
            <a:ext cx="10972800" cy="769441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ভিডিওটিতে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দেখলাম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152092"/>
              </p:ext>
            </p:extLst>
          </p:nvPr>
        </p:nvGraphicFramePr>
        <p:xfrm>
          <a:off x="4276725" y="2185988"/>
          <a:ext cx="33337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Packager Shell Object" showAsIcon="1" r:id="rId4" imgW="3333711" imgH="514290" progId="Package">
                  <p:embed/>
                </p:oleObj>
              </mc:Choice>
              <mc:Fallback>
                <p:oleObj name="Packager Shell Object" showAsIcon="1" r:id="rId4" imgW="3333711" imgH="514290" progId="Package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5" y="2185988"/>
                        <a:ext cx="3333750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6F902-4071-4053-9BEF-52E8079D4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B8A0D-CEE3-43C5-AA56-7FBFDE6A2D2E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EEA1A-0D06-40FE-A438-0F63547F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F2AA72-BED6-492D-90C0-09A64BD43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11326"/>
      </p:ext>
    </p:extLst>
  </p:cSld>
  <p:clrMapOvr>
    <a:masterClrMapping/>
  </p:clrMapOvr>
  <p:transition spd="slow" advTm="661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685800" y="533400"/>
            <a:ext cx="10896599" cy="173445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en-US" sz="54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দৈনন্দিন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সমস্যা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সমাধানে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ইন্টারনেটের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ভূমিকা</a:t>
            </a:r>
            <a:endParaRPr lang="en-US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4098" name="Picture 2" descr="E:\MOTIAR\Motiar D. Content\Class Viii\Picture\পাঠ ৪৬ দৈন্ন্দিন সমস্যা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9829800" cy="4038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B34B74-FE3C-418C-8C27-67C98BB83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30D0-726E-46DF-A3C7-5FC8CD537E70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F9E23A-6017-4AE6-8D0C-E300CCD73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3C92D9-259E-47E8-9E02-69C3F04AF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23451"/>
      </p:ext>
    </p:extLst>
  </p:cSld>
  <p:clrMapOvr>
    <a:masterClrMapping/>
  </p:clrMapOvr>
  <p:transition spd="slow" advTm="314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609600" y="2286000"/>
            <a:ext cx="10896600" cy="3124200"/>
          </a:xfrm>
          <a:prstGeom prst="roundRect">
            <a:avLst>
              <a:gd name="adj" fmla="val 9173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623888" indent="-623888" algn="just">
              <a:defRPr/>
            </a:pP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পাঠশেষে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bn-BD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marL="628650" indent="-628650" algn="just">
              <a:defRPr/>
            </a:pP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marL="628650" indent="-628650" algn="just">
              <a:defRPr/>
            </a:pP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3।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ওয়েবসাইটের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; </a:t>
            </a:r>
          </a:p>
          <a:p>
            <a:pPr marL="628650" indent="-628650" algn="just">
              <a:defRPr/>
            </a:pP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3200" dirty="0">
                <a:solidFill>
                  <a:srgbClr val="02070A"/>
                </a:solidFill>
                <a:latin typeface="NikoshBAN" pitchFamily="2" charset="0"/>
                <a:cs typeface="NikoshBAN" pitchFamily="2" charset="0"/>
              </a:rPr>
              <a:t> করতে পারবে।</a:t>
            </a:r>
          </a:p>
          <a:p>
            <a:pPr marL="628650" indent="-628650" algn="just">
              <a:defRPr/>
            </a:pPr>
            <a:endParaRPr lang="bn-BD" sz="4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E08F2-962A-4E36-BCB2-B4ABD2D2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F4208-3C49-42DA-944D-F11BDC77FF76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287A76-6E97-4FAC-A654-EB50F3DF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A3672-5CD9-464B-9A93-CB38CDD44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4397407"/>
      </p:ext>
    </p:extLst>
  </p:cSld>
  <p:clrMapOvr>
    <a:masterClrMapping/>
  </p:clrMapOvr>
  <p:transition advTm="6512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209249"/>
            <a:ext cx="14670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u="sng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ঘটনা-১</a:t>
            </a:r>
            <a:r>
              <a:rPr lang="bn-BD" sz="4000" u="sng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u="sng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24600" y="3776008"/>
            <a:ext cx="3810000" cy="1938992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নায়ারের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বাবা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গভীর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অসুস্থ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পড়েন</a:t>
            </a:r>
            <a:r>
              <a:rPr lang="bn-BD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1857" name="Picture 1" descr="C:\Users\Motiar\Desktop\p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1917135"/>
            <a:ext cx="4495800" cy="417886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02E46-8D4C-4519-A227-DF8C8F2B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D573E-1949-4BE9-97AF-54DFB980DFDE}" type="datetime3">
              <a:rPr lang="en-US" smtClean="0"/>
              <a:t>15 July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1A5962-00EC-4B8C-8752-162BFE3C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756074-A97E-429F-ABF3-3FF20EA39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2337026"/>
      </p:ext>
    </p:extLst>
  </p:cSld>
  <p:clrMapOvr>
    <a:masterClrMapping/>
  </p:clrMapOvr>
  <p:transition spd="slow" advTm="37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151727"/>
            <a:ext cx="3810000" cy="2554545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নায়ারের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চেষ্ঠা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করেও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কারো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যোগাোযগ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পারলেন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bn-BD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0833" name="Picture 1" descr="C:\Users\Motiar\Desktop\w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399" y="1302842"/>
            <a:ext cx="5410201" cy="5053508"/>
          </a:xfrm>
          <a:prstGeom prst="rect">
            <a:avLst/>
          </a:prstGeom>
          <a:noFill/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912C88-7189-4D4C-8832-C6F5A7159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DA5C7-17AC-47CE-9206-16D045AFC817}" type="datetime3">
              <a:rPr lang="en-US" smtClean="0"/>
              <a:t>15 July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1F17C-91DD-4EF3-AD0B-1C3AA9B5A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DFC7A6-4514-44C7-BBFC-527259685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126714"/>
      </p:ext>
    </p:extLst>
  </p:cSld>
  <p:clrMapOvr>
    <a:masterClrMapping/>
  </p:clrMapOvr>
  <p:transition spd="slow" advTm="293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0" y="2209800"/>
            <a:ext cx="3810000" cy="1938992"/>
          </a:xfrm>
          <a:prstGeom prst="rect">
            <a:avLst/>
          </a:prstGeom>
          <a:solidFill>
            <a:srgbClr val="FFFFCC"/>
          </a:solidFill>
          <a:ln w="38100"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হঠা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সামনে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এ্যাম্বুলেন্স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হাজির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bn-BD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9809" name="Picture 1" descr="C:\Users\Motiar\Desktop\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5782" y="1302842"/>
            <a:ext cx="6248400" cy="502175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063155-F34B-42DF-815C-2B98F407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62394-3327-4304-A85E-3B4E2D2DE1AB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FF228-C729-4DE7-BAC3-4395E944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CC7258-7D81-4DC0-8548-DB0F4DE3A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2124419"/>
      </p:ext>
    </p:extLst>
  </p:cSld>
  <p:clrMapOvr>
    <a:masterClrMapping/>
  </p:clrMapOvr>
  <p:transition spd="slow" advTm="24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 descr="E:\MOTIAR\Motiar improtant\motiar\ID Card Picture (Board College)\1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143" y="2209800"/>
            <a:ext cx="3316514" cy="353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 bwMode="auto">
          <a:xfrm>
            <a:off x="5943600" y="1302842"/>
            <a:ext cx="3886200" cy="3650159"/>
          </a:xfrm>
          <a:prstGeom prst="wedgeEllipseCallout">
            <a:avLst>
              <a:gd name="adj1" fmla="val -84610"/>
              <a:gd name="adj2" fmla="val 25544"/>
            </a:avLst>
          </a:prstGeom>
          <a:solidFill>
            <a:srgbClr val="FFCC9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dirty="0">
              <a:ln w="18415" cmpd="sng">
                <a:solidFill>
                  <a:srgbClr val="002060"/>
                </a:solidFill>
                <a:prstDash val="solid"/>
              </a:ln>
              <a:solidFill>
                <a:schemeClr val="accent4">
                  <a:lumMod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7000" y="1828801"/>
            <a:ext cx="2971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নায়ার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তাঁর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মাকে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জানায়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হাসপাতালের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করেছে</a:t>
            </a:r>
            <a:r>
              <a:rPr lang="bn-BD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নেওয়ায়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সুস্থ্য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ওঠেন</a:t>
            </a:r>
            <a:endParaRPr lang="en-US" sz="2800" dirty="0">
              <a:ln w="18415" cmpd="sng">
                <a:solidFill>
                  <a:srgbClr val="002060"/>
                </a:solidFill>
                <a:prstDash val="solid"/>
              </a:ln>
              <a:solidFill>
                <a:schemeClr val="accent4">
                  <a:lumMod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4AFA8-72E1-47DC-BE19-527D89A61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A596-6CDC-4A55-B1ED-CCCDEF121DFF}" type="datetime3">
              <a:rPr lang="en-US" smtClean="0"/>
              <a:t>15 July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0CC57C-EAE5-43FE-9915-DE6A418D8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F004BD-955A-42D6-A63B-5029D2B8EE8C}"/>
                  </a:ext>
                </a:extLst>
              </p14:cNvPr>
              <p14:cNvContentPartPr/>
              <p14:nvPr/>
            </p14:nvContentPartPr>
            <p14:xfrm>
              <a:off x="1727280" y="788400"/>
              <a:ext cx="12960" cy="38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F004BD-955A-42D6-A63B-5029D2B8EE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11440" y="725040"/>
                <a:ext cx="4428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E82CE2D-73B6-47AB-9C88-290E72A5271A}"/>
                  </a:ext>
                </a:extLst>
              </p14:cNvPr>
              <p14:cNvContentPartPr/>
              <p14:nvPr/>
            </p14:nvContentPartPr>
            <p14:xfrm>
              <a:off x="250200" y="325440"/>
              <a:ext cx="325800" cy="513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E82CE2D-73B6-47AB-9C88-290E72A5271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4360" y="262080"/>
                <a:ext cx="35712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332721E-58F8-4B75-9765-136C7052323C}"/>
                  </a:ext>
                </a:extLst>
              </p14:cNvPr>
              <p14:cNvContentPartPr/>
              <p14:nvPr/>
            </p14:nvContentPartPr>
            <p14:xfrm>
              <a:off x="750960" y="1739520"/>
              <a:ext cx="375840" cy="6386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332721E-58F8-4B75-9765-136C705232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5120" y="1676160"/>
                <a:ext cx="407160" cy="76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F05DDEC-984D-4D28-9FAB-D2CC8DA7A6D4}"/>
                  </a:ext>
                </a:extLst>
              </p14:cNvPr>
              <p14:cNvContentPartPr/>
              <p14:nvPr/>
            </p14:nvContentPartPr>
            <p14:xfrm>
              <a:off x="988920" y="1163880"/>
              <a:ext cx="1014120" cy="17398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F05DDEC-984D-4D28-9FAB-D2CC8DA7A6D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3080" y="1100520"/>
                <a:ext cx="1045440" cy="18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F43D647-EA0D-49F5-A491-2561F3361C24}"/>
                  </a:ext>
                </a:extLst>
              </p14:cNvPr>
              <p14:cNvContentPartPr/>
              <p14:nvPr/>
            </p14:nvContentPartPr>
            <p14:xfrm>
              <a:off x="11691360" y="237960"/>
              <a:ext cx="763920" cy="73872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F43D647-EA0D-49F5-A491-2561F3361C2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675520" y="174600"/>
                <a:ext cx="795240" cy="86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9EB2DEDF-F8DC-458E-9DF7-3316F18CE58A}"/>
                  </a:ext>
                </a:extLst>
              </p14:cNvPr>
              <p14:cNvContentPartPr/>
              <p14:nvPr/>
            </p14:nvContentPartPr>
            <p14:xfrm>
              <a:off x="11854080" y="976320"/>
              <a:ext cx="463320" cy="18792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9EB2DEDF-F8DC-458E-9DF7-3316F18CE58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838240" y="912960"/>
                <a:ext cx="49464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281FE5E-122A-4493-9615-80487EBDC0E5}"/>
                  </a:ext>
                </a:extLst>
              </p14:cNvPr>
              <p14:cNvContentPartPr/>
              <p14:nvPr/>
            </p14:nvContentPartPr>
            <p14:xfrm>
              <a:off x="250200" y="5769360"/>
              <a:ext cx="1402560" cy="9889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281FE5E-122A-4493-9615-80487EBDC0E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40840" y="5760000"/>
                <a:ext cx="1421280" cy="100764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D9913BE6-2848-4C69-BF93-13C8AF8471C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07778"/>
      </p:ext>
    </p:extLst>
  </p:cSld>
  <p:clrMapOvr>
    <a:masterClrMapping/>
  </p:clrMapOvr>
  <p:transition spd="slow" advTm="26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45884" y="1099314"/>
            <a:ext cx="14927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u="sng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ঘটনা-২</a:t>
            </a:r>
            <a:r>
              <a:rPr lang="bn-BD" sz="4000" u="sng" dirty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0099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u="sng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0099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53400" y="2459504"/>
            <a:ext cx="3810000" cy="1938992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সুজয়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মা-বাবা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ছুটিতে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সিঙ্গাপুরে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বেড়াতে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bn-BD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807200"/>
            <a:ext cx="7086600" cy="4321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C89D8-CF59-4D4D-B545-1A1505393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EAFA-E091-4F8F-9030-C2CC398D9205}" type="datetime3">
              <a:rPr lang="en-US" smtClean="0"/>
              <a:t>15 July 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42A9F6-3A40-42D5-AFA9-FCF3633B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D5F0A3-91DE-4A68-99AE-2A86B4B07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0942448"/>
      </p:ext>
    </p:extLst>
  </p:cSld>
  <p:clrMapOvr>
    <a:masterClrMapping/>
  </p:clrMapOvr>
  <p:transition spd="slow" advTm="324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84473" y="2506156"/>
            <a:ext cx="4800600" cy="1323439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হঠা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সুজয়ের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বাবা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অসুস্থ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হাসপাতালে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1314" name="Picture 2" descr="C:\Users\Motiar\Desktop\111111111111111111111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450427"/>
            <a:ext cx="6477000" cy="475615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676400" y="533401"/>
            <a:ext cx="8991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4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4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5743B4-0AE2-468C-90DA-785A4DFB6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6410B-CFB4-4FC7-BF3E-25A321DD42D3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296984-074C-41E0-9FBA-9D59A6CEB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47082F-EC5C-47BC-91C9-BB9531789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0942448"/>
      </p:ext>
    </p:extLst>
  </p:cSld>
  <p:clrMapOvr>
    <a:masterClrMapping/>
  </p:clrMapOvr>
  <p:transition spd="slow" advTm="25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594988" y="1752600"/>
            <a:ext cx="4835012" cy="3170099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তথ্যটি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ফেসবুকে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সিঙ্গপুরের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অবস্থানরত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দাঁড়ায়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2881" name="Picture 1" descr="C:\Users\Motiar\Desktop\fac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5" y="1512878"/>
            <a:ext cx="5613143" cy="38322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2001296" y="533400"/>
            <a:ext cx="72571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0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40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b="1" dirty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endParaRPr lang="en-US" sz="400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C99BD2-66E1-4AD6-9326-B07CEBAF4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1C386-0554-4B12-81EA-9DC7A5318207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8CAC09-01D4-4928-9DC3-1279EE92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D6D50-A54A-4271-9565-2219D8FFA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4042224"/>
      </p:ext>
    </p:extLst>
  </p:cSld>
  <p:clrMapOvr>
    <a:masterClrMapping/>
  </p:clrMapOvr>
  <p:transition spd="slow" advTm="227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533401"/>
            <a:ext cx="52578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4648200"/>
            <a:ext cx="10896600" cy="14465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2টি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মিলটি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9330" name="Picture 2" descr="E:\MOTIAR\D,contennt Picture 2\pie_chart_stick_figure_runner_sm_wm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1990046"/>
            <a:ext cx="4267200" cy="2047875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00241-C85D-4CB0-B853-C90CAC42A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92F95-9D1F-4448-BEC2-2DA4DA3FAFFE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9766C-99D8-44F2-81F3-E10E0696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04454D-72DE-4849-BD96-CDD08396A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</p:cSld>
  <p:clrMapOvr>
    <a:masterClrMapping/>
  </p:clrMapOvr>
  <p:transition spd="slow" advTm="3622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 flipH="1">
            <a:off x="1888871" y="1614595"/>
            <a:ext cx="26875" cy="1876378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9857320" y="1529306"/>
            <a:ext cx="26875" cy="1876378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cxnSpLocks/>
          </p:cNvCxnSpPr>
          <p:nvPr/>
        </p:nvCxnSpPr>
        <p:spPr>
          <a:xfrm flipV="1">
            <a:off x="1905001" y="1448827"/>
            <a:ext cx="8000999" cy="80479"/>
          </a:xfrm>
          <a:prstGeom prst="line">
            <a:avLst/>
          </a:prstGeom>
          <a:ln w="63500">
            <a:solidFill>
              <a:srgbClr val="FF0000"/>
            </a:solidFill>
            <a:prstDash val="dash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50565" y="1077069"/>
            <a:ext cx="0" cy="501964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752600" y="504705"/>
            <a:ext cx="8686801" cy="646331"/>
          </a:xfrm>
          <a:prstGeom prst="rect">
            <a:avLst/>
          </a:prstGeom>
          <a:solidFill>
            <a:srgbClr val="FFCC99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প্রাপ্তির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spc="150" dirty="0" err="1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ক্ষেত্রসমূহ</a:t>
            </a:r>
            <a:r>
              <a:rPr lang="en-US" sz="3600" b="1" u="sng" spc="150" dirty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u="sng" spc="150" dirty="0">
              <a:ln w="11430">
                <a:solidFill>
                  <a:srgbClr val="002060"/>
                </a:solidFill>
              </a:ln>
              <a:solidFill>
                <a:schemeClr val="accent4">
                  <a:lumMod val="1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6" descr="http://cms.somewhereinblog.net/ciu/image/111605/xlarge/?token_id=81c919b465bac1a18954fde953f689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820" y="3547259"/>
            <a:ext cx="3224011" cy="15981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50" y="3473651"/>
            <a:ext cx="3352415" cy="1685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048721" y="5057159"/>
            <a:ext cx="1407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</a:t>
            </a:r>
            <a:endParaRPr lang="en-US" sz="2800" dirty="0">
              <a:ln w="0"/>
              <a:solidFill>
                <a:schemeClr val="accent4">
                  <a:lumMod val="1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968415" y="1541429"/>
            <a:ext cx="6188" cy="640650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535334" y="5214638"/>
            <a:ext cx="2400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</a:t>
            </a:r>
            <a:endParaRPr lang="en-US" sz="2800" dirty="0">
              <a:ln w="0"/>
              <a:solidFill>
                <a:schemeClr val="accent4">
                  <a:lumMod val="1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642" y="1699131"/>
            <a:ext cx="2917716" cy="19375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1" name="Straight Arrow Connector 50"/>
          <p:cNvCxnSpPr/>
          <p:nvPr/>
        </p:nvCxnSpPr>
        <p:spPr>
          <a:xfrm flipH="1">
            <a:off x="5917440" y="1583826"/>
            <a:ext cx="26875" cy="1876378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7430541" y="1529306"/>
            <a:ext cx="6188" cy="640650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613" y="3492483"/>
            <a:ext cx="3941787" cy="1691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87" y="1756747"/>
            <a:ext cx="2664142" cy="18556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TextBox 55"/>
          <p:cNvSpPr txBox="1"/>
          <p:nvPr/>
        </p:nvSpPr>
        <p:spPr>
          <a:xfrm>
            <a:off x="1605908" y="3004529"/>
            <a:ext cx="1754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চিকিৎসাক্ষেত্রে</a:t>
            </a:r>
            <a:endParaRPr lang="en-US" sz="2800" dirty="0">
              <a:ln w="0"/>
              <a:solidFill>
                <a:schemeClr val="accent4">
                  <a:lumMod val="1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19335" y="5095602"/>
            <a:ext cx="1279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কৃষিক্ষেত্রে</a:t>
            </a:r>
            <a:endParaRPr lang="en-US" sz="2800" dirty="0">
              <a:ln w="0"/>
              <a:solidFill>
                <a:schemeClr val="accent4">
                  <a:lumMod val="1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077325" y="3152810"/>
            <a:ext cx="1731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বিনোদনক্ষেত্রে</a:t>
            </a:r>
            <a:endParaRPr lang="en-US" sz="2800" dirty="0">
              <a:ln w="0"/>
              <a:solidFill>
                <a:schemeClr val="accent4">
                  <a:lumMod val="10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048"/>
          <p:cNvGrpSpPr/>
          <p:nvPr/>
        </p:nvGrpSpPr>
        <p:grpSpPr>
          <a:xfrm>
            <a:off x="2500681" y="5087864"/>
            <a:ext cx="7170996" cy="650827"/>
            <a:chOff x="1030469" y="5181992"/>
            <a:chExt cx="7170996" cy="650827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1030469" y="5791751"/>
              <a:ext cx="7170996" cy="0"/>
            </a:xfrm>
            <a:prstGeom prst="line">
              <a:avLst/>
            </a:prstGeom>
            <a:ln w="63500">
              <a:solidFill>
                <a:srgbClr val="FF0000"/>
              </a:solidFill>
              <a:prstDash val="dash"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1030469" y="5203138"/>
              <a:ext cx="0" cy="62968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tailEnd type="triangle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V="1">
              <a:off x="8201465" y="5181992"/>
              <a:ext cx="0" cy="62968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tailEnd type="triangle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ctangle 70"/>
          <p:cNvSpPr/>
          <p:nvPr/>
        </p:nvSpPr>
        <p:spPr>
          <a:xfrm>
            <a:off x="2286001" y="6015336"/>
            <a:ext cx="7391401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bn-BD" sz="3200" b="1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এছাড়াও আরও অনেক ক্ষেত্রে তথ্য </a:t>
            </a:r>
            <a:r>
              <a:rPr lang="en-US" sz="3200" b="1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b="1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0"/>
              <a:solidFill>
                <a:schemeClr val="accent4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14E220-00FE-4EED-A09C-5F0C18065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F495-393A-446E-9BCD-A21C155D72FD}" type="datetime3">
              <a:rPr lang="en-US" smtClean="0"/>
              <a:t>15 July 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195EC48-C328-40D5-8AAB-30CD75AFE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65099D-61CA-41F5-BCEC-976DA0D1BA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1383942"/>
      </p:ext>
    </p:extLst>
  </p:cSld>
  <p:clrMapOvr>
    <a:masterClrMapping/>
  </p:clrMapOvr>
  <p:transition spd="slow" advTm="3599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56" grpId="0"/>
      <p:bldP spid="57" grpId="0"/>
      <p:bldP spid="58" grpId="0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07314" y="2836493"/>
            <a:ext cx="4038600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HeroicExtremeLeftFacing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দৈন্দন্দিন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হাতিয়ার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533401"/>
            <a:ext cx="8445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</a:endParaRPr>
          </a:p>
        </p:txBody>
      </p:sp>
      <p:pic>
        <p:nvPicPr>
          <p:cNvPr id="4" name="Picture 2" descr="E:\MOTIAR\Motiar D. Content\Class 9 ICT Doc &amp; Picture\Picture\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1600201"/>
            <a:ext cx="3810000" cy="4411579"/>
          </a:xfrm>
          <a:prstGeom prst="rect">
            <a:avLst/>
          </a:prstGeom>
          <a:ln w="88900" cap="sq" cmpd="thickThin">
            <a:solidFill>
              <a:srgbClr val="0099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60072E-9D73-4949-A4FE-80F81D1AB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CFF18-3424-4A55-B046-8A8641D0B96E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BEA099-1899-438F-BEE8-7EC68434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824A0F-96A6-49D3-87AC-929E3EBF5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383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324600" y="2743201"/>
            <a:ext cx="3352800" cy="2554545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8306" name="Picture 2" descr="E:\MOTIAR\D,contennt Picture 2\ict 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676400"/>
            <a:ext cx="41910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D7FE2F-AFA9-4958-A2BB-6EEE2EEF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32FF2-2DD9-4379-A568-97065FDF5CF4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FD216E-AE42-4BE1-A635-9C66B34C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77728-2418-42ED-B2D9-1C07496E0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263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9600" y="2590800"/>
            <a:ext cx="3352800" cy="2554545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খুজতে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বাড়িয়ে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তোলে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3970" name="Picture 2" descr="E:\MOTIAR\Motiar D. Content\Class Viii\Picture\পাঠ ৪৬ দৈন্ন্দিন সমস্যা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1091" y="1181100"/>
            <a:ext cx="6324600" cy="4495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1EC812-A54E-4AF2-AD22-34FE31E1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554B0-DE82-4AF0-82D5-3B6F731AF51D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03B3E-F0AD-4847-8391-CCA29BF0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3449FD-47C3-434A-B364-630E59759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112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2" descr="C:\Users\Motiar\Desktop\Capture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219200"/>
            <a:ext cx="6248401" cy="434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7086600" y="2286001"/>
            <a:ext cx="4114800" cy="2554545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গুগল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D1AF5D-96D2-464D-A3D8-18635B525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54EBF-E030-4704-B5B5-32277C52C23B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A51702-C4BB-40EB-AB26-D3D28A79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CE41D8-0C14-4448-A6F8-31C22ABB4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9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15200" y="2590800"/>
            <a:ext cx="4572000" cy="1938992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ইপিপিলিকা।ঞ্জিন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এর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খুজে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3122" name="Picture 2" descr="C:\Users\Motiar\Desktop\Captu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09600" y="1693910"/>
            <a:ext cx="6934200" cy="40329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2B2371-04EE-40F3-BC7C-86DDC3186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E703F-BD25-4B52-884C-DA759B291B91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E1105D-3980-4570-AEAD-C9F4CCFF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550AC8-A6FB-4BBB-B90B-CD8D4A1EA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29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0" y="2182917"/>
            <a:ext cx="3886200" cy="2554545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0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40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4994" name="Picture 2" descr="E:\MOTIAR\Motiar D. Content\Class Viii\Picture\পাঠ ৪৬ দৈন্ন্দিন সমস্যা\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459707"/>
            <a:ext cx="557784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1EE23B-E988-4AA4-9047-DC51ABAC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2DE5A-3A94-4A38-99CD-DA31EAC88868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009C6-2898-44A8-B580-5DEBD8AE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C50D8C-9DAF-4F67-9674-516520E8B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25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72400" y="2133600"/>
            <a:ext cx="3886200" cy="2308324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ওলফ্রাম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আলফা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সাইট</a:t>
            </a:r>
            <a:endParaRPr lang="en-US" sz="360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5890" name="Picture 2" descr="C:\Users\Motiar\Desktop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6023258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0099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6232EE-B878-4325-95B8-7263A5479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DCD27-389D-4A00-BF52-6D20D3BF91B2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E13C09-861C-41F9-87D2-B3E534138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30D0D4-96E4-426C-891A-4BE590CF2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26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05600" y="3172361"/>
            <a:ext cx="3886200" cy="1754326"/>
          </a:xfrm>
          <a:prstGeom prst="rect">
            <a:avLst/>
          </a:prstGeom>
          <a:solidFill>
            <a:srgbClr val="FFFFCC"/>
          </a:solidFill>
          <a:ln>
            <a:solidFill>
              <a:srgbClr val="002060"/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বাহাদুরী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কেবল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প্রাপ্তিতে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প্রদানে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6" name="Picture 2" descr="E:\MOTIAR\Motiar D. Content\Class Viii\Picture\পাঠ ৪৬ দৈন্ন্দিন সমস্যা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828800"/>
            <a:ext cx="4419600" cy="4495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676400" y="5334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1A6FAC-3008-4E23-8FA6-CAC5E9A8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4735A-ACF2-4C56-BAD4-F1FAEA152F49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41828-96C8-4CA1-A0BF-2CE430E51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F3F539-5D5B-40A6-B56A-B912DECD8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15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MOTIAR\D,contennt Picture 2\facrbook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7391400" cy="2667000"/>
          </a:xfrm>
          <a:prstGeom prst="rect">
            <a:avLst/>
          </a:prstGeom>
          <a:ln w="127000" cap="sq">
            <a:solidFill>
              <a:srgbClr val="66FF66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MOTIAR\Board\jb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1371600"/>
            <a:ext cx="7467600" cy="2819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2" descr="E:\MOTIAR\Board\Picture\t 1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2" y="1447801"/>
            <a:ext cx="7467599" cy="2895599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048000" y="4495801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সাইট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200" y="4572001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যশোরের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সাইট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4572001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বাতায়নের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ব্লগ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0" y="5486401"/>
            <a:ext cx="8763000" cy="954107"/>
          </a:xfrm>
          <a:prstGeom prst="rect">
            <a:avLst/>
          </a:prstGeom>
          <a:solidFill>
            <a:srgbClr val="FFFFCC"/>
          </a:solid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অনেকেই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অভিজ্ঞতা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ব্রগ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পরবর্তিতে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অন্যরা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pic>
        <p:nvPicPr>
          <p:cNvPr id="175106" name="Picture 2" descr="C:\Users\Motiar\Desktop\Captur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71663" y="1288371"/>
            <a:ext cx="8143875" cy="3290887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124200" y="4648201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দ্রব্য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ক্রয়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বিক্রয়ের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ওয়েব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সাইট</a:t>
            </a:r>
            <a:endParaRPr lang="en-US" dirty="0">
              <a:solidFill>
                <a:schemeClr val="accent4">
                  <a:lumMod val="1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5170" name="Picture 2" descr="C:\Users\Motiar\Desktop\Capture 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95501" y="1228725"/>
            <a:ext cx="8229599" cy="32766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200400" y="4724401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2" descr="E:\MOTIAR\Motiar D. Content\Class Viii\Picture\পাঠ ৪৬ দৈন্ন্দিন সমস্যা\EN_MDaemon-WorldClient-Web-Based-Email-Client_GUI-WorldClient-Them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95513" y="1143001"/>
            <a:ext cx="7572375" cy="336232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429000" y="4648201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ই-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মেইল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ভিত্তিক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সেবা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কেন্দ্র</a:t>
            </a:r>
            <a:r>
              <a:rPr lang="en-US" sz="3200" dirty="0">
                <a:solidFill>
                  <a:schemeClr val="accent4">
                    <a:lumMod val="1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solidFill>
                <a:schemeClr val="accent4">
                  <a:lumMod val="1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76400" y="381001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সমাধানে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ইন্টারনেটভিক্তিক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সেবাদানকারী</a:t>
            </a:r>
            <a:r>
              <a:rPr lang="en-US" sz="3200" b="1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accent4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20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F71A-2251-48DF-9691-55A26636F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3B7EC-F6BA-4D24-BCFF-9BEA0EB49389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29460-5D85-4FD3-A426-8359C5EF2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454D3B-6F8A-4261-8265-5F6A028C67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130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5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5" dur="250"/>
                                        <p:tgtEl>
                                          <p:spTgt spid="175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1" dur="25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3" grpId="0"/>
      <p:bldP spid="13" grpId="1"/>
      <p:bldP spid="15" grpId="0"/>
      <p:bldP spid="15" grpId="1"/>
      <p:bldP spid="16" grpId="0"/>
      <p:bldP spid="16" grpId="1"/>
      <p:bldP spid="18" grpId="0"/>
      <p:bldP spid="1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136525"/>
            <a:ext cx="4724400" cy="923330"/>
          </a:xfrm>
          <a:prstGeom prst="rect">
            <a:avLst/>
          </a:prstGeom>
          <a:solidFill>
            <a:srgbClr val="CCECFF"/>
          </a:solidFill>
          <a:ln w="5715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>
                  <a:solidFill>
                    <a:schemeClr val="tx1"/>
                  </a:solidFill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>
                <a:ln>
                  <a:solidFill>
                    <a:schemeClr val="tx1"/>
                  </a:solidFill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>
                  <a:solidFill>
                    <a:schemeClr val="tx1"/>
                  </a:solidFill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5617088"/>
            <a:ext cx="8534400" cy="707886"/>
          </a:xfrm>
          <a:prstGeom prst="rect">
            <a:avLst/>
          </a:prstGeom>
          <a:solidFill>
            <a:srgbClr val="FFCC9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" pitchFamily="2" charset="0"/>
                <a:cs typeface="Nikosh" pitchFamily="2" charset="0"/>
              </a:rPr>
              <a:t>ভিডিও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গেম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সমস্যা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সমাধান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দক্ষতা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বাড়ায়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?</a:t>
            </a:r>
          </a:p>
        </p:txBody>
      </p:sp>
      <p:pic>
        <p:nvPicPr>
          <p:cNvPr id="109570" name="Picture 2" descr="E:\MOTIAR\Motiar D. Content\Class Viii\Picture\পাঠ ৪৬ দৈন্ন্দিন সমস্যা\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2212" y="1335706"/>
            <a:ext cx="6862776" cy="4250005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F5595-7D87-4C97-8FBE-7F6E503CF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7322-3630-44EC-84E1-4D37B2D0C968}" type="datetime3">
              <a:rPr lang="en-US" smtClean="0"/>
              <a:t>15 July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C59F4-91F6-4015-925E-2A6B871AB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9A85DA63-72DC-4023-8DD2-6C0097CC369B}"/>
              </a:ext>
            </a:extLst>
          </p:cNvPr>
          <p:cNvSpPr/>
          <p:nvPr/>
        </p:nvSpPr>
        <p:spPr>
          <a:xfrm>
            <a:off x="76200" y="5105400"/>
            <a:ext cx="2209800" cy="1676400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5E2CE6D2-E927-450E-AEB2-ABE4A1284A92}"/>
              </a:ext>
            </a:extLst>
          </p:cNvPr>
          <p:cNvSpPr/>
          <p:nvPr/>
        </p:nvSpPr>
        <p:spPr>
          <a:xfrm rot="5400000">
            <a:off x="266696" y="-114301"/>
            <a:ext cx="1828801" cy="2209801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D624D68-CB4D-4BCF-BF8B-34FF257D62E9}"/>
              </a:ext>
            </a:extLst>
          </p:cNvPr>
          <p:cNvSpPr/>
          <p:nvPr/>
        </p:nvSpPr>
        <p:spPr>
          <a:xfrm rot="16200000">
            <a:off x="9945294" y="4687494"/>
            <a:ext cx="2057400" cy="2283612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B20F5A51-FA84-4398-9118-8BF6AC2D409D}"/>
              </a:ext>
            </a:extLst>
          </p:cNvPr>
          <p:cNvSpPr/>
          <p:nvPr/>
        </p:nvSpPr>
        <p:spPr>
          <a:xfrm rot="10800000">
            <a:off x="9832188" y="76199"/>
            <a:ext cx="2283612" cy="1828802"/>
          </a:xfrm>
          <a:prstGeom prst="rtTriangl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slow" advTm="202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533401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" pitchFamily="2" charset="0"/>
                <a:cs typeface="Nikosh" pitchFamily="2" charset="0"/>
              </a:rPr>
              <a:t> 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শিশু-কিশোরদের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ইন্টারনেট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সমস্যা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সমাধানের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সহজাত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প্রবৃদ্ধি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হয়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10594" name="Picture 2" descr="E:\MOTIAR\Motiar D. Content\Class Viii\Picture\পাঠ ৪৬ দৈন্ন্দিন সমস্যা\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2514600"/>
            <a:ext cx="35814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705600" y="3139705"/>
            <a:ext cx="3886200" cy="1200329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গেম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খেলতে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খুবই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1F8298-4A31-476A-AD68-F16C6EB04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9A9A-C3CC-4485-A024-64347C411892}" type="datetime3">
              <a:rPr lang="en-US" smtClean="0"/>
              <a:t>15 July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72747-52A5-43CC-A344-047F82179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896D5E-18F3-49D4-A212-164B9040F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26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533401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" pitchFamily="2" charset="0"/>
                <a:cs typeface="Nikosh" pitchFamily="2" charset="0"/>
              </a:rPr>
              <a:t>শিশু-কিশোরদের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ইন্টারনেট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সমস্যা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সমাধানের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সহজাত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প্রবৃদ্ধি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হয়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05600" y="3172361"/>
            <a:ext cx="3886200" cy="2862322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2Left"/>
            <a:lightRig rig="threePt" dir="t"/>
          </a:scene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গেমগুলো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এমনভাবে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pic>
        <p:nvPicPr>
          <p:cNvPr id="112642" name="Picture 2" descr="E:\MOTIAR\Motiar D. Content\Class Viii\Picture\পাঠ ৪৬ দৈন্ন্দিন সমস্যা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133600"/>
            <a:ext cx="4495800" cy="4038600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CDEB2A-3C55-40DB-8559-F788852B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3853D-CBBF-440B-BA7A-1F725FDF8C77}" type="datetime3">
              <a:rPr lang="en-US" smtClean="0"/>
              <a:t>15 July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5BA67-913A-4024-9025-4392039F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5FEF0A-872C-42F6-B181-D58178AB8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p:transition spd="slow" advTm="313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477000" y="1524000"/>
            <a:ext cx="3810000" cy="1588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96477" y="609601"/>
            <a:ext cx="2954655" cy="830997"/>
          </a:xfrm>
          <a:prstGeom prst="rect">
            <a:avLst/>
          </a:prstGeom>
          <a:solidFill>
            <a:srgbClr val="00B050"/>
          </a:solidFill>
          <a:ln w="57150">
            <a:solidFill>
              <a:srgbClr val="FF9900"/>
            </a:solidFill>
          </a:ln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kern="1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79024" y="2461876"/>
            <a:ext cx="4800600" cy="2308324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  <a:scene3d>
            <a:camera prst="isometricOffAxis1Right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গ্রামের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মেয়ে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অপহৃত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উদ্ধার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15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10" name="Picture 3" descr="E:\MOTIAR\D,contennt Picture 2\Science 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903" y="118596"/>
            <a:ext cx="2954655" cy="2626361"/>
          </a:xfrm>
          <a:prstGeom prst="ellipse">
            <a:avLst/>
          </a:prstGeom>
          <a:ln w="63500" cap="rnd">
            <a:solidFill>
              <a:srgbClr val="A5002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MOTIAR\Motiar D. Content\Class Viii\Picture\পাঠ ৪৬ দৈন্ন্দিন সমস্যা\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2624" y="2756972"/>
            <a:ext cx="5486400" cy="3363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6A68DE-9DB0-4670-9DD1-43F308D9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A369-BBF1-4E1D-86C3-EC443BE02147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66E579-3C11-4972-93DB-DB411752D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8B5D21-AAA4-4F13-8D11-40E84B10B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-6927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1545"/>
      </p:ext>
    </p:extLst>
  </p:cSld>
  <p:clrMapOvr>
    <a:masterClrMapping/>
  </p:clrMapOvr>
  <p:transition spd="slow" advTm="25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9839" y="2009601"/>
            <a:ext cx="3943762" cy="477054"/>
          </a:xfrm>
          <a:prstGeom prst="rect">
            <a:avLst/>
          </a:prstGeom>
          <a:solidFill>
            <a:srgbClr val="FFFFC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500" b="1" spc="50" dirty="0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500" b="1" spc="5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সুজয়</a:t>
            </a:r>
            <a:r>
              <a:rPr lang="en-US" sz="2500" b="1" spc="50" dirty="0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b="1" spc="5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2500" b="1" spc="50" dirty="0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b="1" spc="5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বেড়াতে</a:t>
            </a:r>
            <a:r>
              <a:rPr lang="en-US" sz="2500" b="1" spc="50" dirty="0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b="1" spc="5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গিয়েছিল</a:t>
            </a:r>
            <a:r>
              <a:rPr lang="bn-BD" sz="2500" b="1" spc="50" dirty="0">
                <a:ln w="0"/>
                <a:solidFill>
                  <a:schemeClr val="accent4">
                    <a:lumMod val="1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500" b="1" spc="50" dirty="0">
              <a:ln w="0"/>
              <a:solidFill>
                <a:schemeClr val="accent4">
                  <a:lumMod val="1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5056" y="2725404"/>
            <a:ext cx="3034145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লন্ডনে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5588" y="3514137"/>
            <a:ext cx="3003613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সিঙ্গাপুরে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9634" y="3514136"/>
            <a:ext cx="3292967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কানাডায়</a:t>
            </a:r>
            <a:endParaRPr lang="en-US" sz="32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9634" y="2739259"/>
            <a:ext cx="3292966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জাপানে</a:t>
            </a:r>
            <a:endParaRPr lang="bn-BD" sz="32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99839" y="2803573"/>
            <a:ext cx="598219" cy="539132"/>
            <a:chOff x="5717597" y="1752600"/>
            <a:chExt cx="680605" cy="6096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084471" y="3456079"/>
            <a:ext cx="935819" cy="694030"/>
            <a:chOff x="7086600" y="4953652"/>
            <a:chExt cx="1037453" cy="91440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257800" y="379747"/>
            <a:ext cx="1727258" cy="1593974"/>
            <a:chOff x="4717473" y="948667"/>
            <a:chExt cx="3023434" cy="2860964"/>
          </a:xfrm>
        </p:grpSpPr>
        <p:sp>
          <p:nvSpPr>
            <p:cNvPr id="14" name="Oval 1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14774" y="1642408"/>
              <a:ext cx="2764406" cy="1933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296220" y="387226"/>
            <a:ext cx="1727258" cy="1593974"/>
            <a:chOff x="8225056" y="941740"/>
            <a:chExt cx="3023434" cy="2860964"/>
          </a:xfrm>
        </p:grpSpPr>
        <p:sp>
          <p:nvSpPr>
            <p:cNvPr id="17" name="Oval 16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400772" y="1636206"/>
              <a:ext cx="2828944" cy="1933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98686" y="3585182"/>
            <a:ext cx="541360" cy="503845"/>
            <a:chOff x="5717597" y="1752600"/>
            <a:chExt cx="680605" cy="609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21430" y="2823689"/>
            <a:ext cx="578834" cy="503845"/>
            <a:chOff x="5717597" y="1752600"/>
            <a:chExt cx="680605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286001" y="609601"/>
            <a:ext cx="2667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spc="150" dirty="0">
                <a:ln w="11430"/>
                <a:solidFill>
                  <a:schemeClr val="accent4">
                    <a:lumMod val="1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মূল্যায়ন:  </a:t>
            </a:r>
            <a:endParaRPr lang="en-US" sz="6000" b="1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11926" y="4286248"/>
            <a:ext cx="4498921" cy="477054"/>
          </a:xfrm>
          <a:prstGeom prst="rect">
            <a:avLst/>
          </a:prstGeom>
          <a:solidFill>
            <a:srgbClr val="FFFFCC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50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সবথেকে</a:t>
            </a:r>
            <a:r>
              <a:rPr lang="en-US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dirty="0" err="1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BD" sz="2500" dirty="0">
                <a:ln w="0"/>
                <a:solidFill>
                  <a:schemeClr val="accent4">
                    <a:lumMod val="1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500" dirty="0">
              <a:ln w="0"/>
              <a:solidFill>
                <a:schemeClr val="accent4">
                  <a:lumMod val="1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81200" y="4953001"/>
            <a:ext cx="3048001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বিং 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57734" y="4946137"/>
            <a:ext cx="3114866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ফায়ার</a:t>
            </a:r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ফক্স</a:t>
            </a:r>
            <a:endParaRPr lang="en-US" sz="3200" b="1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60608" y="5739826"/>
            <a:ext cx="311199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4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ইয়াহু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5488" y="5773164"/>
            <a:ext cx="303371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খ. </a:t>
            </a:r>
            <a:r>
              <a:rPr lang="bn-BD" sz="3200" b="1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গুগল</a:t>
            </a:r>
            <a:endParaRPr lang="en-US" sz="3200" dirty="0">
              <a:solidFill>
                <a:schemeClr val="accent4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017484" y="4984342"/>
            <a:ext cx="530452" cy="506818"/>
            <a:chOff x="5717597" y="1752600"/>
            <a:chExt cx="680605" cy="6096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2071691" y="5681368"/>
            <a:ext cx="779433" cy="643233"/>
            <a:chOff x="7086600" y="4953652"/>
            <a:chExt cx="1037453" cy="914400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331526" y="5778330"/>
            <a:ext cx="450275" cy="484717"/>
            <a:chOff x="5717597" y="1752600"/>
            <a:chExt cx="680605" cy="6096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331526" y="4967647"/>
            <a:ext cx="450275" cy="484717"/>
            <a:chOff x="5717597" y="1752600"/>
            <a:chExt cx="680605" cy="60960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5296220" y="360770"/>
            <a:ext cx="1727258" cy="1593974"/>
            <a:chOff x="4717473" y="948667"/>
            <a:chExt cx="3023434" cy="2860964"/>
          </a:xfrm>
        </p:grpSpPr>
        <p:sp>
          <p:nvSpPr>
            <p:cNvPr id="44" name="Oval 43"/>
            <p:cNvSpPr/>
            <p:nvPr/>
          </p:nvSpPr>
          <p:spPr>
            <a:xfrm>
              <a:off x="4717473" y="948667"/>
              <a:ext cx="3023434" cy="2860964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814774" y="1642408"/>
              <a:ext cx="2764406" cy="1933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উত্তর সঠিক</a:t>
              </a:r>
            </a:p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হয়েছে</a:t>
              </a:r>
              <a:endPara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277816" y="359517"/>
            <a:ext cx="1727258" cy="1593974"/>
            <a:chOff x="8225056" y="941740"/>
            <a:chExt cx="3023434" cy="2860964"/>
          </a:xfrm>
        </p:grpSpPr>
        <p:sp>
          <p:nvSpPr>
            <p:cNvPr id="47" name="Oval 46"/>
            <p:cNvSpPr/>
            <p:nvPr/>
          </p:nvSpPr>
          <p:spPr>
            <a:xfrm>
              <a:off x="8225056" y="941740"/>
              <a:ext cx="3023434" cy="2860964"/>
            </a:xfrm>
            <a:prstGeom prst="ellipse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400772" y="1636206"/>
              <a:ext cx="2828944" cy="1933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আবার চেষ্টা</a:t>
              </a:r>
            </a:p>
            <a:p>
              <a:pPr algn="ctr"/>
              <a:r>
                <a:rPr lang="bn-BD" sz="32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করি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5029200" y="6400800"/>
            <a:ext cx="2133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ate Placeholder 49">
            <a:extLst>
              <a:ext uri="{FF2B5EF4-FFF2-40B4-BE49-F238E27FC236}">
                <a16:creationId xmlns:a16="http://schemas.microsoft.com/office/drawing/2014/main" id="{30D3F579-5F55-4235-8B6D-3D785A5C2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8733-8E5D-4181-97CB-E834207473FD}" type="datetime3">
              <a:rPr lang="en-US" smtClean="0"/>
              <a:t>15 July 2026</a:t>
            </a:fld>
            <a:endParaRPr lang="en-US"/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D1DA2A1A-1895-44AF-9405-33C3B644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4808A1CE-137C-4969-851D-BA06F14DC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69520"/>
      </p:ext>
    </p:extLst>
  </p:cSld>
  <p:clrMapOvr>
    <a:masterClrMapping/>
  </p:clrMapOvr>
  <p:transition advTm="3316">
    <p:push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4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0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3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6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1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1" y="4876801"/>
            <a:ext cx="8001001" cy="1200329"/>
          </a:xfrm>
          <a:prstGeom prst="rect">
            <a:avLst/>
          </a:prstGeom>
          <a:solidFill>
            <a:srgbClr val="FFCC99"/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প্রত্যাহিক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bn-BD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”-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533399"/>
            <a:ext cx="4876800" cy="1015663"/>
          </a:xfrm>
          <a:prstGeom prst="rect">
            <a:avLst/>
          </a:prstGeom>
          <a:solidFill>
            <a:srgbClr val="FFFFCC"/>
          </a:solidFill>
          <a:ln>
            <a:solidFill>
              <a:schemeClr val="accent4">
                <a:lumMod val="10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5" descr="E:\MOTIAR\D,contennt Picture 2\hom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6" y="-30332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MOTIAR\Motiar D. Content\Class Viii\Picture\পাঠ ৪৬ দৈন্ন্দিন সমস্যা\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905000"/>
            <a:ext cx="3048000" cy="2667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7F6B9B7-A9F9-4A0A-8273-10B5EC3A9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4D8F-3A7F-472E-A03E-C090092E9270}" type="datetime3">
              <a:rPr lang="en-US" smtClean="0"/>
              <a:t>15 July 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CDA545-4C2E-4CFD-9A9C-C787D735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B9CC37-914B-46D0-A3A4-6D39EDD82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7" y="24089"/>
            <a:ext cx="12071126" cy="6809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263321"/>
      </p:ext>
    </p:extLst>
  </p:cSld>
  <p:clrMapOvr>
    <a:masterClrMapping/>
  </p:clrMapOvr>
  <p:transition spd="slow" advTm="37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9"/>
          <a:stretch/>
        </p:blipFill>
        <p:spPr>
          <a:xfrm>
            <a:off x="1752600" y="741218"/>
            <a:ext cx="9144000" cy="434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66309" y="4969252"/>
            <a:ext cx="85137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B16AD-30DB-420F-B100-61610D8C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379E5-0E25-4CE6-BB65-EC09E27AFA43}" type="datetime3">
              <a:rPr lang="en-US" smtClean="0"/>
              <a:t>15 July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128C8D-D9BC-4C7E-A6F1-6390AAB55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CAFE5-FD5E-4C17-8944-C5FD3B81D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74" y="-6927"/>
            <a:ext cx="1207112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5066"/>
      </p:ext>
    </p:extLst>
  </p:cSld>
  <p:clrMapOvr>
    <a:masterClrMapping/>
  </p:clrMapOvr>
  <p:transition advTm="1043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5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6|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.1|3.3|2.1|3.8|1.8|2.3|1.1|2|1.3|2.2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2|1.2|1|0.9|0.9|1|1.1|1|1.1|1|0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2639</TotalTime>
  <Words>862</Words>
  <Application>Microsoft Office PowerPoint</Application>
  <PresentationFormat>Widescreen</PresentationFormat>
  <Paragraphs>177</Paragraphs>
  <Slides>30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Calibri</vt:lpstr>
      <vt:lpstr>Calibri Light</vt:lpstr>
      <vt:lpstr>Nikosh</vt:lpstr>
      <vt:lpstr>NikoshBAN</vt:lpstr>
      <vt:lpstr>NikoshLightBAN</vt:lpstr>
      <vt:lpstr>SolaimanLipi</vt:lpstr>
      <vt:lpstr>Wingdings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DiGiTAL ViSTA, Rajshahi.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Wellcome to our School At Slass X</dc:title>
  <dc:creator>RaTaN</dc:creator>
  <cp:lastModifiedBy>MD. AMINUL ISLAM</cp:lastModifiedBy>
  <cp:revision>385</cp:revision>
  <dcterms:created xsi:type="dcterms:W3CDTF">2012-09-29T03:24:25Z</dcterms:created>
  <dcterms:modified xsi:type="dcterms:W3CDTF">2026-07-15T13:15:39Z</dcterms:modified>
</cp:coreProperties>
</file>