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80" r:id="rId2"/>
    <p:sldId id="281" r:id="rId3"/>
    <p:sldId id="282" r:id="rId4"/>
    <p:sldId id="284" r:id="rId5"/>
    <p:sldId id="278" r:id="rId6"/>
    <p:sldId id="256" r:id="rId7"/>
    <p:sldId id="258" r:id="rId8"/>
    <p:sldId id="260" r:id="rId9"/>
    <p:sldId id="262" r:id="rId10"/>
    <p:sldId id="257" r:id="rId11"/>
    <p:sldId id="259" r:id="rId12"/>
    <p:sldId id="286" r:id="rId13"/>
    <p:sldId id="287" r:id="rId14"/>
    <p:sldId id="288" r:id="rId15"/>
    <p:sldId id="28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31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315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133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0601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3435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1133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3861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131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5095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7524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7826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22818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78090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775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78443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686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1585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38734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82E7D7B-4638-4424-AB5A-7C26AB4DFC20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B7E59AD-7B6F-4E65-A233-F0095511A0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668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7999" cy="121920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105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5" y="460512"/>
            <a:ext cx="5307496" cy="53074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9688" y="2438852"/>
            <a:ext cx="47972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88" y="250754"/>
            <a:ext cx="3943232" cy="31782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D1A6927-9431-441F-BFC4-D4C1362A42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529" y="4209278"/>
            <a:ext cx="991538" cy="89112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83C576C4-4591-411B-B662-944F2CEE1972}"/>
              </a:ext>
            </a:extLst>
          </p:cNvPr>
          <p:cNvSpPr/>
          <p:nvPr/>
        </p:nvSpPr>
        <p:spPr>
          <a:xfrm>
            <a:off x="2355871" y="4175982"/>
            <a:ext cx="1514902" cy="1007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222174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9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8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562 -0.19421 L -0.04908 -0.0949 L -0.03307 -0.19421 L -0.0164 -0.0949 L 0.00053 -0.19421 L 0.01641 -0.0949 L 0.03308 -0.19421 L 0.04896 -0.0949 L 0.06589 -0.19421 L 0.08282 -0.0949 L 0.09844 -0.19421 L 0.11537 -0.0949 L 0.13125 -0.19421 L 0.14805 -0.0949 L 0.16485 -0.19421 L 0.18073 -0.0949 L 0.19779 -0.19421 " pathEditMode="relative" rAng="0" ptsTypes="AAAAAAAAAAAAAAAAA">
                                      <p:cBhvr>
                                        <p:cTn id="13" dur="29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64" y="495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304214" y="794109"/>
            <a:ext cx="4890051" cy="127225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18316" y="4725167"/>
            <a:ext cx="7209182" cy="12906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নামঃ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সাজজাদ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হুসাইন</a:t>
            </a:r>
            <a:endParaRPr lang="bn-IN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পদবীঃ সহকারী শিক্ষক</a:t>
            </a: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বিদ্যালয়ের নামঃ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সাড়াতলা</a:t>
            </a:r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প্রা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থমিক</a:t>
            </a:r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IMG_20250609_1604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64478" y="2137558"/>
            <a:ext cx="3574473" cy="23928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4997278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03221" y="771896"/>
            <a:ext cx="5130140" cy="1092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Arial Black" pitchFamily="34" charset="0"/>
              </a:rPr>
              <a:t>পাঠ</a:t>
            </a:r>
            <a:r>
              <a:rPr lang="en-US" sz="6000" dirty="0" smtClean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6000" dirty="0" err="1" smtClean="0">
                <a:solidFill>
                  <a:schemeClr val="tx1"/>
                </a:solidFill>
                <a:latin typeface="Arial Black" pitchFamily="34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698171" y="3348842"/>
            <a:ext cx="9037123" cy="2161309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বিষয়ঃপ্রাথমিক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গণিত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পাঠঃজ্যামিতিক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আকৃতি</a:t>
            </a:r>
            <a:r>
              <a:rPr lang="en-US" dirty="0" smtClean="0">
                <a:solidFill>
                  <a:schemeClr val="tx1"/>
                </a:solidFill>
              </a:rPr>
              <a:t> ও </a:t>
            </a:r>
            <a:r>
              <a:rPr lang="en-US" dirty="0" err="1" smtClean="0">
                <a:solidFill>
                  <a:schemeClr val="tx1"/>
                </a:solidFill>
              </a:rPr>
              <a:t>প্যাটার্ন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পাঠ্যাংশঃপ্যাটার্ন</a:t>
            </a:r>
            <a:r>
              <a:rPr lang="en-US" dirty="0" smtClean="0">
                <a:solidFill>
                  <a:schemeClr val="tx1"/>
                </a:solidFill>
              </a:rPr>
              <a:t>(১০৫/১০৬)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অধ্যায়ঃ৪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27773" y="519764"/>
            <a:ext cx="10568539" cy="5755908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028316" y="746454"/>
            <a:ext cx="3458425" cy="830997"/>
          </a:xfrm>
          <a:prstGeom prst="rect">
            <a:avLst/>
          </a:prstGeom>
          <a:solidFill>
            <a:srgbClr val="FF0000"/>
          </a:solidFill>
          <a:ln w="762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800" b="1" dirty="0" err="1">
                <a:solidFill>
                  <a:schemeClr val="bg1"/>
                </a:solidFill>
              </a:rPr>
              <a:t>শিখনফল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3533" y="1816091"/>
            <a:ext cx="9702265" cy="4031873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32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bg1"/>
                </a:solidFill>
              </a:rPr>
              <a:t>শিখনফলঃ</a:t>
            </a:r>
            <a:endParaRPr lang="en-US" sz="32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এই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পাঠ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শেষে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শিক্ষার্থীরা</a:t>
            </a:r>
            <a:r>
              <a:rPr lang="en-US" sz="2400" b="1" dirty="0">
                <a:solidFill>
                  <a:schemeClr val="bg1"/>
                </a:solidFill>
              </a:rPr>
              <a:t>-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৬.৬.১    </a:t>
            </a:r>
            <a:r>
              <a:rPr lang="en-US" sz="24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আকৃতি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অনুযায়ী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বিভিন্ন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বস্তুর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উৎসাহের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সাথে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খুঁজে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বের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৬.৬.২     </a:t>
            </a:r>
            <a:r>
              <a:rPr lang="en-US" sz="24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আকৃতি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ব্যবহার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সৃজনশীলতার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সাথে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নতুন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তৈরি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>
                <a:solidFill>
                  <a:schemeClr val="bg1"/>
                </a:solidFill>
              </a:rPr>
              <a:t>।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৬.৬.৩      </a:t>
            </a:r>
            <a:r>
              <a:rPr lang="en-US" sz="2400" b="1" dirty="0" err="1">
                <a:solidFill>
                  <a:schemeClr val="bg1"/>
                </a:solidFill>
              </a:rPr>
              <a:t>তৈরিকৃত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প্যাটার্নের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যৌক্তিকতা</a:t>
            </a:r>
            <a:r>
              <a:rPr lang="en-US" sz="2400" b="1" dirty="0">
                <a:solidFill>
                  <a:schemeClr val="bg1"/>
                </a:solidFill>
              </a:rPr>
              <a:t>  </a:t>
            </a:r>
            <a:r>
              <a:rPr lang="en-US" sz="2400" b="1" dirty="0" err="1">
                <a:solidFill>
                  <a:schemeClr val="bg1"/>
                </a:solidFill>
              </a:rPr>
              <a:t>উপস্থাপন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করতে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পারবে</a:t>
            </a:r>
            <a:r>
              <a:rPr lang="en-US" sz="2400" b="1" dirty="0" smtClean="0">
                <a:solidFill>
                  <a:schemeClr val="bg1"/>
                </a:solidFill>
              </a:rPr>
              <a:t>।</a:t>
            </a:r>
          </a:p>
          <a:p>
            <a:pPr algn="ctr"/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06645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2643" y="442761"/>
            <a:ext cx="10404911" cy="57174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680" y="2141953"/>
            <a:ext cx="3696101" cy="3250441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  <a:prstDash val="dashDot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TextBox 4"/>
          <p:cNvSpPr txBox="1"/>
          <p:nvPr/>
        </p:nvSpPr>
        <p:spPr>
          <a:xfrm>
            <a:off x="1145405" y="690791"/>
            <a:ext cx="9365381" cy="954107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ছবিগুলো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মনোযোগ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দিয়ে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লক্ষ্য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করি</a:t>
            </a:r>
            <a:r>
              <a:rPr lang="en-US" sz="2800" b="1" dirty="0">
                <a:solidFill>
                  <a:schemeClr val="bg1"/>
                </a:solidFill>
              </a:rPr>
              <a:t>। </a:t>
            </a:r>
            <a:r>
              <a:rPr lang="en-US" sz="2800" b="1" dirty="0" err="1">
                <a:solidFill>
                  <a:schemeClr val="bg1"/>
                </a:solidFill>
              </a:rPr>
              <a:t>কোথায়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দেখেছি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?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</a:rPr>
              <a:t>এখানে</a:t>
            </a:r>
            <a:r>
              <a:rPr lang="en-US" sz="28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কি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জ্যামিতিক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আকৃতি</a:t>
            </a:r>
            <a:r>
              <a:rPr lang="en-US" sz="2800" b="1" dirty="0">
                <a:solidFill>
                  <a:schemeClr val="bg1"/>
                </a:solidFill>
              </a:rPr>
              <a:t>  </a:t>
            </a:r>
            <a:r>
              <a:rPr lang="en-US" sz="2800" b="1" dirty="0" err="1">
                <a:solidFill>
                  <a:schemeClr val="bg1"/>
                </a:solidFill>
              </a:rPr>
              <a:t>রয়েছে</a:t>
            </a:r>
            <a:r>
              <a:rPr lang="en-US" sz="2800" b="1" dirty="0">
                <a:solidFill>
                  <a:schemeClr val="bg1"/>
                </a:solidFill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692" y="2201954"/>
            <a:ext cx="4798622" cy="3130441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</p:spTree>
    <p:extLst>
      <p:ext uri="{BB962C8B-B14F-4D97-AF65-F5344CB8AC3E}">
        <p14:creationId xmlns="" xmlns:p14="http://schemas.microsoft.com/office/powerpoint/2010/main" val="3634042630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6648" y="539015"/>
            <a:ext cx="10693668" cy="5784784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1" y="1129191"/>
            <a:ext cx="2265213" cy="34049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95304" y="757371"/>
            <a:ext cx="7858408" cy="2062103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আমি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রাস্তায়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জেব্রাক্রসিং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দেখেছি</a:t>
            </a:r>
            <a:r>
              <a:rPr lang="en-US" sz="3200" b="1" dirty="0">
                <a:solidFill>
                  <a:schemeClr val="bg1"/>
                </a:solidFill>
              </a:rPr>
              <a:t>। </a:t>
            </a:r>
            <a:r>
              <a:rPr lang="en-US" sz="3200" b="1" dirty="0" err="1">
                <a:solidFill>
                  <a:schemeClr val="bg1"/>
                </a:solidFill>
              </a:rPr>
              <a:t>এতে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মোটা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করে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দাগ</a:t>
            </a:r>
            <a:r>
              <a:rPr lang="en-US" sz="3200" b="1" dirty="0">
                <a:solidFill>
                  <a:schemeClr val="bg1"/>
                </a:solidFill>
              </a:rPr>
              <a:t>/  </a:t>
            </a:r>
            <a:r>
              <a:rPr lang="en-US" sz="3200" b="1" dirty="0" err="1">
                <a:solidFill>
                  <a:schemeClr val="bg1"/>
                </a:solidFill>
              </a:rPr>
              <a:t>চারকোনা</a:t>
            </a:r>
            <a:r>
              <a:rPr lang="en-US" sz="3200" b="1" dirty="0">
                <a:solidFill>
                  <a:schemeClr val="bg1"/>
                </a:solidFill>
              </a:rPr>
              <a:t>  </a:t>
            </a:r>
            <a:r>
              <a:rPr lang="en-US" sz="3200" b="1" dirty="0" err="1">
                <a:solidFill>
                  <a:schemeClr val="bg1"/>
                </a:solidFill>
              </a:rPr>
              <a:t>দাগ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আছে।এতে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আছে।জেব্রা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ক্রসিং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দিয়ে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রাস্তা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পার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হই</a:t>
            </a:r>
            <a:r>
              <a:rPr lang="en-US" sz="3200" b="1" dirty="0">
                <a:solidFill>
                  <a:schemeClr val="bg1"/>
                </a:solidFill>
              </a:rPr>
              <a:t>।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1573" y="3228221"/>
            <a:ext cx="2178416" cy="24818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9827" y="4509757"/>
            <a:ext cx="6241746" cy="1200329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জেব্রার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শরীরে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এমন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সাদাকালো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প্যাটার্ন</a:t>
            </a:r>
            <a:r>
              <a:rPr lang="en-US" sz="3600" b="1" dirty="0">
                <a:solidFill>
                  <a:schemeClr val="bg1"/>
                </a:solidFill>
              </a:rPr>
              <a:t>  </a:t>
            </a:r>
            <a:r>
              <a:rPr lang="en-US" sz="3600" b="1" dirty="0" err="1">
                <a:solidFill>
                  <a:schemeClr val="bg1"/>
                </a:solidFill>
              </a:rPr>
              <a:t>আছে</a:t>
            </a:r>
            <a:r>
              <a:rPr lang="en-US" sz="3600" b="1" dirty="0">
                <a:solidFill>
                  <a:schemeClr val="bg1"/>
                </a:solidFill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166096990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80160" y="654517"/>
            <a:ext cx="9644513" cy="5409399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977402" y="1197322"/>
            <a:ext cx="5524804" cy="769441"/>
          </a:xfrm>
          <a:prstGeom prst="rect">
            <a:avLst/>
          </a:prstGeom>
          <a:solidFill>
            <a:srgbClr val="FF0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chemeClr val="bg1"/>
                </a:solidFill>
              </a:rPr>
              <a:t>আজকের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dirty="0" err="1">
                <a:solidFill>
                  <a:schemeClr val="bg1"/>
                </a:solidFill>
              </a:rPr>
              <a:t>পাঠ</a:t>
            </a:r>
            <a:r>
              <a:rPr lang="en-US" sz="4400" b="1" dirty="0">
                <a:solidFill>
                  <a:schemeClr val="bg1"/>
                </a:solidFill>
              </a:rPr>
              <a:t>-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5106" y="2252311"/>
            <a:ext cx="5409397" cy="3016210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9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19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1392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1403" y="856648"/>
            <a:ext cx="10241280" cy="5361272"/>
          </a:xfrm>
          <a:prstGeom prst="rect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453" y="1396302"/>
            <a:ext cx="7977180" cy="4435967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</p:spTree>
    <p:extLst>
      <p:ext uri="{BB962C8B-B14F-4D97-AF65-F5344CB8AC3E}">
        <p14:creationId xmlns="" xmlns:p14="http://schemas.microsoft.com/office/powerpoint/2010/main" val="2189209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3395" y="206236"/>
            <a:ext cx="10972800" cy="61986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6947" y="1094937"/>
            <a:ext cx="6772896" cy="584775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শরীরে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সাদাকালো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8079" y="4946250"/>
            <a:ext cx="4102003" cy="707886"/>
          </a:xfrm>
          <a:prstGeom prst="rect">
            <a:avLst/>
          </a:prstGeom>
          <a:noFill/>
          <a:ln w="57150"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সাদাকালো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8684" y="4934132"/>
            <a:ext cx="2263366" cy="64633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জেব্রা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চাঁদপুর-কুমিল্লা মহাসড়কে জেব্রা ক্রসিং চা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1916" y="2116480"/>
            <a:ext cx="4038166" cy="26840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জেব্রার গোশত কি হালাল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47" y="2116480"/>
            <a:ext cx="4294555" cy="26840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46947" y="512087"/>
            <a:ext cx="744995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জেব্রা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ক্রসিং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6493922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7141" y="244444"/>
            <a:ext cx="10924674" cy="63283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60418" y="4591210"/>
            <a:ext cx="9383648" cy="769441"/>
          </a:xfrm>
          <a:prstGeom prst="rect">
            <a:avLst/>
          </a:prstGeom>
          <a:solidFill>
            <a:srgbClr val="FFC000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কিনা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pic>
        <p:nvPicPr>
          <p:cNvPr id="3074" name="Picture 2" descr="Cute School kids with backpack walking crossing road near pedestrian  traffic light on zebra cross way to school 9295242 Vector Art at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332" y="567348"/>
            <a:ext cx="3769261" cy="35811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ebra crossing cartoon Images - Free Download on Magnific (formerly Freepik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76" y="1198739"/>
            <a:ext cx="5016117" cy="2968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13010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16" y="938151"/>
            <a:ext cx="9393381" cy="49995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005" y="629392"/>
            <a:ext cx="1935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মূল্যায়ন</a:t>
            </a:r>
            <a:endParaRPr lang="en-US" sz="4000" dirty="0"/>
          </a:p>
        </p:txBody>
      </p:sp>
      <p:sp>
        <p:nvSpPr>
          <p:cNvPr id="3" name="5-Point Star 2"/>
          <p:cNvSpPr/>
          <p:nvPr/>
        </p:nvSpPr>
        <p:spPr>
          <a:xfrm>
            <a:off x="783771" y="1258784"/>
            <a:ext cx="10557163" cy="492826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rgbClr val="FF0000"/>
                </a:solidFill>
              </a:rPr>
              <a:t>ইচ্ছামত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ত্রিভুজ,চতুর্ভু্‌জ,ও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গোলাকার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</a:rPr>
              <a:t>আকৃতি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ব্যবহার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করে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নিজেরা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প্যাটার্ন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ctr"/>
            <a:r>
              <a:rPr lang="en-US" sz="2400" dirty="0" err="1" smtClean="0">
                <a:solidFill>
                  <a:srgbClr val="FF0000"/>
                </a:solidFill>
              </a:rPr>
              <a:t>তৈরি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</a:rPr>
              <a:t>কর</a:t>
            </a:r>
            <a:r>
              <a:rPr lang="en-US" sz="2400" dirty="0" smtClean="0">
                <a:solidFill>
                  <a:srgbClr val="FF0000"/>
                </a:solidFill>
              </a:rPr>
              <a:t>।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3360717" y="1080655"/>
            <a:ext cx="3645725" cy="122315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2"/>
                </a:solidFill>
              </a:rPr>
              <a:t>বাড়ির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err="1" smtClean="0">
                <a:solidFill>
                  <a:schemeClr val="tx2"/>
                </a:solidFill>
              </a:rPr>
              <a:t>কাজ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27564" y="2956956"/>
            <a:ext cx="6210795" cy="26363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ইচ্ছামত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ত্রিভুজ,চতুর্ভু্‌জ,ও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গোলাকার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আকৃতি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ব্যবহার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করে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নিজেরা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 ৫টি </a:t>
            </a:r>
            <a:r>
              <a:rPr lang="en-US" dirty="0" err="1" smtClean="0">
                <a:solidFill>
                  <a:srgbClr val="FF0000"/>
                </a:solidFill>
              </a:rPr>
              <a:t>প্যাটার্ন</a:t>
            </a:r>
            <a:endParaRPr lang="en-US" dirty="0" smtClean="0">
              <a:solidFill>
                <a:srgbClr val="FF0000"/>
              </a:solidFill>
            </a:endParaRPr>
          </a:p>
          <a:p>
            <a:pPr algn="ctr"/>
            <a:r>
              <a:rPr lang="en-US" dirty="0" err="1" smtClean="0">
                <a:solidFill>
                  <a:srgbClr val="FF0000"/>
                </a:solidFill>
              </a:rPr>
              <a:t>তৈরি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করে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নিয়ে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আসবে</a:t>
            </a:r>
            <a:r>
              <a:rPr lang="en-US" dirty="0" smtClean="0">
                <a:solidFill>
                  <a:srgbClr val="FF0000"/>
                </a:solidFill>
              </a:rPr>
              <a:t>।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-Point Star 1"/>
          <p:cNvSpPr/>
          <p:nvPr/>
        </p:nvSpPr>
        <p:spPr>
          <a:xfrm>
            <a:off x="3313216" y="1282536"/>
            <a:ext cx="5890160" cy="4286992"/>
          </a:xfrm>
          <a:prstGeom prst="star7">
            <a:avLst/>
          </a:prstGeom>
          <a:solidFill>
            <a:srgbClr val="7030A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</a:rPr>
              <a:t>ধন্যবাদ</a:t>
            </a:r>
            <a:endParaRPr lang="en-US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369</TotalTime>
  <Words>182</Words>
  <Application>Microsoft Office PowerPoint</Application>
  <PresentationFormat>Custom</PresentationFormat>
  <Paragraphs>38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Organic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MC</cp:lastModifiedBy>
  <cp:revision>58</cp:revision>
  <dcterms:created xsi:type="dcterms:W3CDTF">2024-08-19T10:54:31Z</dcterms:created>
  <dcterms:modified xsi:type="dcterms:W3CDTF">2026-07-13T05:31:40Z</dcterms:modified>
</cp:coreProperties>
</file>