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17"/>
  </p:notesMasterIdLst>
  <p:sldIdLst>
    <p:sldId id="278" r:id="rId2"/>
    <p:sldId id="272" r:id="rId3"/>
    <p:sldId id="257" r:id="rId4"/>
    <p:sldId id="277" r:id="rId5"/>
    <p:sldId id="260" r:id="rId6"/>
    <p:sldId id="259" r:id="rId7"/>
    <p:sldId id="274" r:id="rId8"/>
    <p:sldId id="262" r:id="rId9"/>
    <p:sldId id="264" r:id="rId10"/>
    <p:sldId id="270" r:id="rId11"/>
    <p:sldId id="265" r:id="rId12"/>
    <p:sldId id="279" r:id="rId13"/>
    <p:sldId id="266" r:id="rId14"/>
    <p:sldId id="276" r:id="rId15"/>
    <p:sldId id="28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4660"/>
  </p:normalViewPr>
  <p:slideViewPr>
    <p:cSldViewPr>
      <p:cViewPr varScale="1">
        <p:scale>
          <a:sx n="67" d="100"/>
          <a:sy n="67" d="100"/>
        </p:scale>
        <p:origin x="960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C6885C-C31D-453A-A3F6-832525777ADB}" type="datetimeFigureOut">
              <a:rPr lang="en-US" smtClean="0"/>
              <a:t>7/13/2026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6607B7-1D8E-4711-A9B9-C65D713E69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580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6607B7-1D8E-4711-A9B9-C65D713E696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296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043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851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557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74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750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80456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163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8475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426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40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4510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85189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5282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5070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058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6177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9990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D8BD707-D9CF-40AE-B4C6-C98DA3205C09}" type="datetimeFigureOut">
              <a:rPr lang="en-US" smtClean="0"/>
              <a:pPr/>
              <a:t>7/13/2026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94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gif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91400" y="4107240"/>
            <a:ext cx="3455158" cy="213904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endParaRPr lang="bn-BD" dirty="0"/>
          </a:p>
          <a:p>
            <a:r>
              <a:rPr lang="bn-BD" sz="115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স্বাগতম</a:t>
            </a:r>
            <a:r>
              <a:rPr lang="bn-BD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 </a:t>
            </a: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442" y="880943"/>
            <a:ext cx="5867400" cy="4016991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347091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752600" y="1447800"/>
            <a:ext cx="9067800" cy="4267200"/>
          </a:xfrm>
        </p:spPr>
        <p:txBody>
          <a:bodyPr>
            <a:noAutofit/>
          </a:bodyPr>
          <a:lstStyle/>
          <a:p>
            <a:r>
              <a:rPr lang="bn-BD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মোঃ </a:t>
            </a:r>
            <a:r>
              <a:rPr lang="en-US" sz="4400" dirty="0" err="1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আমিনুল</a:t>
            </a:r>
            <a:r>
              <a:rPr lang="en-US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ইসলাম</a:t>
            </a:r>
            <a:r>
              <a:rPr lang="en-US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(</a:t>
            </a:r>
            <a:r>
              <a:rPr lang="bn-BD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বি, এসসি,বি,এড ) </a:t>
            </a:r>
          </a:p>
          <a:p>
            <a:r>
              <a:rPr lang="en-US" sz="4400" dirty="0" err="1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সিনিয়র</a:t>
            </a:r>
            <a:r>
              <a:rPr lang="bn-BD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 শিক্ষক </a:t>
            </a:r>
          </a:p>
          <a:p>
            <a:r>
              <a:rPr lang="en-US" sz="4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আহমাদিয়া</a:t>
            </a:r>
            <a:r>
              <a:rPr lang="en-US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ফাযিল</a:t>
            </a:r>
            <a:r>
              <a:rPr lang="en-US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মাদ্রাসা</a:t>
            </a:r>
            <a:endParaRPr lang="bn-BD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০১৯১১২৭২৪৩৭</a:t>
            </a:r>
            <a:endParaRPr lang="bn-BD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amin001974@gmail</a:t>
            </a:r>
            <a:r>
              <a:rPr lang="bn-BD" sz="2800" dirty="0">
                <a:solidFill>
                  <a:srgbClr val="0070C0"/>
                </a:solidFill>
                <a:latin typeface="Times New Roman" panose="02020603050405020304" pitchFamily="18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.com.</a:t>
            </a:r>
            <a:endParaRPr lang="bn-BD" sz="2800" dirty="0">
              <a:solidFill>
                <a:srgbClr val="0070C0"/>
              </a:solidFill>
              <a:latin typeface="Times New Roman" panose="02020603050405020304" pitchFamily="18" charset="0"/>
              <a:cs typeface="NikoshBAN" pitchFamily="2" charset="0"/>
            </a:endParaRPr>
          </a:p>
          <a:p>
            <a:r>
              <a:rPr lang="bn-BD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44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2057400" y="1828800"/>
            <a:ext cx="9060873" cy="3352800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4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           </a:t>
            </a:r>
            <a:r>
              <a:rPr lang="bn-BD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শ্রেণি – ৮ম </a:t>
            </a:r>
            <a:endParaRPr lang="en-US" sz="44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algn="l"/>
            <a:r>
              <a:rPr lang="en-US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             </a:t>
            </a:r>
            <a:r>
              <a:rPr lang="bn-BD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অধ্যায় -৪এর- (পাঠ-৫</a:t>
            </a:r>
            <a:r>
              <a:rPr lang="en-US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BD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ও</a:t>
            </a:r>
            <a:r>
              <a:rPr lang="en-US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BD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৬) </a:t>
            </a:r>
          </a:p>
          <a:p>
            <a:pPr algn="l"/>
            <a:r>
              <a:rPr lang="en-US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             </a:t>
            </a:r>
            <a:r>
              <a:rPr lang="bn-BD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বিষয়ঃসাধারণ বিজ্ঞান</a:t>
            </a:r>
            <a:endParaRPr lang="en-US" sz="4400" dirty="0">
              <a:solidFill>
                <a:srgbClr val="0070C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algn="l"/>
            <a:r>
              <a:rPr lang="en-US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             </a:t>
            </a:r>
            <a:r>
              <a:rPr lang="bn-BD" sz="4400" dirty="0">
                <a:solidFill>
                  <a:srgbClr val="0070C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সময়ঃ ৫০ মিনিট</a:t>
            </a:r>
          </a:p>
          <a:p>
            <a:pPr algn="l"/>
            <a:endParaRPr lang="bn-BD" sz="10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609600"/>
            <a:ext cx="4495800" cy="2209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32" y="3724275"/>
            <a:ext cx="4495800" cy="2514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7" y="609600"/>
            <a:ext cx="4192954" cy="2209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68" y="3714750"/>
            <a:ext cx="4192954" cy="2514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53865" y="2819400"/>
            <a:ext cx="3126177" cy="923330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bn-BD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পূর্বজ্ঞান যাচাই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802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/>
              <a:t>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33600" y="533400"/>
            <a:ext cx="7772400" cy="41910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indent="0">
              <a:buNone/>
            </a:pPr>
            <a:r>
              <a:rPr lang="bn-BD" sz="7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9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BD" sz="13800" b="1" spc="50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পরাগায়ন</a:t>
            </a:r>
            <a:endParaRPr lang="en-US" sz="13800" b="1" spc="50" dirty="0">
              <a:ln w="0"/>
              <a:solidFill>
                <a:srgbClr val="7030A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219200"/>
            <a:ext cx="10134600" cy="41148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bn-BD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</a:p>
          <a:p>
            <a:pPr marL="0" indent="0">
              <a:buNone/>
            </a:pPr>
            <a:r>
              <a:rPr lang="bn-BD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bn-BD" sz="63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 শেষে শিক্ষাথীরা</a:t>
            </a:r>
            <a:endParaRPr lang="bn-BD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১.পরাগায়ন কী  তা বলতে পারবে।</a:t>
            </a:r>
          </a:p>
          <a:p>
            <a:r>
              <a:rPr lang="bn-BD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২. </a:t>
            </a:r>
            <a:r>
              <a:rPr lang="bn-BD" sz="4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পরাগায়নের প্রকারভেদ করতে পারবে।</a:t>
            </a:r>
          </a:p>
          <a:p>
            <a:r>
              <a:rPr lang="bn-BD" sz="4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৩. পরাগায়নের গুরুত্ব বলতে পারবে।</a:t>
            </a:r>
          </a:p>
          <a:p>
            <a:r>
              <a:rPr lang="bn-BD" sz="4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৪. পরাগায়নের মাধ্যম গুলো কী কী তা বলতে </a:t>
            </a:r>
            <a:r>
              <a:rPr lang="bn-BD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1143000"/>
            <a:ext cx="9982200" cy="415498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just"/>
            <a:r>
              <a:rPr lang="bn-BD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ফুলের পরাগধানী হতে পরাগরেণর একই ফুলে অথবা একই জাতের অন্য ফুলের গর্ভমুন্ডে স্থানান্তরিত হওয়াকে পরাগায়ন বলে</a:t>
            </a:r>
            <a:r>
              <a:rPr lang="bn-BD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। </a:t>
            </a:r>
            <a:endParaRPr lang="en-US" sz="3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30471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2133600" y="-2438400"/>
            <a:ext cx="7772400" cy="4572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b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             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411" name="Picture 3" descr="C:\Documents and Settings\user\My Documents\My Pictures\559_1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066384" y="2557463"/>
            <a:ext cx="4059231" cy="3317875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09600" y="533400"/>
            <a:ext cx="10972800" cy="230832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bn-BD" sz="36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পরাগায়নের প্রকারভেদ</a:t>
            </a:r>
            <a:endParaRPr lang="bn-BD" sz="36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পরাগায়ন দুই প্রকারঃ</a:t>
            </a:r>
          </a:p>
          <a:p>
            <a:r>
              <a:rPr lang="bn-BD" sz="36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6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১.স্বপরাগায়ন</a:t>
            </a:r>
          </a:p>
          <a:p>
            <a:r>
              <a:rPr lang="bn-BD" sz="36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</a:t>
            </a:r>
            <a:r>
              <a:rPr lang="bn-BD" sz="36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২.পরপরাগায়ন</a:t>
            </a:r>
            <a:endParaRPr lang="en-US" sz="36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336" y="3025472"/>
            <a:ext cx="4059230" cy="3130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76401" y="608276"/>
            <a:ext cx="7772400" cy="914400"/>
          </a:xfrm>
          <a:noFill/>
          <a:ln>
            <a:noFill/>
          </a:ln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bn-BD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পরাগায়নের গুরুত্ব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661329" y="1484576"/>
            <a:ext cx="2819400" cy="762000"/>
          </a:xfr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স্বপরাগায়ন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892977" y="2366962"/>
            <a:ext cx="5175504" cy="3056467"/>
          </a:xfrm>
        </p:spPr>
        <p:txBody>
          <a:bodyPr>
            <a:noAutofit/>
          </a:bodyPr>
          <a:lstStyle/>
          <a:p>
            <a:r>
              <a:rPr lang="bn-BD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উপকারিতা</a:t>
            </a:r>
          </a:p>
          <a:p>
            <a:pPr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      ১.পরাগায়ন অনেকটা নিশ্চিত।</a:t>
            </a:r>
          </a:p>
          <a:p>
            <a:pPr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     ২.পরাগরেনু নষ্ট হয় কম।</a:t>
            </a:r>
          </a:p>
          <a:p>
            <a:pPr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     ৩.বিশুদ্ধতা রক্ষিত হয়।</a:t>
            </a:r>
          </a:p>
          <a:p>
            <a:r>
              <a:rPr lang="bn-BD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অপকারিতা</a:t>
            </a:r>
          </a:p>
          <a:p>
            <a:pPr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     ১.নতুন গুনের বিকাশ ঘটে না।</a:t>
            </a:r>
          </a:p>
          <a:p>
            <a:pPr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     ২.প্রজাতির বিলুপ্তি ঘটতে পারে। 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6629400" y="1447800"/>
            <a:ext cx="3048000" cy="762000"/>
          </a:xfr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sz="32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itchFamily="2" charset="0"/>
                <a:cs typeface="NikoshBAN" pitchFamily="2" charset="0"/>
              </a:rPr>
              <a:t>পরপরাগায়ন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>
          <a:xfrm>
            <a:off x="5943600" y="2395537"/>
            <a:ext cx="5477930" cy="3548063"/>
          </a:xfrm>
        </p:spPr>
        <p:txBody>
          <a:bodyPr>
            <a:normAutofit fontScale="70000" lnSpcReduction="20000"/>
          </a:bodyPr>
          <a:lstStyle/>
          <a:p>
            <a:r>
              <a:rPr lang="bn-BD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উপকারিতা</a:t>
            </a:r>
          </a:p>
          <a:p>
            <a:pPr>
              <a:buNone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       ১.নতুন প্রজাতি সৃষ্টি হয়।</a:t>
            </a:r>
          </a:p>
          <a:p>
            <a:pPr>
              <a:buNone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       ২.অভিযোজন ক্ষমতা বাড়ে।</a:t>
            </a:r>
          </a:p>
          <a:p>
            <a:r>
              <a:rPr lang="bn-BD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অপকারিতা</a:t>
            </a:r>
          </a:p>
          <a:p>
            <a:pPr>
              <a:buNone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    ১.পরাগায়ন অনেকটা অনিশ্চিত।</a:t>
            </a:r>
          </a:p>
          <a:p>
            <a:pPr>
              <a:buNone/>
            </a:pPr>
            <a:r>
              <a:rPr lang="bn-BD" sz="4400" dirty="0">
                <a:latin typeface="NikoshBAN" pitchFamily="2" charset="0"/>
                <a:cs typeface="NikoshBAN" pitchFamily="2" charset="0"/>
              </a:rPr>
              <a:t>    ২.বিশুদ্ধতা রক্ষিত হয় না।</a:t>
            </a:r>
          </a:p>
          <a:p>
            <a:endParaRPr lang="bn-BD" dirty="0">
              <a:latin typeface="NikoshBAN" pitchFamily="2" charset="0"/>
              <a:cs typeface="NikoshBAN" pitchFamily="2" charset="0"/>
            </a:endParaRPr>
          </a:p>
          <a:p>
            <a:endParaRPr lang="bn-BD" dirty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6" grpId="0" build="p"/>
      <p:bldP spid="7" grpId="0" build="p" animBg="1"/>
      <p:bldP spid="8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435_pollinati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532" y="1229665"/>
            <a:ext cx="2648390" cy="2444434"/>
          </a:xfrm>
          <a:prstGeom prst="rect">
            <a:avLst/>
          </a:prstGeom>
        </p:spPr>
      </p:pic>
      <p:pic>
        <p:nvPicPr>
          <p:cNvPr id="7" name="Picture 6" descr="polllnation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1163" y="1234428"/>
            <a:ext cx="1828800" cy="2444435"/>
          </a:xfrm>
          <a:prstGeom prst="rect">
            <a:avLst/>
          </a:prstGeom>
        </p:spPr>
      </p:pic>
      <p:pic>
        <p:nvPicPr>
          <p:cNvPr id="8" name="Picture 7" descr="honey-be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9564" y="1234428"/>
            <a:ext cx="2641599" cy="2473010"/>
          </a:xfrm>
          <a:prstGeom prst="rect">
            <a:avLst/>
          </a:prstGeom>
        </p:spPr>
      </p:pic>
      <p:pic>
        <p:nvPicPr>
          <p:cNvPr id="9" name="Picture 8" descr="wind kash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9545" y="3966351"/>
            <a:ext cx="3380213" cy="2247590"/>
          </a:xfrm>
          <a:prstGeom prst="rect">
            <a:avLst/>
          </a:prstGeom>
        </p:spPr>
      </p:pic>
      <p:pic>
        <p:nvPicPr>
          <p:cNvPr id="10" name="Picture 9" descr="wind chobi.gif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5035" y="3864500"/>
            <a:ext cx="3312255" cy="234944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43493" y="462291"/>
            <a:ext cx="7114468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</a:t>
            </a:r>
            <a:r>
              <a:rPr lang="bn-BD" sz="3600" b="1" spc="50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পরাগায়নের মাধ্যম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Arrow: Pentagon 1">
            <a:extLst>
              <a:ext uri="{FF2B5EF4-FFF2-40B4-BE49-F238E27FC236}">
                <a16:creationId xmlns:a16="http://schemas.microsoft.com/office/drawing/2014/main" id="{55EA3300-B1BD-4773-9E27-979B9F806D38}"/>
              </a:ext>
            </a:extLst>
          </p:cNvPr>
          <p:cNvSpPr/>
          <p:nvPr/>
        </p:nvSpPr>
        <p:spPr>
          <a:xfrm>
            <a:off x="703306" y="1316303"/>
            <a:ext cx="3728584" cy="484632"/>
          </a:xfrm>
          <a:prstGeom prst="homePlat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8C6CC6-9E8A-42F0-B342-3139A06ABF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8664" y="1263589"/>
            <a:ext cx="3563894" cy="749873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Arrow: Pentagon 3">
            <a:extLst>
              <a:ext uri="{FF2B5EF4-FFF2-40B4-BE49-F238E27FC236}">
                <a16:creationId xmlns:a16="http://schemas.microsoft.com/office/drawing/2014/main" id="{EB5B079E-C2FF-40E8-8C6C-B6D733DF616E}"/>
              </a:ext>
            </a:extLst>
          </p:cNvPr>
          <p:cNvSpPr/>
          <p:nvPr/>
        </p:nvSpPr>
        <p:spPr>
          <a:xfrm>
            <a:off x="724711" y="4572001"/>
            <a:ext cx="3497848" cy="523220"/>
          </a:xfrm>
          <a:prstGeom prst="homePlate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48AAC71-0D48-46AA-A136-DAE5A0EB2A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9739" y="4555535"/>
            <a:ext cx="3164098" cy="7498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ollination_Sunbird_and_aloe_flowers_DP1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604" y="684276"/>
            <a:ext cx="4231996" cy="2590800"/>
          </a:xfrm>
          <a:prstGeom prst="rect">
            <a:avLst/>
          </a:prstGeom>
        </p:spPr>
      </p:pic>
      <p:pic>
        <p:nvPicPr>
          <p:cNvPr id="8" name="Picture 7" descr="pollination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1801" y="703326"/>
            <a:ext cx="3454400" cy="2571750"/>
          </a:xfrm>
          <a:prstGeom prst="rect">
            <a:avLst/>
          </a:prstGeom>
        </p:spPr>
      </p:pic>
      <p:pic>
        <p:nvPicPr>
          <p:cNvPr id="9" name="Picture 8" descr="weter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6604" y="3284030"/>
            <a:ext cx="4231996" cy="2933700"/>
          </a:xfrm>
          <a:prstGeom prst="rect">
            <a:avLst/>
          </a:prstGeom>
        </p:spPr>
      </p:pic>
      <p:pic>
        <p:nvPicPr>
          <p:cNvPr id="10" name="Picture 9" descr="water.png"/>
          <p:cNvPicPr>
            <a:picLocks noChangeAspect="1"/>
          </p:cNvPicPr>
          <p:nvPr/>
        </p:nvPicPr>
        <p:blipFill>
          <a:blip r:embed="rId5"/>
          <a:srcRect t="5746" r="22377"/>
          <a:stretch>
            <a:fillRect/>
          </a:stretch>
        </p:blipFill>
        <p:spPr>
          <a:xfrm>
            <a:off x="7975600" y="3284030"/>
            <a:ext cx="3454400" cy="30083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85800" y="1143000"/>
            <a:ext cx="2613160" cy="5847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৩.প্রাণি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পরাগায়ন</a:t>
            </a:r>
            <a:endParaRPr lang="en-US" sz="32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" y="4495800"/>
            <a:ext cx="2712008" cy="58477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৪.পানি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পরাগায়ন</a:t>
            </a:r>
            <a:endParaRPr lang="en-US" sz="32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1371600"/>
            <a:ext cx="78486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n-BD" sz="6600" dirty="0">
                <a:solidFill>
                  <a:srgbClr val="00B05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পরাগায়নের সংগা  </a:t>
            </a:r>
            <a:endParaRPr lang="bn-BD" sz="11500" dirty="0">
              <a:solidFill>
                <a:srgbClr val="00B05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bn-BD" sz="6000" dirty="0">
                <a:solidFill>
                  <a:srgbClr val="00B05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পরাগায়নের প্রকারভেদ 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6000" dirty="0">
                <a:solidFill>
                  <a:srgbClr val="00B05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পরাগায়নের পার্থক্য 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6000" dirty="0">
                <a:solidFill>
                  <a:srgbClr val="00B05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পরাগায়নের বিভিন্ন মাধ্যম</a:t>
            </a:r>
            <a:r>
              <a:rPr lang="bn-BD" sz="4800" dirty="0">
                <a:solidFill>
                  <a:srgbClr val="00B05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89847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447800"/>
            <a:ext cx="10744200" cy="281940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n-BD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পরাগায়ন কাকে বলে?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স্বপরাগায়ন ও পরপরাগায়নের একটি করে পার্থক্য বল ? 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অভিযোজনের মাধ্যম গুলো কি কি?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723142"/>
            <a:ext cx="4495800" cy="1020762"/>
          </a:xfrm>
          <a:noFill/>
          <a:ln>
            <a:noFill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n-BD" sz="54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5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5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3" descr="C:\Documents and Settings\user\My Documents\My Pictures\559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743904"/>
            <a:ext cx="7315200" cy="305669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19200" y="4668910"/>
            <a:ext cx="990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>
                <a:solidFill>
                  <a:srgbClr val="00B0F0"/>
                </a:solidFill>
                <a:latin typeface="SutonnyOMJ" panose="01010600010101010101" pitchFamily="2" charset="0"/>
                <a:cs typeface="SutonnyOMJ" panose="01010600010101010101" pitchFamily="2" charset="0"/>
              </a:rPr>
              <a:t>ফুল দুটির মধ্যে পরাগায়ন ব্যাখ্যা কর </a:t>
            </a:r>
            <a:endParaRPr lang="en-US" sz="6000" dirty="0">
              <a:solidFill>
                <a:srgbClr val="00B0F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5847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1" y="1339422"/>
            <a:ext cx="5943600" cy="1600438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endParaRPr lang="bn-BD" dirty="0">
              <a:solidFill>
                <a:srgbClr val="7030A0"/>
              </a:solidFill>
            </a:endParaRPr>
          </a:p>
          <a:p>
            <a:r>
              <a:rPr lang="bn-BD" sz="8000" dirty="0">
                <a:solidFill>
                  <a:srgbClr val="7030A0"/>
                </a:solidFill>
              </a:rPr>
              <a:t> </a:t>
            </a:r>
            <a:r>
              <a:rPr lang="bn-BD" sz="8000" b="1" spc="50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সকলকে</a:t>
            </a:r>
            <a:r>
              <a:rPr lang="en-US" sz="8000" b="1" spc="50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 </a:t>
            </a:r>
            <a:r>
              <a:rPr lang="bn-BD" sz="8000" b="1" spc="50" dirty="0">
                <a:ln w="0"/>
                <a:solidFill>
                  <a:srgbClr val="7030A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SutonnyOMJ" panose="01010600010101010101" pitchFamily="2" charset="0"/>
                <a:cs typeface="SutonnyOMJ" panose="01010600010101010101" pitchFamily="2" charset="0"/>
              </a:rPr>
              <a:t>ধন্যবাদ </a:t>
            </a:r>
            <a:endParaRPr lang="en-US" dirty="0">
              <a:solidFill>
                <a:srgbClr val="7030A0"/>
              </a:solidFill>
              <a:latin typeface="SutonnyOMJ" panose="01010600010101010101" pitchFamily="2" charset="0"/>
              <a:cs typeface="SutonnyOMJ" panose="01010600010101010101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179138"/>
            <a:ext cx="4495800" cy="401699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189480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1054</TotalTime>
  <Words>255</Words>
  <Application>Microsoft Office PowerPoint</Application>
  <PresentationFormat>Widescreen</PresentationFormat>
  <Paragraphs>60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Garamond</vt:lpstr>
      <vt:lpstr>NikoshBAN</vt:lpstr>
      <vt:lpstr>SutonnyOMJ</vt:lpstr>
      <vt:lpstr>Times New Roman</vt:lpstr>
      <vt:lpstr>Vrinda</vt:lpstr>
      <vt:lpstr>Organic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                                            </vt:lpstr>
      <vt:lpstr>পরাগায়নের গুরুত্ব</vt:lpstr>
      <vt:lpstr>PowerPoint Presentation</vt:lpstr>
      <vt:lpstr>PowerPoint Presentation</vt:lpstr>
      <vt:lpstr>PowerPoint Presentation</vt:lpstr>
      <vt:lpstr>PowerPoint Presentation</vt:lpstr>
      <vt:lpstr>   বাড়ির কাজ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TSS</dc:creator>
  <cp:lastModifiedBy>MD. AMINUL ISLAM</cp:lastModifiedBy>
  <cp:revision>202</cp:revision>
  <dcterms:created xsi:type="dcterms:W3CDTF">2006-08-16T00:00:00Z</dcterms:created>
  <dcterms:modified xsi:type="dcterms:W3CDTF">2026-07-13T14:58:58Z</dcterms:modified>
</cp:coreProperties>
</file>