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8"/>
  </p:notesMasterIdLst>
  <p:sldIdLst>
    <p:sldId id="262" r:id="rId2"/>
    <p:sldId id="264" r:id="rId3"/>
    <p:sldId id="274" r:id="rId4"/>
    <p:sldId id="283" r:id="rId5"/>
    <p:sldId id="270" r:id="rId6"/>
    <p:sldId id="271" r:id="rId7"/>
    <p:sldId id="281" r:id="rId8"/>
    <p:sldId id="272" r:id="rId9"/>
    <p:sldId id="282" r:id="rId10"/>
    <p:sldId id="277" r:id="rId11"/>
    <p:sldId id="278" r:id="rId12"/>
    <p:sldId id="280" r:id="rId13"/>
    <p:sldId id="273" r:id="rId14"/>
    <p:sldId id="275" r:id="rId15"/>
    <p:sldId id="276"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CC"/>
    <a:srgbClr val="0033CC"/>
    <a:srgbClr val="FFCCFF"/>
    <a:srgbClr val="0000FF"/>
    <a:srgbClr val="CCFFCC"/>
    <a:srgbClr val="FFE7FF"/>
    <a:srgbClr val="E1FFFF"/>
    <a:srgbClr val="F3FFF3"/>
    <a:srgbClr val="000099"/>
    <a:srgbClr val="F1FF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91" autoAdjust="0"/>
    <p:restoredTop sz="94206" autoAdjust="0"/>
  </p:normalViewPr>
  <p:slideViewPr>
    <p:cSldViewPr>
      <p:cViewPr>
        <p:scale>
          <a:sx n="62" d="100"/>
          <a:sy n="62" d="100"/>
        </p:scale>
        <p:origin x="1020" y="276"/>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C19913-C5EA-40EF-8837-11E326574A4D}" type="datetimeFigureOut">
              <a:rPr lang="en-US" smtClean="0"/>
              <a:t>7/12/2026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CF4F62-3C76-4EB7-B99E-6C0D7D675275}" type="slidenum">
              <a:rPr lang="en-US" smtClean="0"/>
              <a:t>‹#›</a:t>
            </a:fld>
            <a:endParaRPr lang="en-US"/>
          </a:p>
        </p:txBody>
      </p:sp>
    </p:spTree>
    <p:extLst>
      <p:ext uri="{BB962C8B-B14F-4D97-AF65-F5344CB8AC3E}">
        <p14:creationId xmlns:p14="http://schemas.microsoft.com/office/powerpoint/2010/main" val="38326028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err="1">
                <a:latin typeface="NikoshBAN" pitchFamily="2" charset="0"/>
                <a:cs typeface="NikoshBAN" pitchFamily="2" charset="0"/>
              </a:rPr>
              <a:t>স্বাগতম</a:t>
            </a:r>
            <a:r>
              <a:rPr lang="en-US" dirty="0">
                <a:latin typeface="NikoshBAN" pitchFamily="2" charset="0"/>
                <a:cs typeface="NikoshBAN" pitchFamily="2" charset="0"/>
              </a:rPr>
              <a:t> </a:t>
            </a:r>
            <a:r>
              <a:rPr lang="en-US" dirty="0" err="1">
                <a:latin typeface="NikoshBAN" pitchFamily="2" charset="0"/>
                <a:cs typeface="NikoshBAN" pitchFamily="2" charset="0"/>
              </a:rPr>
              <a:t>জানিয়ে</a:t>
            </a:r>
            <a:r>
              <a:rPr lang="en-US" dirty="0">
                <a:latin typeface="NikoshBAN" pitchFamily="2" charset="0"/>
                <a:cs typeface="NikoshBAN" pitchFamily="2" charset="0"/>
              </a:rPr>
              <a:t> </a:t>
            </a:r>
            <a:r>
              <a:rPr lang="en-US" dirty="0" err="1">
                <a:latin typeface="NikoshBAN" pitchFamily="2" charset="0"/>
                <a:cs typeface="NikoshBAN" pitchFamily="2" charset="0"/>
              </a:rPr>
              <a:t>আজকের</a:t>
            </a:r>
            <a:r>
              <a:rPr lang="en-US" dirty="0">
                <a:latin typeface="NikoshBAN" pitchFamily="2" charset="0"/>
                <a:cs typeface="NikoshBAN" pitchFamily="2" charset="0"/>
              </a:rPr>
              <a:t> </a:t>
            </a:r>
            <a:r>
              <a:rPr lang="en-US" dirty="0" err="1">
                <a:latin typeface="NikoshBAN" pitchFamily="2" charset="0"/>
                <a:cs typeface="NikoshBAN" pitchFamily="2" charset="0"/>
              </a:rPr>
              <a:t>পা</a:t>
            </a:r>
            <a:r>
              <a:rPr lang="bn-IN" dirty="0">
                <a:latin typeface="NikoshBAN" pitchFamily="2" charset="0"/>
                <a:cs typeface="NikoshBAN" pitchFamily="2" charset="0"/>
              </a:rPr>
              <a:t>ঠের</a:t>
            </a:r>
            <a:r>
              <a:rPr lang="bn-IN" baseline="0" dirty="0">
                <a:latin typeface="NikoshBAN" pitchFamily="2" charset="0"/>
                <a:cs typeface="NikoshBAN" pitchFamily="2" charset="0"/>
              </a:rPr>
              <a:t> প্রতি শিক্ষার্থীদের মনোযোগ আকর্ষন করা যেতে </a:t>
            </a:r>
            <a:r>
              <a:rPr lang="en-US" baseline="0" dirty="0" err="1">
                <a:latin typeface="NikoshBAN" pitchFamily="2" charset="0"/>
                <a:cs typeface="NikoshBAN" pitchFamily="2" charset="0"/>
              </a:rPr>
              <a:t>পারে</a:t>
            </a:r>
            <a:r>
              <a:rPr lang="bn-IN" baseline="0" dirty="0">
                <a:latin typeface="NikoshBAN" pitchFamily="2" charset="0"/>
                <a:cs typeface="NikoshBAN" pitchFamily="2" charset="0"/>
              </a:rPr>
              <a:t>।</a:t>
            </a:r>
            <a:r>
              <a:rPr lang="en-US" baseline="0">
                <a:latin typeface="NikoshBAN" pitchFamily="2" charset="0"/>
                <a:cs typeface="NikoshBAN" pitchFamily="2" charset="0"/>
              </a:rPr>
              <a:t> </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A0909D6F-F503-4B86-9064-24D27D0B8516}"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255669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latin typeface="NikoshBAN" pitchFamily="2" charset="0"/>
                <a:cs typeface="NikoshBAN" pitchFamily="2" charset="0"/>
              </a:rPr>
              <a:t>স্লাইডটি হাইড করে</a:t>
            </a:r>
            <a:r>
              <a:rPr lang="bn-IN" baseline="0" dirty="0">
                <a:latin typeface="NikoshBAN" pitchFamily="2" charset="0"/>
                <a:cs typeface="NikoshBAN" pitchFamily="2" charset="0"/>
              </a:rPr>
              <a:t> রাখা হয়েছে।</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06CF4F62-3C76-4EB7-B99E-6C0D7D675275}" type="slidenum">
              <a:rPr lang="en-US" smtClean="0"/>
              <a:t>2</a:t>
            </a:fld>
            <a:endParaRPr lang="en-US"/>
          </a:p>
        </p:txBody>
      </p:sp>
    </p:spTree>
    <p:extLst>
      <p:ext uri="{BB962C8B-B14F-4D97-AF65-F5344CB8AC3E}">
        <p14:creationId xmlns:p14="http://schemas.microsoft.com/office/powerpoint/2010/main" val="749436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latin typeface="NikoshBAN" pitchFamily="2" charset="0"/>
                <a:cs typeface="NikoshBAN" pitchFamily="2" charset="0"/>
              </a:rPr>
              <a:t>ধান</a:t>
            </a:r>
            <a:r>
              <a:rPr lang="bn-IN" baseline="0" dirty="0">
                <a:latin typeface="NikoshBAN" pitchFamily="2" charset="0"/>
                <a:cs typeface="NikoshBAN" pitchFamily="2" charset="0"/>
              </a:rPr>
              <a:t>গাছ কীভাবে লাগানো হয়েছে? দুই সারির মধ্যবর্তী দূরত্ত কেমন?একটি সারির সাথে অপর সারি কীভাবে সাজানো? সারিগুলো কীসের সাথে তুলনা করা হয়?</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06CF4F62-3C76-4EB7-B99E-6C0D7D675275}" type="slidenum">
              <a:rPr lang="en-US" smtClean="0"/>
              <a:t>3</a:t>
            </a:fld>
            <a:endParaRPr lang="en-US"/>
          </a:p>
        </p:txBody>
      </p:sp>
    </p:spTree>
    <p:extLst>
      <p:ext uri="{BB962C8B-B14F-4D97-AF65-F5344CB8AC3E}">
        <p14:creationId xmlns:p14="http://schemas.microsoft.com/office/powerpoint/2010/main" val="4059487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latin typeface="NikoshBAN" pitchFamily="2" charset="0"/>
                <a:cs typeface="NikoshBAN" pitchFamily="2" charset="0"/>
              </a:rPr>
              <a:t>শাপলা</a:t>
            </a:r>
            <a:r>
              <a:rPr lang="bn-IN" baseline="0" dirty="0">
                <a:latin typeface="NikoshBAN" pitchFamily="2" charset="0"/>
                <a:cs typeface="NikoshBAN" pitchFamily="2" charset="0"/>
              </a:rPr>
              <a:t> চত্তরে কয়টি রাস্তা একত্রে মিলেছে?২য় চিত্রে কয়টি রাস্তা একত্রে মিলেছে? রেখা দুটি একে অপরের উপর কীভাবে মিলিত হয়ছে?রেখা দুটির ছেদবিন্দুকে কী বলে? আনুভূমিক রেখাকে কী বলে? খাড়া রেখাকে কী বলে?</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06CF4F62-3C76-4EB7-B99E-6C0D7D675275}" type="slidenum">
              <a:rPr lang="en-US" smtClean="0"/>
              <a:t>4</a:t>
            </a:fld>
            <a:endParaRPr lang="en-US"/>
          </a:p>
        </p:txBody>
      </p:sp>
    </p:spTree>
    <p:extLst>
      <p:ext uri="{BB962C8B-B14F-4D97-AF65-F5344CB8AC3E}">
        <p14:creationId xmlns:p14="http://schemas.microsoft.com/office/powerpoint/2010/main" val="11745455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bn-IN" dirty="0"/>
              <a:t> ১ম চিত্রে কী দেকতে পাই? ২য়</a:t>
            </a:r>
            <a:r>
              <a:rPr lang="bn-IN" baseline="0" dirty="0"/>
              <a:t> </a:t>
            </a:r>
            <a:r>
              <a:rPr lang="bn-IN" dirty="0"/>
              <a:t> চিত্রে কী দেকতে পাই?</a:t>
            </a:r>
            <a:r>
              <a:rPr lang="en-US" dirty="0"/>
              <a:t> </a:t>
            </a:r>
            <a:r>
              <a:rPr lang="en-US" dirty="0" err="1"/>
              <a:t>কয়টি</a:t>
            </a:r>
            <a:r>
              <a:rPr lang="en-US" baseline="0" dirty="0"/>
              <a:t> </a:t>
            </a:r>
            <a:r>
              <a:rPr lang="en-US" baseline="0" dirty="0" err="1"/>
              <a:t>সরলরেখা</a:t>
            </a:r>
            <a:r>
              <a:rPr lang="en-US" baseline="0" dirty="0"/>
              <a:t>?</a:t>
            </a:r>
            <a:r>
              <a:rPr lang="bn-IN" baseline="0" dirty="0"/>
              <a:t> </a:t>
            </a:r>
            <a:r>
              <a:rPr lang="en-US" baseline="0" dirty="0" err="1"/>
              <a:t>কয়টি</a:t>
            </a:r>
            <a:r>
              <a:rPr lang="en-US" baseline="0" dirty="0"/>
              <a:t> </a:t>
            </a:r>
            <a:r>
              <a:rPr lang="en-US" baseline="0" dirty="0" err="1"/>
              <a:t>সমীকরণ</a:t>
            </a:r>
            <a:r>
              <a:rPr lang="en-US" baseline="0" dirty="0"/>
              <a:t>? </a:t>
            </a:r>
            <a:r>
              <a:rPr lang="bn-IN" baseline="0" dirty="0"/>
              <a:t>৩য়</a:t>
            </a:r>
            <a:r>
              <a:rPr lang="bn-IN" dirty="0"/>
              <a:t> চিত্রে কী দেকতে পাই?</a:t>
            </a:r>
            <a:r>
              <a:rPr lang="bn-IN" baseline="0" dirty="0"/>
              <a:t> </a:t>
            </a:r>
            <a:r>
              <a:rPr lang="en-US" dirty="0" err="1"/>
              <a:t>কয়টি</a:t>
            </a:r>
            <a:r>
              <a:rPr lang="en-US" baseline="0" dirty="0"/>
              <a:t> </a:t>
            </a:r>
            <a:r>
              <a:rPr lang="en-US" baseline="0" dirty="0" err="1"/>
              <a:t>সরলরেখা</a:t>
            </a:r>
            <a:r>
              <a:rPr lang="en-US" baseline="0" dirty="0"/>
              <a:t>?</a:t>
            </a:r>
            <a:r>
              <a:rPr lang="bn-IN" baseline="0" dirty="0"/>
              <a:t> </a:t>
            </a:r>
            <a:r>
              <a:rPr lang="en-US" baseline="0" dirty="0" err="1"/>
              <a:t>কয়টি</a:t>
            </a:r>
            <a:r>
              <a:rPr lang="en-US" baseline="0" dirty="0"/>
              <a:t> </a:t>
            </a:r>
            <a:r>
              <a:rPr lang="en-US" baseline="0" dirty="0" err="1"/>
              <a:t>সমীকরণ</a:t>
            </a:r>
            <a:r>
              <a:rPr lang="en-US" baseline="0" dirty="0"/>
              <a:t>? </a:t>
            </a:r>
            <a:r>
              <a:rPr lang="bn-IN" baseline="0" dirty="0"/>
              <a:t>৪র্থ</a:t>
            </a:r>
            <a:r>
              <a:rPr lang="bn-IN" dirty="0"/>
              <a:t> চিত্রে কী দেকতে পাই? </a:t>
            </a:r>
            <a:r>
              <a:rPr lang="en-US" dirty="0" err="1"/>
              <a:t>কয়টি</a:t>
            </a:r>
            <a:r>
              <a:rPr lang="en-US" baseline="0" dirty="0"/>
              <a:t> </a:t>
            </a:r>
            <a:r>
              <a:rPr lang="en-US" baseline="0" dirty="0" err="1"/>
              <a:t>সরলরেখা</a:t>
            </a:r>
            <a:r>
              <a:rPr lang="en-US" baseline="0" dirty="0"/>
              <a:t>?</a:t>
            </a:r>
            <a:r>
              <a:rPr lang="bn-IN" baseline="0" dirty="0"/>
              <a:t> </a:t>
            </a:r>
            <a:r>
              <a:rPr lang="en-US" baseline="0" dirty="0" err="1"/>
              <a:t>কয়টি</a:t>
            </a:r>
            <a:r>
              <a:rPr lang="en-US" baseline="0" dirty="0"/>
              <a:t> </a:t>
            </a:r>
            <a:r>
              <a:rPr lang="en-US" baseline="0" dirty="0" err="1"/>
              <a:t>সমীকরণ</a:t>
            </a:r>
            <a:r>
              <a:rPr lang="en-US" baseline="0" dirty="0"/>
              <a:t>? </a:t>
            </a:r>
            <a:r>
              <a:rPr lang="en-US" baseline="0" dirty="0" err="1"/>
              <a:t>কিভাবে</a:t>
            </a:r>
            <a:r>
              <a:rPr lang="en-US" baseline="0" dirty="0"/>
              <a:t> </a:t>
            </a:r>
            <a:r>
              <a:rPr lang="en-US" baseline="0" dirty="0" err="1"/>
              <a:t>আছে</a:t>
            </a:r>
            <a:r>
              <a:rPr lang="en-US" baseline="0" dirty="0"/>
              <a:t>? </a:t>
            </a:r>
            <a:r>
              <a:rPr lang="en-US" baseline="0" dirty="0" err="1"/>
              <a:t>স্মাধান</a:t>
            </a:r>
            <a:r>
              <a:rPr lang="en-US" baseline="0" dirty="0"/>
              <a:t> </a:t>
            </a:r>
            <a:r>
              <a:rPr lang="en-US" baseline="0" dirty="0" err="1"/>
              <a:t>কি</a:t>
            </a:r>
            <a:r>
              <a:rPr lang="en-US" baseline="0" dirty="0"/>
              <a:t>? </a:t>
            </a:r>
            <a:r>
              <a:rPr lang="bn-IN" dirty="0"/>
              <a:t> পাঠ</a:t>
            </a:r>
            <a:r>
              <a:rPr lang="bn-IN" baseline="0" dirty="0"/>
              <a:t> ঘোষণা।</a:t>
            </a:r>
            <a:endParaRPr lang="en-US" dirty="0"/>
          </a:p>
        </p:txBody>
      </p:sp>
      <p:sp>
        <p:nvSpPr>
          <p:cNvPr id="4" name="Slide Number Placeholder 3"/>
          <p:cNvSpPr>
            <a:spLocks noGrp="1"/>
          </p:cNvSpPr>
          <p:nvPr>
            <p:ph type="sldNum" sz="quarter" idx="10"/>
          </p:nvPr>
        </p:nvSpPr>
        <p:spPr/>
        <p:txBody>
          <a:bodyPr/>
          <a:lstStyle/>
          <a:p>
            <a:fld id="{06CF4F62-3C76-4EB7-B99E-6C0D7D675275}" type="slidenum">
              <a:rPr lang="en-US" smtClean="0"/>
              <a:t>5</a:t>
            </a:fld>
            <a:endParaRPr lang="en-US"/>
          </a:p>
        </p:txBody>
      </p:sp>
    </p:spTree>
    <p:extLst>
      <p:ext uri="{BB962C8B-B14F-4D97-AF65-F5344CB8AC3E}">
        <p14:creationId xmlns:p14="http://schemas.microsoft.com/office/powerpoint/2010/main" val="3322362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t>স্লাইডটি হাইড করে</a:t>
            </a:r>
            <a:r>
              <a:rPr lang="bn-IN" baseline="0" dirty="0"/>
              <a:t> রাখা হতে পারে অথবা দেখানো যেতে পারে।</a:t>
            </a:r>
            <a:endParaRPr lang="en-US" dirty="0"/>
          </a:p>
        </p:txBody>
      </p:sp>
      <p:sp>
        <p:nvSpPr>
          <p:cNvPr id="4" name="Slide Number Placeholder 3"/>
          <p:cNvSpPr>
            <a:spLocks noGrp="1"/>
          </p:cNvSpPr>
          <p:nvPr>
            <p:ph type="sldNum" sz="quarter" idx="10"/>
          </p:nvPr>
        </p:nvSpPr>
        <p:spPr/>
        <p:txBody>
          <a:bodyPr/>
          <a:lstStyle/>
          <a:p>
            <a:fld id="{06CF4F62-3C76-4EB7-B99E-6C0D7D675275}" type="slidenum">
              <a:rPr lang="en-US" smtClean="0"/>
              <a:t>6</a:t>
            </a:fld>
            <a:endParaRPr lang="en-US"/>
          </a:p>
        </p:txBody>
      </p:sp>
    </p:spTree>
    <p:extLst>
      <p:ext uri="{BB962C8B-B14F-4D97-AF65-F5344CB8AC3E}">
        <p14:creationId xmlns:p14="http://schemas.microsoft.com/office/powerpoint/2010/main" val="4168588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baseline="0" dirty="0">
                <a:latin typeface="NikoshBAN" pitchFamily="2" charset="0"/>
                <a:cs typeface="NikoshBAN" pitchFamily="2" charset="0"/>
              </a:rPr>
              <a:t>এটি কী? এর কয়টি মূল? এটি কী? এর কয়টি মূল? কোন মূল দ্বারা উভয় সমীকরণ সিদ্ধ? সমীকরন্দ্বয়কে কী বলে? চলকদ্বয় কয়  ঘাতবিশিষ্ট? সমীকরন্দ্বয়কে কী বলে? সমীকরণের মূল কাকে বলে?  </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06CF4F62-3C76-4EB7-B99E-6C0D7D675275}" type="slidenum">
              <a:rPr lang="en-US" smtClean="0"/>
              <a:t>7</a:t>
            </a:fld>
            <a:endParaRPr lang="en-US"/>
          </a:p>
        </p:txBody>
      </p:sp>
    </p:spTree>
    <p:extLst>
      <p:ext uri="{BB962C8B-B14F-4D97-AF65-F5344CB8AC3E}">
        <p14:creationId xmlns:p14="http://schemas.microsoft.com/office/powerpoint/2010/main" val="41279975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baseline="0" dirty="0">
                <a:latin typeface="NikoshBAN" pitchFamily="2" charset="0"/>
                <a:cs typeface="NikoshBAN" pitchFamily="2" charset="0"/>
              </a:rPr>
              <a:t>১ম চিত্রে কোন সমীকরণের লেখ? ২য় চিত্রে কোন সমীকরণের লেখ? ছেদবিন্দুর মানকে কী বলা হয়? </a:t>
            </a:r>
            <a:r>
              <a:rPr lang="en-US" baseline="0" dirty="0">
                <a:latin typeface="Times New Roman" pitchFamily="18" charset="0"/>
                <a:cs typeface="Times New Roman" pitchFamily="18" charset="0"/>
              </a:rPr>
              <a:t>X</a:t>
            </a:r>
            <a:r>
              <a:rPr lang="bn-IN" baseline="0" dirty="0">
                <a:latin typeface="NikoshBAN" pitchFamily="2" charset="0"/>
                <a:cs typeface="NikoshBAN" pitchFamily="2" charset="0"/>
              </a:rPr>
              <a:t> অক্ষের মানকে কী বলা হয়? </a:t>
            </a:r>
            <a:r>
              <a:rPr lang="en-US" baseline="0" dirty="0">
                <a:latin typeface="NikoshBAN" pitchFamily="2" charset="0"/>
                <a:cs typeface="NikoshBAN" pitchFamily="2" charset="0"/>
              </a:rPr>
              <a:t>Y</a:t>
            </a:r>
            <a:r>
              <a:rPr lang="bn-IN" baseline="0" dirty="0">
                <a:latin typeface="NikoshBAN" pitchFamily="2" charset="0"/>
                <a:cs typeface="NikoshBAN" pitchFamily="2" charset="0"/>
              </a:rPr>
              <a:t> অক্ষের মানকে কী বলা হয়? </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06CF4F62-3C76-4EB7-B99E-6C0D7D675275}" type="slidenum">
              <a:rPr lang="en-US" smtClean="0"/>
              <a:t>8</a:t>
            </a:fld>
            <a:endParaRPr lang="en-US"/>
          </a:p>
        </p:txBody>
      </p:sp>
    </p:spTree>
    <p:extLst>
      <p:ext uri="{BB962C8B-B14F-4D97-AF65-F5344CB8AC3E}">
        <p14:creationId xmlns:p14="http://schemas.microsoft.com/office/powerpoint/2010/main" val="2168266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bn-IN" baseline="0" dirty="0">
                <a:latin typeface="NikoshBAN" pitchFamily="2" charset="0"/>
                <a:cs typeface="NikoshBAN" pitchFamily="2" charset="0"/>
              </a:rPr>
              <a:t>১নং সমীকরণ থেকে কী নির্ধারন করা হল? ২নং সমীকরণ থেকে কী নির্ধারন করা হল? ১নং এর বিন্দুগুলো কোথায় স্থাপন করা হল? বিন্দুগুলো যোগ করে কী পাওয়া গেল? ২নং এর বিন্দুগুলো কোথায় স্থাপন করা হল? বিন্দুগুলো যোগ করে কী পাওয়া গেল? সমীকরণদ্বয়কে কী বলে?</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06CF4F62-3C76-4EB7-B99E-6C0D7D675275}" type="slidenum">
              <a:rPr lang="en-US" smtClean="0"/>
              <a:t>9</a:t>
            </a:fld>
            <a:endParaRPr lang="en-US"/>
          </a:p>
        </p:txBody>
      </p:sp>
    </p:spTree>
    <p:extLst>
      <p:ext uri="{BB962C8B-B14F-4D97-AF65-F5344CB8AC3E}">
        <p14:creationId xmlns:p14="http://schemas.microsoft.com/office/powerpoint/2010/main" val="1815726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t>সময়------৫ মিনিট।শিক্ষক</a:t>
            </a:r>
            <a:r>
              <a:rPr lang="bn-IN" baseline="0" dirty="0"/>
              <a:t> সঠিক সমাধান শিক্ষার্থী দ্বারা বোর্ডে নির্ণয় করতে সহায়তা করতে পারেন।  </a:t>
            </a:r>
            <a:endParaRPr lang="en-US" dirty="0"/>
          </a:p>
        </p:txBody>
      </p:sp>
      <p:sp>
        <p:nvSpPr>
          <p:cNvPr id="4" name="Slide Number Placeholder 3"/>
          <p:cNvSpPr>
            <a:spLocks noGrp="1"/>
          </p:cNvSpPr>
          <p:nvPr>
            <p:ph type="sldNum" sz="quarter" idx="10"/>
          </p:nvPr>
        </p:nvSpPr>
        <p:spPr/>
        <p:txBody>
          <a:bodyPr/>
          <a:lstStyle/>
          <a:p>
            <a:fld id="{06CF4F62-3C76-4EB7-B99E-6C0D7D675275}" type="slidenum">
              <a:rPr lang="en-US" smtClean="0"/>
              <a:t>10</a:t>
            </a:fld>
            <a:endParaRPr lang="en-US"/>
          </a:p>
        </p:txBody>
      </p:sp>
    </p:spTree>
    <p:extLst>
      <p:ext uri="{BB962C8B-B14F-4D97-AF65-F5344CB8AC3E}">
        <p14:creationId xmlns:p14="http://schemas.microsoft.com/office/powerpoint/2010/main" val="28293744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bn-IN" baseline="0" dirty="0">
                <a:latin typeface="NikoshBAN" pitchFamily="2" charset="0"/>
                <a:cs typeface="NikoshBAN" pitchFamily="2" charset="0"/>
              </a:rPr>
              <a:t>১নং সমীকরণ থেকে কী নির্ধারন করা হল? ২নং সমীকরণ থেকে কী নির্ধারন করা হল? </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06CF4F62-3C76-4EB7-B99E-6C0D7D675275}" type="slidenum">
              <a:rPr lang="en-US" smtClean="0"/>
              <a:t>11</a:t>
            </a:fld>
            <a:endParaRPr lang="en-US"/>
          </a:p>
        </p:txBody>
      </p:sp>
    </p:spTree>
    <p:extLst>
      <p:ext uri="{BB962C8B-B14F-4D97-AF65-F5344CB8AC3E}">
        <p14:creationId xmlns:p14="http://schemas.microsoft.com/office/powerpoint/2010/main" val="9910144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bn-IN" baseline="0" dirty="0">
                <a:latin typeface="NikoshBAN" pitchFamily="2" charset="0"/>
                <a:cs typeface="NikoshBAN" pitchFamily="2" charset="0"/>
              </a:rPr>
              <a:t> ১নং এর বিন্দুগুলো কোথায় স্থাপন করা হল? বিন্দুগুলো যোগ করে কী পাওয়া গেল? নং এর বিন্দুগুলো কোথায় স্থাপন করা হল? বিন্দুগুলো যোগ করে কী পাওয়া গেল? সরল রেখাদ্বয় কোন বিন্দুতে ছেদ করল? ছেদবিন্দুর ভুজ কত? কোটি কত? সমীকরণদ্বয়ের সমাধান কত?</a:t>
            </a:r>
            <a:endParaRPr lang="en-US" dirty="0">
              <a:latin typeface="NikoshBAN" pitchFamily="2" charset="0"/>
              <a:cs typeface="NikoshBAN" pitchFamily="2" charset="0"/>
            </a:endParaRPr>
          </a:p>
        </p:txBody>
      </p:sp>
      <p:sp>
        <p:nvSpPr>
          <p:cNvPr id="4" name="Slide Number Placeholder 3"/>
          <p:cNvSpPr>
            <a:spLocks noGrp="1"/>
          </p:cNvSpPr>
          <p:nvPr>
            <p:ph type="sldNum" sz="quarter" idx="10"/>
          </p:nvPr>
        </p:nvSpPr>
        <p:spPr/>
        <p:txBody>
          <a:bodyPr/>
          <a:lstStyle/>
          <a:p>
            <a:fld id="{06CF4F62-3C76-4EB7-B99E-6C0D7D675275}" type="slidenum">
              <a:rPr lang="en-US" smtClean="0"/>
              <a:t>12</a:t>
            </a:fld>
            <a:endParaRPr lang="en-US"/>
          </a:p>
        </p:txBody>
      </p:sp>
    </p:spTree>
    <p:extLst>
      <p:ext uri="{BB962C8B-B14F-4D97-AF65-F5344CB8AC3E}">
        <p14:creationId xmlns:p14="http://schemas.microsoft.com/office/powerpoint/2010/main" val="7104096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t>সময়----৮ মিনিট। </a:t>
            </a:r>
            <a:r>
              <a:rPr lang="bn-IN" baseline="0" dirty="0"/>
              <a:t> </a:t>
            </a:r>
            <a:r>
              <a:rPr lang="bn-IN" dirty="0"/>
              <a:t>শিক্ষক</a:t>
            </a:r>
            <a:r>
              <a:rPr lang="bn-IN" baseline="0" dirty="0"/>
              <a:t> সঠিক সমাধান শিক্ষার্থী দ্বারা বোর্ডে নির্ণয় করতে পারেন। </a:t>
            </a:r>
            <a:endParaRPr lang="en-US" dirty="0"/>
          </a:p>
        </p:txBody>
      </p:sp>
      <p:sp>
        <p:nvSpPr>
          <p:cNvPr id="4" name="Slide Number Placeholder 3"/>
          <p:cNvSpPr>
            <a:spLocks noGrp="1"/>
          </p:cNvSpPr>
          <p:nvPr>
            <p:ph type="sldNum" sz="quarter" idx="10"/>
          </p:nvPr>
        </p:nvSpPr>
        <p:spPr/>
        <p:txBody>
          <a:bodyPr/>
          <a:lstStyle/>
          <a:p>
            <a:fld id="{06CF4F62-3C76-4EB7-B99E-6C0D7D675275}" type="slidenum">
              <a:rPr lang="en-US" smtClean="0"/>
              <a:t>13</a:t>
            </a:fld>
            <a:endParaRPr lang="en-US"/>
          </a:p>
        </p:txBody>
      </p:sp>
    </p:spTree>
    <p:extLst>
      <p:ext uri="{BB962C8B-B14F-4D97-AF65-F5344CB8AC3E}">
        <p14:creationId xmlns:p14="http://schemas.microsoft.com/office/powerpoint/2010/main" val="1174902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t>সময়----৮</a:t>
            </a:r>
            <a:r>
              <a:rPr lang="bn-IN" baseline="0" dirty="0"/>
              <a:t> মিনিট। </a:t>
            </a:r>
            <a:r>
              <a:rPr lang="bn-IN" dirty="0"/>
              <a:t>শিক্ষক</a:t>
            </a:r>
            <a:r>
              <a:rPr lang="bn-IN" baseline="0" dirty="0"/>
              <a:t> সঠিক উত্তর শিক্ষার্থী দ্বারা বোর্ডে লেখাতে পারেন। </a:t>
            </a:r>
            <a:endParaRPr lang="en-US" dirty="0"/>
          </a:p>
        </p:txBody>
      </p:sp>
      <p:sp>
        <p:nvSpPr>
          <p:cNvPr id="4" name="Slide Number Placeholder 3"/>
          <p:cNvSpPr>
            <a:spLocks noGrp="1"/>
          </p:cNvSpPr>
          <p:nvPr>
            <p:ph type="sldNum" sz="quarter" idx="10"/>
          </p:nvPr>
        </p:nvSpPr>
        <p:spPr/>
        <p:txBody>
          <a:bodyPr/>
          <a:lstStyle/>
          <a:p>
            <a:fld id="{06CF4F62-3C76-4EB7-B99E-6C0D7D675275}" type="slidenum">
              <a:rPr lang="en-US" smtClean="0"/>
              <a:t>14</a:t>
            </a:fld>
            <a:endParaRPr lang="en-US"/>
          </a:p>
        </p:txBody>
      </p:sp>
    </p:spTree>
    <p:extLst>
      <p:ext uri="{BB962C8B-B14F-4D97-AF65-F5344CB8AC3E}">
        <p14:creationId xmlns:p14="http://schemas.microsoft.com/office/powerpoint/2010/main" val="355080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t>শিক্ষক</a:t>
            </a:r>
            <a:r>
              <a:rPr lang="bn-IN" baseline="0" dirty="0"/>
              <a:t> </a:t>
            </a:r>
            <a:r>
              <a:rPr lang="bn-IN" dirty="0"/>
              <a:t>সমাধান</a:t>
            </a:r>
            <a:r>
              <a:rPr lang="bn-IN" baseline="0" dirty="0"/>
              <a:t> করার প্রাথমিক ধারনা শিক্ষার্থীদের জানাতে পারেন।</a:t>
            </a:r>
            <a:endParaRPr lang="en-US" dirty="0"/>
          </a:p>
        </p:txBody>
      </p:sp>
      <p:sp>
        <p:nvSpPr>
          <p:cNvPr id="4" name="Slide Number Placeholder 3"/>
          <p:cNvSpPr>
            <a:spLocks noGrp="1"/>
          </p:cNvSpPr>
          <p:nvPr>
            <p:ph type="sldNum" sz="quarter" idx="10"/>
          </p:nvPr>
        </p:nvSpPr>
        <p:spPr/>
        <p:txBody>
          <a:bodyPr/>
          <a:lstStyle/>
          <a:p>
            <a:fld id="{06CF4F62-3C76-4EB7-B99E-6C0D7D675275}" type="slidenum">
              <a:rPr lang="en-US" smtClean="0"/>
              <a:t>15</a:t>
            </a:fld>
            <a:endParaRPr lang="en-US"/>
          </a:p>
        </p:txBody>
      </p:sp>
    </p:spTree>
    <p:extLst>
      <p:ext uri="{BB962C8B-B14F-4D97-AF65-F5344CB8AC3E}">
        <p14:creationId xmlns:p14="http://schemas.microsoft.com/office/powerpoint/2010/main" val="37689322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bn-IN" dirty="0"/>
              <a:t>ধন্যবাদ</a:t>
            </a:r>
            <a:r>
              <a:rPr lang="bn-IN" baseline="0" dirty="0"/>
              <a:t> জ্ঞাপনের মাধ্যমে শ্রেণীর কার্যক্রম শেষ করা যেতে পারে।</a:t>
            </a:r>
            <a:endParaRPr lang="en-US" dirty="0"/>
          </a:p>
        </p:txBody>
      </p:sp>
      <p:sp>
        <p:nvSpPr>
          <p:cNvPr id="4" name="Slide Number Placeholder 3"/>
          <p:cNvSpPr>
            <a:spLocks noGrp="1"/>
          </p:cNvSpPr>
          <p:nvPr>
            <p:ph type="sldNum" sz="quarter" idx="10"/>
          </p:nvPr>
        </p:nvSpPr>
        <p:spPr/>
        <p:txBody>
          <a:bodyPr/>
          <a:lstStyle/>
          <a:p>
            <a:fld id="{06CF4F62-3C76-4EB7-B99E-6C0D7D675275}" type="slidenum">
              <a:rPr lang="en-US" smtClean="0"/>
              <a:t>16</a:t>
            </a:fld>
            <a:endParaRPr lang="en-US"/>
          </a:p>
        </p:txBody>
      </p:sp>
    </p:spTree>
    <p:extLst>
      <p:ext uri="{BB962C8B-B14F-4D97-AF65-F5344CB8AC3E}">
        <p14:creationId xmlns:p14="http://schemas.microsoft.com/office/powerpoint/2010/main" val="100834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6CD0579F-95A7-4611-A717-25C174EB8965}" type="datetime1">
              <a:rPr lang="en-US" smtClean="0"/>
              <a:t>7/12/2026</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B6F15528-21DE-4FAA-801E-634DDDAF4B2B}" type="slidenum">
              <a:rPr lang="en-US" smtClean="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79257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CB7C33-C886-45BF-981A-49249FDA3F1B}"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8043729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E356E4-3C0A-4D41-A8B4-7736E16808B7}"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33978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9B875E-8B7D-4AB8-BEF2-2B0DC10A1EAE}" type="datetime1">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0781036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507F2A-C631-4E41-88FE-6315F182532F}" type="datetime1">
              <a:rPr lang="en-US" smtClean="0"/>
              <a:t>7/12/2026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51089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C22BFC-359D-4D94-A166-FB4FEA39E476}" type="datetime1">
              <a:rPr lang="en-US" smtClean="0"/>
              <a:t>7/12/2026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00106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20670B-10C0-4F08-9182-7046EE80E478}" type="datetime1">
              <a:rPr lang="en-US" smtClean="0"/>
              <a:t>7/12/2026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0436943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6001674-8604-4F18-A9D8-27F7D1351E08}" type="datetime1">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703657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9AC9F20-25D0-4A2C-A93F-FD99D1BD46F1}" type="datetime1">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4981950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F8F6D0-DB8D-4465-ADDE-1B71BBAA6870}" type="datetime1">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12653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2781399-0A01-4D98-A1B3-6BE7BF3AABF3}"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40197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3E5B8C-4687-4BBD-A28E-318C28AAB0B5}"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03952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5DCC42-79EB-4BCB-B06F-16051D7F85B4}"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561008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B62D2B-8ADC-41AB-96FB-AB5743D34E75}"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93329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3227FA-0B0A-443F-BF41-62D5174D0BCB}"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45083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DE44A4-6558-4AE4-A07D-EBA786A497C6}"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586962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4561D7-12A5-4B50-9080-9B2EB7A03DBC}" type="datetime1">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8735656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5B0E353-EAFE-49E8-90F6-0070C4A2EFF1}" type="datetime1">
              <a:rPr lang="en-US" smtClean="0"/>
              <a:t>7/12/2026</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175416300"/>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 id="2147483773" r:id="rId17"/>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hf hdr="0" ftr="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gif"/><Relationship Id="rId4" Type="http://schemas.openxmlformats.org/officeDocument/2006/relationships/image" Target="../media/image12.gi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6.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381000"/>
            <a:ext cx="11201400" cy="6095999"/>
          </a:xfrm>
          <a:prstGeom prst="rect">
            <a:avLst/>
          </a:prstGeom>
          <a:ln w="28575">
            <a:solidFill>
              <a:schemeClr val="tx1"/>
            </a:solidFill>
          </a:ln>
          <a:effectLst/>
        </p:spPr>
      </p:pic>
      <p:sp>
        <p:nvSpPr>
          <p:cNvPr id="3" name="TextBox 2"/>
          <p:cNvSpPr txBox="1"/>
          <p:nvPr/>
        </p:nvSpPr>
        <p:spPr>
          <a:xfrm>
            <a:off x="4114800" y="3657600"/>
            <a:ext cx="5077031" cy="2646878"/>
          </a:xfrm>
          <a:prstGeom prst="rect">
            <a:avLst/>
          </a:prstGeom>
          <a:noFill/>
        </p:spPr>
        <p:txBody>
          <a:bodyPr wrap="none" rtlCol="0">
            <a:spAutoFit/>
          </a:bodyPr>
          <a:lstStyle/>
          <a:p>
            <a:pPr algn="ctr"/>
            <a:r>
              <a:rPr lang="bn-BD" sz="16600" b="1" dirty="0">
                <a:ln w="6600">
                  <a:solidFill>
                    <a:schemeClr val="accent2"/>
                  </a:solidFill>
                  <a:prstDash val="solid"/>
                </a:ln>
                <a:solidFill>
                  <a:srgbClr val="FFFFFF"/>
                </a:solidFill>
                <a:effectLst>
                  <a:outerShdw dist="38100" dir="2700000" algn="tl" rotWithShape="0">
                    <a:schemeClr val="accent2"/>
                  </a:outerShdw>
                </a:effectLst>
                <a:latin typeface="NikoshBAN" pitchFamily="2" charset="0"/>
                <a:cs typeface="NikoshBAN" pitchFamily="2" charset="0"/>
              </a:rPr>
              <a:t>স্বাগতম</a:t>
            </a:r>
            <a:endParaRPr lang="en-US" sz="16600" b="1" dirty="0">
              <a:ln w="6600">
                <a:solidFill>
                  <a:schemeClr val="accent2"/>
                </a:solidFill>
                <a:prstDash val="solid"/>
              </a:ln>
              <a:solidFill>
                <a:srgbClr val="FFFFFF"/>
              </a:solidFill>
              <a:effectLst>
                <a:outerShdw dist="38100" dir="2700000" algn="tl" rotWithShape="0">
                  <a:schemeClr val="accent2"/>
                </a:outerShdw>
              </a:effectLst>
              <a:latin typeface="NikoshBAN" pitchFamily="2" charset="0"/>
              <a:cs typeface="NikoshBAN" pitchFamily="2" charset="0"/>
            </a:endParaRPr>
          </a:p>
        </p:txBody>
      </p:sp>
      <p:sp>
        <p:nvSpPr>
          <p:cNvPr id="4" name="Date Placeholder 3">
            <a:extLst>
              <a:ext uri="{FF2B5EF4-FFF2-40B4-BE49-F238E27FC236}">
                <a16:creationId xmlns:a16="http://schemas.microsoft.com/office/drawing/2014/main" id="{52891DC5-1112-407E-8656-BC598FA499F2}"/>
              </a:ext>
            </a:extLst>
          </p:cNvPr>
          <p:cNvSpPr>
            <a:spLocks noGrp="1"/>
          </p:cNvSpPr>
          <p:nvPr>
            <p:ph type="dt" sz="half" idx="10"/>
          </p:nvPr>
        </p:nvSpPr>
        <p:spPr/>
        <p:txBody>
          <a:bodyPr/>
          <a:lstStyle/>
          <a:p>
            <a:fld id="{5F7BD20E-35F8-4340-9ACC-7CD8C6AA70AF}" type="datetime1">
              <a:rPr lang="en-US" smtClean="0"/>
              <a:t>7/12/2026</a:t>
            </a:fld>
            <a:endParaRPr lang="en-US"/>
          </a:p>
        </p:txBody>
      </p:sp>
      <p:sp>
        <p:nvSpPr>
          <p:cNvPr id="5" name="Slide Number Placeholder 4">
            <a:extLst>
              <a:ext uri="{FF2B5EF4-FFF2-40B4-BE49-F238E27FC236}">
                <a16:creationId xmlns:a16="http://schemas.microsoft.com/office/drawing/2014/main" id="{AC7597FA-7EDE-4EB7-BCCA-152E5C7660BB}"/>
              </a:ext>
            </a:extLst>
          </p:cNvPr>
          <p:cNvSpPr>
            <a:spLocks noGrp="1"/>
          </p:cNvSpPr>
          <p:nvPr>
            <p:ph type="sldNum" sz="quarter" idx="12"/>
          </p:nvPr>
        </p:nvSpPr>
        <p:spPr/>
        <p:txBody>
          <a:bodyPr/>
          <a:lstStyle/>
          <a:p>
            <a:fld id="{B6F15528-21DE-4FAA-801E-634DDDAF4B2B}" type="slidenum">
              <a:rPr lang="en-US" smtClean="0"/>
              <a:pPr/>
              <a:t>1</a:t>
            </a:fld>
            <a:endParaRPr lang="en-US"/>
          </a:p>
        </p:txBody>
      </p:sp>
    </p:spTree>
    <p:extLst>
      <p:ext uri="{BB962C8B-B14F-4D97-AF65-F5344CB8AC3E}">
        <p14:creationId xmlns:p14="http://schemas.microsoft.com/office/powerpoint/2010/main" val="347156692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ppt_x</p:attrName>
                                        </p:attrNameLst>
                                      </p:cBhvr>
                                      <p:tavLst>
                                        <p:tav tm="0">
                                          <p:val>
                                            <p:fltVal val="0.5"/>
                                          </p:val>
                                        </p:tav>
                                        <p:tav tm="100000">
                                          <p:val>
                                            <p:strVal val="#ppt_x"/>
                                          </p:val>
                                        </p:tav>
                                      </p:tavLst>
                                    </p:anim>
                                    <p:anim calcmode="lin" valueType="num">
                                      <p:cBhvr>
                                        <p:cTn id="10" dur="2000" fill="hold"/>
                                        <p:tgtEl>
                                          <p:spTgt spid="2"/>
                                        </p:tgtEl>
                                        <p:attrNameLst>
                                          <p:attrName>ppt_y</p:attrName>
                                        </p:attrNameLst>
                                      </p:cBhvr>
                                      <p:tavLst>
                                        <p:tav tm="0">
                                          <p:val>
                                            <p:fltVal val="0.5"/>
                                          </p:val>
                                        </p:tav>
                                        <p:tav tm="100000">
                                          <p:val>
                                            <p:strVal val="#ppt_y"/>
                                          </p:val>
                                        </p:tav>
                                      </p:tavLst>
                                    </p:anim>
                                  </p:childTnLst>
                                </p:cTn>
                              </p:par>
                            </p:childTnLst>
                          </p:cTn>
                        </p:par>
                        <p:par>
                          <p:cTn id="11" fill="hold">
                            <p:stCondLst>
                              <p:cond delay="2000"/>
                            </p:stCondLst>
                            <p:childTnLst>
                              <p:par>
                                <p:cTn id="12" presetID="23" presetClass="entr" presetSubtype="52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 calcmode="lin" valueType="num">
                                      <p:cBhvr>
                                        <p:cTn id="16" dur="2000" fill="hold"/>
                                        <p:tgtEl>
                                          <p:spTgt spid="3"/>
                                        </p:tgtEl>
                                        <p:attrNameLst>
                                          <p:attrName>ppt_x</p:attrName>
                                        </p:attrNameLst>
                                      </p:cBhvr>
                                      <p:tavLst>
                                        <p:tav tm="0">
                                          <p:val>
                                            <p:fltVal val="0.5"/>
                                          </p:val>
                                        </p:tav>
                                        <p:tav tm="100000">
                                          <p:val>
                                            <p:strVal val="#ppt_x"/>
                                          </p:val>
                                        </p:tav>
                                      </p:tavLst>
                                    </p:anim>
                                    <p:anim calcmode="lin" valueType="num">
                                      <p:cBhvr>
                                        <p:cTn id="17"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p:cNvSpPr txBox="1"/>
          <p:nvPr/>
        </p:nvSpPr>
        <p:spPr>
          <a:xfrm>
            <a:off x="6224326" y="619156"/>
            <a:ext cx="5510474" cy="3539430"/>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5400000" scaled="1"/>
            <a:tileRect/>
          </a:gradFill>
          <a:ln w="28575">
            <a:solidFill>
              <a:srgbClr val="FF0000"/>
            </a:solidFill>
          </a:ln>
          <a:effectLst/>
          <a:scene3d>
            <a:camera prst="orthographicFront">
              <a:rot lat="0" lon="0" rev="0"/>
            </a:camera>
            <a:lightRig rig="chilly" dir="t">
              <a:rot lat="0" lon="0" rev="18480000"/>
            </a:lightRig>
          </a:scene3d>
          <a:sp3d prstMaterial="clear">
            <a:bevelT h="63500"/>
          </a:sp3d>
        </p:spPr>
        <p:txBody>
          <a:bodyPr wrap="square" rtlCol="0">
            <a:spAutoFit/>
          </a:bodyPr>
          <a:lstStyle/>
          <a:p>
            <a:pPr algn="ctr"/>
            <a:r>
              <a:rPr lang="bn-IN"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শ্রেণিঃ অষ্ট</a:t>
            </a:r>
            <a:r>
              <a:rPr lang="bn-BD"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ম</a:t>
            </a:r>
            <a:endParaRPr lang="bn-IN"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endParaRPr>
          </a:p>
          <a:p>
            <a:pPr algn="ctr"/>
            <a:r>
              <a:rPr lang="bn-IN"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বিষয়ঃ গণিত</a:t>
            </a:r>
          </a:p>
          <a:p>
            <a:pPr algn="ctr"/>
            <a:r>
              <a:rPr lang="bn-IN"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অধ্যায়ঃ </a:t>
            </a:r>
            <a:r>
              <a:rPr lang="bn-BD"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ষষ্ঠ</a:t>
            </a:r>
          </a:p>
          <a:p>
            <a:pPr algn="ctr"/>
            <a:r>
              <a:rPr lang="bn-IN"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নামঃ </a:t>
            </a:r>
            <a:r>
              <a:rPr lang="bn-BD"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লেখচিত্র</a:t>
            </a:r>
          </a:p>
          <a:p>
            <a:pPr algn="ctr"/>
            <a:r>
              <a:rPr lang="bn-BD"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বিষয়বস্তুঃ লেখচিত্রের সাহায্যে সরল সহসমীকরণের সমাধান</a:t>
            </a:r>
            <a:endParaRPr lang="bn-IN"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endParaRPr>
          </a:p>
          <a:p>
            <a:pPr algn="ctr"/>
            <a:r>
              <a:rPr lang="bn-IN"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সময়ঃ </a:t>
            </a:r>
            <a:r>
              <a:rPr lang="bn-BD"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৪</a:t>
            </a:r>
            <a:r>
              <a:rPr lang="bn-IN"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rPr>
              <a:t>৫ মিনিট</a:t>
            </a:r>
            <a:endParaRPr lang="bn-BD" sz="3200" dirty="0">
              <a:ln w="1905"/>
              <a:solidFill>
                <a:srgbClr val="6600FF"/>
              </a:solidFill>
              <a:effectLst>
                <a:innerShdw blurRad="69850" dist="43180" dir="5400000">
                  <a:srgbClr val="000000">
                    <a:alpha val="65000"/>
                  </a:srgbClr>
                </a:innerShdw>
              </a:effectLst>
              <a:latin typeface="NikoshBAN" pitchFamily="2" charset="0"/>
              <a:cs typeface="NikoshBAN" pitchFamily="2" charset="0"/>
            </a:endParaRPr>
          </a:p>
        </p:txBody>
      </p:sp>
      <p:sp>
        <p:nvSpPr>
          <p:cNvPr id="4" name="TextBox 3"/>
          <p:cNvSpPr txBox="1"/>
          <p:nvPr/>
        </p:nvSpPr>
        <p:spPr>
          <a:xfrm>
            <a:off x="661726" y="630734"/>
            <a:ext cx="5510474" cy="2985433"/>
          </a:xfrm>
          <a:prstGeom prst="rect">
            <a:avLst/>
          </a:prstGeom>
          <a:solidFill>
            <a:schemeClr val="accent6">
              <a:lumMod val="40000"/>
              <a:lumOff val="60000"/>
            </a:schemeClr>
          </a:solidFill>
          <a:ln w="28575">
            <a:solidFill>
              <a:srgbClr val="FF000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algn="ctr"/>
            <a:endParaRPr lang="en-US" sz="1600" dirty="0">
              <a:latin typeface="NikoshBAN" pitchFamily="2" charset="0"/>
              <a:cs typeface="NikoshBAN" pitchFamily="2" charset="0"/>
            </a:endParaRPr>
          </a:p>
          <a:p>
            <a:pPr algn="ctr"/>
            <a:r>
              <a:rPr lang="bn-IN" sz="3200" dirty="0">
                <a:latin typeface="NikoshBAN" pitchFamily="2" charset="0"/>
                <a:cs typeface="NikoshBAN" pitchFamily="2" charset="0"/>
              </a:rPr>
              <a:t>নামঃ </a:t>
            </a:r>
            <a:r>
              <a:rPr lang="en-US" sz="3200" dirty="0" err="1">
                <a:latin typeface="NikoshBAN" pitchFamily="2" charset="0"/>
                <a:cs typeface="NikoshBAN" pitchFamily="2" charset="0"/>
              </a:rPr>
              <a:t>মোঃ</a:t>
            </a:r>
            <a:r>
              <a:rPr lang="en-US" sz="3200" dirty="0">
                <a:latin typeface="NikoshBAN" pitchFamily="2" charset="0"/>
                <a:cs typeface="NikoshBAN" pitchFamily="2" charset="0"/>
              </a:rPr>
              <a:t> </a:t>
            </a:r>
            <a:r>
              <a:rPr lang="en-US" sz="3200" dirty="0" err="1">
                <a:latin typeface="NikoshBAN" pitchFamily="2" charset="0"/>
                <a:cs typeface="NikoshBAN" pitchFamily="2" charset="0"/>
              </a:rPr>
              <a:t>আমিনুল</a:t>
            </a:r>
            <a:r>
              <a:rPr lang="en-US" sz="3200" dirty="0">
                <a:latin typeface="NikoshBAN" pitchFamily="2" charset="0"/>
                <a:cs typeface="NikoshBAN" pitchFamily="2" charset="0"/>
              </a:rPr>
              <a:t> </a:t>
            </a:r>
            <a:r>
              <a:rPr lang="en-US" sz="3200" dirty="0" err="1">
                <a:latin typeface="NikoshBAN" pitchFamily="2" charset="0"/>
                <a:cs typeface="NikoshBAN" pitchFamily="2" charset="0"/>
              </a:rPr>
              <a:t>ইসলাম</a:t>
            </a:r>
            <a:endParaRPr lang="bn-IN" sz="3200" dirty="0">
              <a:latin typeface="NikoshBAN" pitchFamily="2" charset="0"/>
              <a:cs typeface="NikoshBAN" pitchFamily="2" charset="0"/>
            </a:endParaRPr>
          </a:p>
          <a:p>
            <a:pPr algn="ctr"/>
            <a:r>
              <a:rPr lang="bn-IN" sz="3200" dirty="0">
                <a:latin typeface="NikoshBAN" pitchFamily="2" charset="0"/>
                <a:cs typeface="NikoshBAN" pitchFamily="2" charset="0"/>
              </a:rPr>
              <a:t>সিনিয়র সহকারী শিক্ষক</a:t>
            </a:r>
          </a:p>
          <a:p>
            <a:pPr algn="ctr"/>
            <a:r>
              <a:rPr lang="en-US" sz="3200" dirty="0" err="1">
                <a:latin typeface="NikoshBAN" pitchFamily="2" charset="0"/>
                <a:cs typeface="NikoshBAN" pitchFamily="2" charset="0"/>
              </a:rPr>
              <a:t>চাঁদপুর</a:t>
            </a:r>
            <a:r>
              <a:rPr lang="en-US" sz="3200" dirty="0">
                <a:latin typeface="NikoshBAN" pitchFamily="2" charset="0"/>
                <a:cs typeface="NikoshBAN" pitchFamily="2" charset="0"/>
              </a:rPr>
              <a:t> </a:t>
            </a:r>
            <a:r>
              <a:rPr lang="en-US" sz="3200" dirty="0" err="1">
                <a:latin typeface="NikoshBAN" pitchFamily="2" charset="0"/>
                <a:cs typeface="NikoshBAN" pitchFamily="2" charset="0"/>
              </a:rPr>
              <a:t>আহমাদিয়া</a:t>
            </a:r>
            <a:r>
              <a:rPr lang="en-US" sz="3200" dirty="0">
                <a:latin typeface="NikoshBAN" pitchFamily="2" charset="0"/>
                <a:cs typeface="NikoshBAN" pitchFamily="2" charset="0"/>
              </a:rPr>
              <a:t> </a:t>
            </a:r>
            <a:r>
              <a:rPr lang="en-US" sz="3200" dirty="0" err="1">
                <a:latin typeface="NikoshBAN" pitchFamily="2" charset="0"/>
                <a:cs typeface="NikoshBAN" pitchFamily="2" charset="0"/>
              </a:rPr>
              <a:t>ফাজিল</a:t>
            </a:r>
            <a:r>
              <a:rPr lang="en-US" sz="3200" dirty="0">
                <a:latin typeface="NikoshBAN" pitchFamily="2" charset="0"/>
                <a:cs typeface="NikoshBAN" pitchFamily="2" charset="0"/>
              </a:rPr>
              <a:t> </a:t>
            </a:r>
            <a:r>
              <a:rPr lang="en-US" sz="3200" dirty="0" err="1">
                <a:latin typeface="NikoshBAN" pitchFamily="2" charset="0"/>
                <a:cs typeface="NikoshBAN" pitchFamily="2" charset="0"/>
              </a:rPr>
              <a:t>মাদ্রাসা</a:t>
            </a:r>
            <a:endParaRPr lang="bn-IN" sz="3200" dirty="0">
              <a:latin typeface="NikoshBAN" pitchFamily="2" charset="0"/>
              <a:cs typeface="NikoshBAN" pitchFamily="2" charset="0"/>
            </a:endParaRPr>
          </a:p>
          <a:p>
            <a:pPr algn="ctr"/>
            <a:r>
              <a:rPr lang="bn-IN" sz="3200" dirty="0">
                <a:latin typeface="NikoshBAN" pitchFamily="2" charset="0"/>
                <a:cs typeface="NikoshBAN" pitchFamily="2" charset="0"/>
              </a:rPr>
              <a:t>মো</a:t>
            </a:r>
            <a:r>
              <a:rPr lang="en-US" sz="3200" dirty="0" err="1">
                <a:latin typeface="NikoshBAN" pitchFamily="2" charset="0"/>
                <a:cs typeface="NikoshBAN" pitchFamily="2" charset="0"/>
              </a:rPr>
              <a:t>বাঃ</a:t>
            </a:r>
            <a:r>
              <a:rPr lang="bn-IN" sz="3200" dirty="0">
                <a:latin typeface="NikoshBAN" pitchFamily="2" charset="0"/>
                <a:cs typeface="NikoshBAN" pitchFamily="2" charset="0"/>
              </a:rPr>
              <a:t> </a:t>
            </a:r>
            <a:r>
              <a:rPr lang="en-US" sz="2800" dirty="0">
                <a:latin typeface="Times New Roman" panose="02020603050405020304" pitchFamily="18" charset="0"/>
                <a:cs typeface="Times New Roman" panose="02020603050405020304" pitchFamily="18" charset="0"/>
              </a:rPr>
              <a:t>01911272437</a:t>
            </a:r>
            <a:endParaRPr lang="bn-IN" sz="2800" dirty="0">
              <a:latin typeface="Times New Roman" panose="02020603050405020304" pitchFamily="18" charset="0"/>
              <a:cs typeface="NikoshBAN" pitchFamily="2" charset="0"/>
            </a:endParaRPr>
          </a:p>
          <a:p>
            <a:pPr algn="ctr"/>
            <a:r>
              <a:rPr lang="en-US" sz="2400" b="1" dirty="0">
                <a:solidFill>
                  <a:srgbClr val="0000CC"/>
                </a:solidFill>
                <a:latin typeface="Times New Roman" pitchFamily="18" charset="0"/>
                <a:cs typeface="Times New Roman" pitchFamily="18" charset="0"/>
              </a:rPr>
              <a:t>Email: amin_1974@yahoo.com</a:t>
            </a:r>
          </a:p>
          <a:p>
            <a:pPr algn="ctr"/>
            <a:endParaRPr lang="en-US" sz="2000" dirty="0">
              <a:solidFill>
                <a:srgbClr val="0000CC"/>
              </a:solidFill>
              <a:latin typeface="Times New Roman" pitchFamily="18" charset="0"/>
              <a:cs typeface="Times New Roman" pitchFamily="18" charset="0"/>
            </a:endParaRPr>
          </a:p>
        </p:txBody>
      </p:sp>
      <p:sp>
        <p:nvSpPr>
          <p:cNvPr id="2" name="Date Placeholder 1">
            <a:extLst>
              <a:ext uri="{FF2B5EF4-FFF2-40B4-BE49-F238E27FC236}">
                <a16:creationId xmlns:a16="http://schemas.microsoft.com/office/drawing/2014/main" id="{BB6E5E81-485F-4BD4-BF0C-0ADB08A2633B}"/>
              </a:ext>
            </a:extLst>
          </p:cNvPr>
          <p:cNvSpPr>
            <a:spLocks noGrp="1"/>
          </p:cNvSpPr>
          <p:nvPr>
            <p:ph type="dt" sz="half" idx="10"/>
          </p:nvPr>
        </p:nvSpPr>
        <p:spPr/>
        <p:txBody>
          <a:bodyPr/>
          <a:lstStyle/>
          <a:p>
            <a:fld id="{AB1E6678-6A26-40BF-B647-816C9F9C4716}" type="datetime1">
              <a:rPr lang="en-US" smtClean="0"/>
              <a:t>7/12/2026</a:t>
            </a:fld>
            <a:endParaRPr lang="en-US"/>
          </a:p>
        </p:txBody>
      </p:sp>
      <p:sp>
        <p:nvSpPr>
          <p:cNvPr id="5" name="Slide Number Placeholder 4">
            <a:extLst>
              <a:ext uri="{FF2B5EF4-FFF2-40B4-BE49-F238E27FC236}">
                <a16:creationId xmlns:a16="http://schemas.microsoft.com/office/drawing/2014/main" id="{E4D7DBC6-2ACA-4300-A3E1-78A834D0BCAC}"/>
              </a:ext>
            </a:extLst>
          </p:cNvPr>
          <p:cNvSpPr>
            <a:spLocks noGrp="1"/>
          </p:cNvSpPr>
          <p:nvPr>
            <p:ph type="sldNum" sz="quarter" idx="12"/>
          </p:nvPr>
        </p:nvSpPr>
        <p:spPr/>
        <p:txBody>
          <a:bodyPr/>
          <a:lstStyle/>
          <a:p>
            <a:fld id="{B6F15528-21DE-4FAA-801E-634DDDAF4B2B}" type="slidenum">
              <a:rPr lang="en-US" smtClean="0"/>
              <a:pPr/>
              <a:t>2</a:t>
            </a:fld>
            <a:endParaRPr lang="en-US"/>
          </a:p>
        </p:txBody>
      </p:sp>
    </p:spTree>
    <p:extLst>
      <p:ext uri="{BB962C8B-B14F-4D97-AF65-F5344CB8AC3E}">
        <p14:creationId xmlns:p14="http://schemas.microsoft.com/office/powerpoint/2010/main" val="2033531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saturation sat="200000"/>
                    </a14:imgEffect>
                  </a14:imgLayer>
                </a14:imgProps>
              </a:ext>
              <a:ext uri="{28A0092B-C50C-407E-A947-70E740481C1C}">
                <a14:useLocalDpi xmlns:a14="http://schemas.microsoft.com/office/drawing/2010/main" val="0"/>
              </a:ext>
            </a:extLst>
          </a:blip>
          <a:srcRect t="41747"/>
          <a:stretch/>
        </p:blipFill>
        <p:spPr>
          <a:xfrm>
            <a:off x="457200" y="304800"/>
            <a:ext cx="11277600" cy="6172200"/>
          </a:xfrm>
          <a:prstGeom prst="rect">
            <a:avLst/>
          </a:prstGeom>
          <a:ln w="228600" cap="sq" cmpd="thickThin">
            <a:solidFill>
              <a:srgbClr val="0000FF"/>
            </a:solidFill>
            <a:prstDash val="solid"/>
            <a:miter lim="800000"/>
          </a:ln>
          <a:effectLst>
            <a:innerShdw blurRad="76200">
              <a:srgbClr val="000000"/>
            </a:innerShdw>
          </a:effectLst>
        </p:spPr>
      </p:pic>
      <p:sp>
        <p:nvSpPr>
          <p:cNvPr id="2" name="Date Placeholder 1">
            <a:extLst>
              <a:ext uri="{FF2B5EF4-FFF2-40B4-BE49-F238E27FC236}">
                <a16:creationId xmlns:a16="http://schemas.microsoft.com/office/drawing/2014/main" id="{3D37109E-5E5A-4DDA-81CF-F8BF5D83CD1A}"/>
              </a:ext>
            </a:extLst>
          </p:cNvPr>
          <p:cNvSpPr>
            <a:spLocks noGrp="1"/>
          </p:cNvSpPr>
          <p:nvPr>
            <p:ph type="dt" sz="half" idx="10"/>
          </p:nvPr>
        </p:nvSpPr>
        <p:spPr/>
        <p:txBody>
          <a:bodyPr/>
          <a:lstStyle/>
          <a:p>
            <a:fld id="{7E490DF2-4FA0-4F37-AEC7-F02F3A71F679}" type="datetime1">
              <a:rPr lang="en-US" smtClean="0"/>
              <a:t>7/12/2026</a:t>
            </a:fld>
            <a:endParaRPr lang="en-US"/>
          </a:p>
        </p:txBody>
      </p:sp>
      <p:sp>
        <p:nvSpPr>
          <p:cNvPr id="3" name="Slide Number Placeholder 2">
            <a:extLst>
              <a:ext uri="{FF2B5EF4-FFF2-40B4-BE49-F238E27FC236}">
                <a16:creationId xmlns:a16="http://schemas.microsoft.com/office/drawing/2014/main" id="{2805C3AF-DFF7-479B-B5FE-3DF798E7B342}"/>
              </a:ext>
            </a:extLst>
          </p:cNvPr>
          <p:cNvSpPr>
            <a:spLocks noGrp="1"/>
          </p:cNvSpPr>
          <p:nvPr>
            <p:ph type="sldNum" sz="quarter" idx="12"/>
          </p:nvPr>
        </p:nvSpPr>
        <p:spPr/>
        <p:txBody>
          <a:bodyPr/>
          <a:lstStyle/>
          <a:p>
            <a:fld id="{B6F15528-21DE-4FAA-801E-634DDDAF4B2B}" type="slidenum">
              <a:rPr lang="en-US" smtClean="0"/>
              <a:pPr/>
              <a:t>3</a:t>
            </a:fld>
            <a:endParaRPr lang="en-US"/>
          </a:p>
        </p:txBody>
      </p:sp>
    </p:spTree>
    <p:extLst>
      <p:ext uri="{BB962C8B-B14F-4D97-AF65-F5344CB8AC3E}">
        <p14:creationId xmlns:p14="http://schemas.microsoft.com/office/powerpoint/2010/main" val="2207381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400" y="381000"/>
            <a:ext cx="11218962" cy="609600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4638" y="381000"/>
            <a:ext cx="11194424" cy="6248400"/>
          </a:xfrm>
          <a:prstGeom prst="rect">
            <a:avLst/>
          </a:prstGeom>
        </p:spPr>
      </p:pic>
      <p:sp>
        <p:nvSpPr>
          <p:cNvPr id="12" name="Rectangle 11"/>
          <p:cNvSpPr/>
          <p:nvPr/>
        </p:nvSpPr>
        <p:spPr>
          <a:xfrm>
            <a:off x="464563" y="382428"/>
            <a:ext cx="11243502" cy="6245544"/>
          </a:xfrm>
          <a:prstGeom prst="rect">
            <a:avLst/>
          </a:prstGeom>
          <a:solidFill>
            <a:schemeClr val="accent6">
              <a:lumMod val="20000"/>
              <a:lumOff val="80000"/>
            </a:schemeClr>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Connector 4"/>
          <p:cNvCxnSpPr>
            <a:cxnSpLocks/>
            <a:stCxn id="12" idx="2"/>
            <a:endCxn id="12" idx="0"/>
          </p:cNvCxnSpPr>
          <p:nvPr/>
        </p:nvCxnSpPr>
        <p:spPr>
          <a:xfrm flipV="1">
            <a:off x="6086314" y="382428"/>
            <a:ext cx="0" cy="6245544"/>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cxnSpLocks/>
            <a:stCxn id="12" idx="1"/>
            <a:endCxn id="12" idx="3"/>
          </p:cNvCxnSpPr>
          <p:nvPr/>
        </p:nvCxnSpPr>
        <p:spPr>
          <a:xfrm>
            <a:off x="464563" y="3505200"/>
            <a:ext cx="11243502"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858834" y="3542437"/>
            <a:ext cx="1130438" cy="584775"/>
          </a:xfrm>
          <a:prstGeom prst="rect">
            <a:avLst/>
          </a:prstGeom>
          <a:noFill/>
        </p:spPr>
        <p:txBody>
          <a:bodyPr wrap="none" rtlCol="0">
            <a:spAutoFit/>
          </a:bodyPr>
          <a:lstStyle/>
          <a:p>
            <a:r>
              <a:rPr lang="bn-IN" sz="3200" dirty="0">
                <a:latin typeface="NikoshBAN" pitchFamily="2" charset="0"/>
                <a:cs typeface="NikoshBAN" pitchFamily="2" charset="0"/>
              </a:rPr>
              <a:t>মূলবিন্দু</a:t>
            </a:r>
            <a:endParaRPr lang="en-US" sz="3200" dirty="0">
              <a:latin typeface="NikoshBAN" pitchFamily="2" charset="0"/>
              <a:cs typeface="NikoshBAN" pitchFamily="2" charset="0"/>
            </a:endParaRPr>
          </a:p>
        </p:txBody>
      </p:sp>
      <p:sp>
        <p:nvSpPr>
          <p:cNvPr id="14" name="TextBox 13"/>
          <p:cNvSpPr txBox="1"/>
          <p:nvPr/>
        </p:nvSpPr>
        <p:spPr>
          <a:xfrm>
            <a:off x="5715000" y="1359039"/>
            <a:ext cx="1120820" cy="584775"/>
          </a:xfrm>
          <a:prstGeom prst="rect">
            <a:avLst/>
          </a:prstGeom>
          <a:noFill/>
        </p:spPr>
        <p:txBody>
          <a:bodyPr wrap="none" rtlCol="0">
            <a:spAutoFit/>
          </a:bodyPr>
          <a:lstStyle/>
          <a:p>
            <a:r>
              <a:rPr lang="en-US" sz="3200" dirty="0">
                <a:latin typeface="Times New Roman" pitchFamily="18" charset="0"/>
                <a:cs typeface="Times New Roman" pitchFamily="18" charset="0"/>
              </a:rPr>
              <a:t>y  </a:t>
            </a:r>
            <a:r>
              <a:rPr lang="bn-IN" sz="3200" dirty="0">
                <a:latin typeface="NikoshBAN" pitchFamily="2" charset="0"/>
                <a:cs typeface="NikoshBAN" pitchFamily="2" charset="0"/>
              </a:rPr>
              <a:t>অক্ষ</a:t>
            </a:r>
            <a:endParaRPr lang="en-US" sz="3200" dirty="0">
              <a:latin typeface="NikoshBAN" pitchFamily="2" charset="0"/>
              <a:cs typeface="NikoshBAN" pitchFamily="2" charset="0"/>
            </a:endParaRPr>
          </a:p>
        </p:txBody>
      </p:sp>
      <p:sp>
        <p:nvSpPr>
          <p:cNvPr id="16" name="TextBox 15"/>
          <p:cNvSpPr txBox="1"/>
          <p:nvPr/>
        </p:nvSpPr>
        <p:spPr>
          <a:xfrm>
            <a:off x="9067800" y="2946038"/>
            <a:ext cx="1018227" cy="584775"/>
          </a:xfrm>
          <a:prstGeom prst="rect">
            <a:avLst/>
          </a:prstGeom>
          <a:noFill/>
        </p:spPr>
        <p:txBody>
          <a:bodyPr wrap="none" rtlCol="0">
            <a:spAutoFit/>
          </a:bodyPr>
          <a:lstStyle/>
          <a:p>
            <a:r>
              <a:rPr lang="en-US" sz="3200" dirty="0">
                <a:latin typeface="Times New Roman" pitchFamily="18" charset="0"/>
                <a:cs typeface="Times New Roman" pitchFamily="18" charset="0"/>
              </a:rPr>
              <a:t>x </a:t>
            </a:r>
            <a:r>
              <a:rPr lang="bn-IN" sz="3200" dirty="0">
                <a:latin typeface="NikoshBAN" pitchFamily="2" charset="0"/>
                <a:cs typeface="NikoshBAN" pitchFamily="2" charset="0"/>
              </a:rPr>
              <a:t>অক্ষ</a:t>
            </a:r>
            <a:endParaRPr lang="en-US" sz="3200" dirty="0">
              <a:latin typeface="NikoshBAN" pitchFamily="2" charset="0"/>
              <a:cs typeface="NikoshBAN" pitchFamily="2" charset="0"/>
            </a:endParaRPr>
          </a:p>
        </p:txBody>
      </p:sp>
      <p:sp>
        <p:nvSpPr>
          <p:cNvPr id="21" name="Date Placeholder 20">
            <a:extLst>
              <a:ext uri="{FF2B5EF4-FFF2-40B4-BE49-F238E27FC236}">
                <a16:creationId xmlns:a16="http://schemas.microsoft.com/office/drawing/2014/main" id="{C631092F-028F-4C38-A9F5-B54ACFAB9E4B}"/>
              </a:ext>
            </a:extLst>
          </p:cNvPr>
          <p:cNvSpPr>
            <a:spLocks noGrp="1"/>
          </p:cNvSpPr>
          <p:nvPr>
            <p:ph type="dt" sz="half" idx="10"/>
          </p:nvPr>
        </p:nvSpPr>
        <p:spPr/>
        <p:txBody>
          <a:bodyPr/>
          <a:lstStyle/>
          <a:p>
            <a:fld id="{9E80154D-0A91-4620-A645-F683FFC70193}" type="datetime1">
              <a:rPr lang="en-US" smtClean="0"/>
              <a:t>7/12/2026</a:t>
            </a:fld>
            <a:endParaRPr lang="en-US"/>
          </a:p>
        </p:txBody>
      </p:sp>
      <p:sp>
        <p:nvSpPr>
          <p:cNvPr id="22" name="Slide Number Placeholder 21">
            <a:extLst>
              <a:ext uri="{FF2B5EF4-FFF2-40B4-BE49-F238E27FC236}">
                <a16:creationId xmlns:a16="http://schemas.microsoft.com/office/drawing/2014/main" id="{67F439E3-7EF8-4473-B5DF-64A001BF8E48}"/>
              </a:ext>
            </a:extLst>
          </p:cNvPr>
          <p:cNvSpPr>
            <a:spLocks noGrp="1"/>
          </p:cNvSpPr>
          <p:nvPr>
            <p:ph type="sldNum" sz="quarter" idx="12"/>
          </p:nvPr>
        </p:nvSpPr>
        <p:spPr/>
        <p:txBody>
          <a:bodyPr/>
          <a:lstStyle/>
          <a:p>
            <a:fld id="{B6F15528-21DE-4FAA-801E-634DDDAF4B2B}" type="slidenum">
              <a:rPr lang="en-US" smtClean="0"/>
              <a:pPr/>
              <a:t>4</a:t>
            </a:fld>
            <a:endParaRPr lang="en-US"/>
          </a:p>
        </p:txBody>
      </p:sp>
    </p:spTree>
    <p:extLst>
      <p:ext uri="{BB962C8B-B14F-4D97-AF65-F5344CB8AC3E}">
        <p14:creationId xmlns:p14="http://schemas.microsoft.com/office/powerpoint/2010/main" val="2322217655"/>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2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2000"/>
                                        <p:tgtEl>
                                          <p:spTgt spid="3"/>
                                        </p:tgtEl>
                                      </p:cBhvr>
                                    </p:animEffect>
                                    <p:set>
                                      <p:cBhvr>
                                        <p:cTn id="27" dur="1" fill="hold">
                                          <p:stCondLst>
                                            <p:cond delay="1999"/>
                                          </p:stCondLst>
                                        </p:cTn>
                                        <p:tgtEl>
                                          <p:spTgt spid="3"/>
                                        </p:tgtEl>
                                        <p:attrNameLst>
                                          <p:attrName>style.visibility</p:attrName>
                                        </p:attrNameLst>
                                      </p:cBhvr>
                                      <p:to>
                                        <p:strVal val="hidden"/>
                                      </p:to>
                                    </p:set>
                                  </p:childTnLst>
                                </p:cTn>
                              </p:par>
                              <p:par>
                                <p:cTn id="28" presetID="2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20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20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left)">
                                      <p:cBhvr>
                                        <p:cTn id="40" dur="20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P spid="14"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5512" y="3733800"/>
            <a:ext cx="5599288" cy="2667000"/>
          </a:xfrm>
          <a:prstGeom prst="rect">
            <a:avLst/>
          </a:prstGeom>
          <a:ln w="19050">
            <a:solidFill>
              <a:schemeClr val="tx1"/>
            </a:solidFill>
          </a:ln>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5512" y="980420"/>
            <a:ext cx="5599288" cy="2868034"/>
          </a:xfrm>
          <a:prstGeom prst="rect">
            <a:avLst/>
          </a:prstGeom>
          <a:ln w="12700">
            <a:solidFill>
              <a:schemeClr val="tx1"/>
            </a:solidFill>
          </a:ln>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999" y="3848454"/>
            <a:ext cx="5599288" cy="2552346"/>
          </a:xfrm>
          <a:prstGeom prst="rect">
            <a:avLst/>
          </a:prstGeom>
          <a:ln w="19050">
            <a:solidFill>
              <a:schemeClr val="tx1"/>
            </a:solidFill>
          </a:ln>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0999" y="980420"/>
            <a:ext cx="5675489" cy="2868034"/>
          </a:xfrm>
          <a:prstGeom prst="rect">
            <a:avLst/>
          </a:prstGeom>
          <a:ln w="12700">
            <a:solidFill>
              <a:schemeClr val="tx1"/>
            </a:solidFill>
          </a:ln>
        </p:spPr>
      </p:pic>
      <p:sp>
        <p:nvSpPr>
          <p:cNvPr id="6" name="TextBox 5"/>
          <p:cNvSpPr txBox="1"/>
          <p:nvPr/>
        </p:nvSpPr>
        <p:spPr>
          <a:xfrm>
            <a:off x="381000" y="350733"/>
            <a:ext cx="11353800" cy="584775"/>
          </a:xfrm>
          <a:prstGeom prst="rect">
            <a:avLst/>
          </a:prstGeom>
          <a:solidFill>
            <a:schemeClr val="accent4">
              <a:lumMod val="40000"/>
              <a:lumOff val="60000"/>
            </a:schemeClr>
          </a:solidFill>
          <a:ln w="19050">
            <a:solidFill>
              <a:schemeClr val="tx1"/>
            </a:solidFill>
          </a:ln>
        </p:spPr>
        <p:txBody>
          <a:bodyPr wrap="square" rtlCol="0">
            <a:spAutoFit/>
          </a:bodyPr>
          <a:lstStyle/>
          <a:p>
            <a:pPr algn="ctr"/>
            <a:r>
              <a:rPr lang="bn-IN" sz="2800" dirty="0">
                <a:latin typeface="NikoshBAN" pitchFamily="2" charset="0"/>
                <a:cs typeface="NikoshBAN" pitchFamily="2" charset="0"/>
              </a:rPr>
              <a:t> </a:t>
            </a:r>
            <a:r>
              <a:rPr lang="bn-IN" sz="3200" b="1" dirty="0">
                <a:ln w="6600">
                  <a:solidFill>
                    <a:schemeClr val="accent2"/>
                  </a:solidFill>
                  <a:prstDash val="solid"/>
                </a:ln>
                <a:solidFill>
                  <a:srgbClr val="FFFFFF"/>
                </a:solidFill>
                <a:effectLst>
                  <a:outerShdw dist="38100" dir="2700000" algn="tl" rotWithShape="0">
                    <a:schemeClr val="accent2"/>
                  </a:outerShdw>
                </a:effectLst>
                <a:latin typeface="NikoshBAN" pitchFamily="2" charset="0"/>
                <a:cs typeface="NikoshBAN" pitchFamily="2" charset="0"/>
              </a:rPr>
              <a:t>লেখচিত্রের সাহায্যে সরল সহসমীকরণের সমাধান</a:t>
            </a:r>
            <a:endParaRPr lang="en-US" sz="2800" dirty="0">
              <a:latin typeface="NikoshBAN" pitchFamily="2" charset="0"/>
              <a:cs typeface="NikoshBAN" pitchFamily="2" charset="0"/>
            </a:endParaRPr>
          </a:p>
        </p:txBody>
      </p:sp>
      <p:sp>
        <p:nvSpPr>
          <p:cNvPr id="7" name="Date Placeholder 6">
            <a:extLst>
              <a:ext uri="{FF2B5EF4-FFF2-40B4-BE49-F238E27FC236}">
                <a16:creationId xmlns:a16="http://schemas.microsoft.com/office/drawing/2014/main" id="{AFD47F0C-A9DE-467C-9891-772A0816511F}"/>
              </a:ext>
            </a:extLst>
          </p:cNvPr>
          <p:cNvSpPr>
            <a:spLocks noGrp="1"/>
          </p:cNvSpPr>
          <p:nvPr>
            <p:ph type="dt" sz="half" idx="10"/>
          </p:nvPr>
        </p:nvSpPr>
        <p:spPr/>
        <p:txBody>
          <a:bodyPr/>
          <a:lstStyle/>
          <a:p>
            <a:fld id="{8D6983AF-255A-4733-8464-2C535E6A93AC}" type="datetime1">
              <a:rPr lang="en-US" smtClean="0"/>
              <a:t>7/12/2026</a:t>
            </a:fld>
            <a:endParaRPr lang="en-US"/>
          </a:p>
        </p:txBody>
      </p:sp>
      <p:sp>
        <p:nvSpPr>
          <p:cNvPr id="8" name="Slide Number Placeholder 7">
            <a:extLst>
              <a:ext uri="{FF2B5EF4-FFF2-40B4-BE49-F238E27FC236}">
                <a16:creationId xmlns:a16="http://schemas.microsoft.com/office/drawing/2014/main" id="{22E5AD52-0542-4A60-84EA-2D3B3554077A}"/>
              </a:ext>
            </a:extLst>
          </p:cNvPr>
          <p:cNvSpPr>
            <a:spLocks noGrp="1"/>
          </p:cNvSpPr>
          <p:nvPr>
            <p:ph type="sldNum" sz="quarter" idx="12"/>
          </p:nvPr>
        </p:nvSpPr>
        <p:spPr/>
        <p:txBody>
          <a:bodyPr/>
          <a:lstStyle/>
          <a:p>
            <a:fld id="{B6F15528-21DE-4FAA-801E-634DDDAF4B2B}" type="slidenum">
              <a:rPr lang="en-US" smtClean="0"/>
              <a:pPr/>
              <a:t>5</a:t>
            </a:fld>
            <a:endParaRPr lang="en-US"/>
          </a:p>
        </p:txBody>
      </p:sp>
    </p:spTree>
    <p:extLst>
      <p:ext uri="{BB962C8B-B14F-4D97-AF65-F5344CB8AC3E}">
        <p14:creationId xmlns:p14="http://schemas.microsoft.com/office/powerpoint/2010/main" val="2334069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1000" y="381000"/>
            <a:ext cx="11430000" cy="5940088"/>
          </a:xfrm>
          <a:prstGeom prst="rect">
            <a:avLst/>
          </a:prstGeom>
          <a:solidFill>
            <a:srgbClr val="E1FFFF"/>
          </a:solidFill>
          <a:ln w="19050">
            <a:solidFill>
              <a:schemeClr val="tx1"/>
            </a:solidFill>
          </a:ln>
        </p:spPr>
        <p:txBody>
          <a:bodyPr wrap="square" rtlCol="0">
            <a:spAutoFit/>
          </a:bodyPr>
          <a:lstStyle/>
          <a:p>
            <a:pPr algn="ctr"/>
            <a:endParaRPr lang="bn-IN" sz="3600" dirty="0">
              <a:latin typeface="NikoshBAN" pitchFamily="2" charset="0"/>
              <a:cs typeface="NikoshBAN" pitchFamily="2" charset="0"/>
            </a:endParaRPr>
          </a:p>
          <a:p>
            <a:r>
              <a:rPr lang="bn-IN" sz="4800" b="1" spc="50" dirty="0">
                <a:ln w="9525" cmpd="sng">
                  <a:solidFill>
                    <a:schemeClr val="accent1"/>
                  </a:solidFill>
                  <a:prstDash val="solid"/>
                </a:ln>
                <a:solidFill>
                  <a:srgbClr val="70AD47">
                    <a:tint val="1000"/>
                  </a:srgbClr>
                </a:solidFill>
                <a:effectLst>
                  <a:glow rad="38100">
                    <a:schemeClr val="accent1">
                      <a:alpha val="40000"/>
                    </a:schemeClr>
                  </a:glow>
                </a:effectLst>
                <a:latin typeface="NikoshBAN" pitchFamily="2" charset="0"/>
                <a:cs typeface="NikoshBAN" pitchFamily="2" charset="0"/>
              </a:rPr>
              <a:t>এই পাঠ থেকে শিক্ষার্থীরা</a:t>
            </a:r>
            <a:r>
              <a:rPr lang="en-US" sz="4800" b="1" spc="50" dirty="0">
                <a:ln w="9525" cmpd="sng">
                  <a:solidFill>
                    <a:schemeClr val="accent1"/>
                  </a:solidFill>
                  <a:prstDash val="solid"/>
                </a:ln>
                <a:solidFill>
                  <a:srgbClr val="70AD47">
                    <a:tint val="1000"/>
                  </a:srgbClr>
                </a:solidFill>
                <a:effectLst>
                  <a:glow rad="38100">
                    <a:schemeClr val="accent1">
                      <a:alpha val="40000"/>
                    </a:schemeClr>
                  </a:glow>
                </a:effectLst>
                <a:latin typeface="NikoshBAN" pitchFamily="2" charset="0"/>
                <a:cs typeface="NikoshBAN" pitchFamily="2" charset="0"/>
              </a:rPr>
              <a:t>…</a:t>
            </a:r>
            <a:endParaRPr lang="bn-IN" sz="4800" b="1" spc="50" dirty="0">
              <a:ln w="9525" cmpd="sng">
                <a:solidFill>
                  <a:schemeClr val="accent1"/>
                </a:solidFill>
                <a:prstDash val="solid"/>
              </a:ln>
              <a:solidFill>
                <a:srgbClr val="70AD47">
                  <a:tint val="1000"/>
                </a:srgbClr>
              </a:solidFill>
              <a:effectLst>
                <a:glow rad="38100">
                  <a:schemeClr val="accent1">
                    <a:alpha val="40000"/>
                  </a:schemeClr>
                </a:glow>
              </a:effectLst>
              <a:latin typeface="NikoshBAN" pitchFamily="2" charset="0"/>
              <a:cs typeface="NikoshBAN" pitchFamily="2" charset="0"/>
            </a:endParaRPr>
          </a:p>
          <a:p>
            <a:pPr marL="914400" indent="-914400">
              <a:buFont typeface="+mj-lt"/>
              <a:buAutoNum type="arabicPeriod"/>
            </a:pPr>
            <a:r>
              <a:rPr lang="bn-IN"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NikoshBAN" pitchFamily="2" charset="0"/>
                <a:cs typeface="NikoshBAN" pitchFamily="2" charset="0"/>
              </a:rPr>
              <a:t>সরল সহসমীকরণের মূল ব্যাখ্যা </a:t>
            </a:r>
            <a:r>
              <a:rPr lang="bn-BD"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NikoshBAN" pitchFamily="2" charset="0"/>
                <a:cs typeface="NikoshBAN" pitchFamily="2" charset="0"/>
              </a:rPr>
              <a:t>করতে</a:t>
            </a:r>
            <a:r>
              <a:rPr lang="bn-IN"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NikoshBAN" pitchFamily="2" charset="0"/>
                <a:cs typeface="NikoshBAN" pitchFamily="2" charset="0"/>
              </a:rPr>
              <a:t> পারবে;</a:t>
            </a:r>
          </a:p>
          <a:p>
            <a:pPr marL="914400" indent="-914400">
              <a:buFont typeface="+mj-lt"/>
              <a:buAutoNum type="arabicPeriod"/>
            </a:pPr>
            <a:r>
              <a:rPr lang="bn-IN" sz="4800" dirty="0">
                <a:latin typeface="NikoshBAN" pitchFamily="2" charset="0"/>
                <a:cs typeface="NikoshBAN" pitchFamily="2" charset="0"/>
              </a:rPr>
              <a:t> </a:t>
            </a:r>
            <a:r>
              <a:rPr lang="bn-IN" sz="4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NikoshBAN" pitchFamily="2" charset="0"/>
                <a:cs typeface="NikoshBAN" pitchFamily="2" charset="0"/>
              </a:rPr>
              <a:t>সরল সহসমীকরণের লেখচিত্র অঙ্কন করতে পারবে;</a:t>
            </a:r>
          </a:p>
          <a:p>
            <a:pPr marL="914400" indent="-914400">
              <a:buFont typeface="+mj-lt"/>
              <a:buAutoNum type="arabicPeriod"/>
            </a:pPr>
            <a:r>
              <a:rPr lang="bn-IN" sz="4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NikoshBAN" pitchFamily="2" charset="0"/>
                <a:cs typeface="NikoshBAN" pitchFamily="2" charset="0"/>
              </a:rPr>
              <a:t>লেখচিত্রের সাহায্যে সরল সহসমীকরণের সমাধান করতে পারবে।</a:t>
            </a:r>
            <a:endParaRPr lang="en-US" sz="4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NikoshBAN" pitchFamily="2" charset="0"/>
              <a:cs typeface="NikoshBAN" pitchFamily="2" charset="0"/>
            </a:endParaRPr>
          </a:p>
          <a:p>
            <a:pPr marL="914400" indent="-914400">
              <a:buFont typeface="+mj-lt"/>
              <a:buAutoNum type="arabicPeriod"/>
            </a:pPr>
            <a:endParaRPr lang="bn-IN" sz="4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NikoshBAN" pitchFamily="2" charset="0"/>
              <a:cs typeface="NikoshBAN" pitchFamily="2" charset="0"/>
            </a:endParaRPr>
          </a:p>
          <a:p>
            <a:endParaRPr lang="bn-IN" sz="2800" dirty="0">
              <a:latin typeface="NikoshBAN" pitchFamily="2" charset="0"/>
              <a:cs typeface="NikoshBAN" pitchFamily="2" charset="0"/>
            </a:endParaRPr>
          </a:p>
          <a:p>
            <a:endParaRPr lang="en-US" sz="2800" dirty="0">
              <a:latin typeface="NikoshBAN" pitchFamily="2" charset="0"/>
              <a:cs typeface="NikoshBAN" pitchFamily="2" charset="0"/>
            </a:endParaRPr>
          </a:p>
        </p:txBody>
      </p:sp>
      <p:sp>
        <p:nvSpPr>
          <p:cNvPr id="2" name="Date Placeholder 1">
            <a:extLst>
              <a:ext uri="{FF2B5EF4-FFF2-40B4-BE49-F238E27FC236}">
                <a16:creationId xmlns:a16="http://schemas.microsoft.com/office/drawing/2014/main" id="{94D4397F-08D9-4865-BF29-EFBA32261212}"/>
              </a:ext>
            </a:extLst>
          </p:cNvPr>
          <p:cNvSpPr>
            <a:spLocks noGrp="1"/>
          </p:cNvSpPr>
          <p:nvPr>
            <p:ph type="dt" sz="half" idx="10"/>
          </p:nvPr>
        </p:nvSpPr>
        <p:spPr/>
        <p:txBody>
          <a:bodyPr/>
          <a:lstStyle/>
          <a:p>
            <a:fld id="{B5507F3D-735A-49CA-85C2-FCEC466E4A42}" type="datetime1">
              <a:rPr lang="en-US" smtClean="0"/>
              <a:t>7/12/2026</a:t>
            </a:fld>
            <a:endParaRPr lang="en-US"/>
          </a:p>
        </p:txBody>
      </p:sp>
      <p:sp>
        <p:nvSpPr>
          <p:cNvPr id="3" name="Slide Number Placeholder 2">
            <a:extLst>
              <a:ext uri="{FF2B5EF4-FFF2-40B4-BE49-F238E27FC236}">
                <a16:creationId xmlns:a16="http://schemas.microsoft.com/office/drawing/2014/main" id="{B43F9060-8E79-491D-BA00-65BC23E5D76C}"/>
              </a:ext>
            </a:extLst>
          </p:cNvPr>
          <p:cNvSpPr>
            <a:spLocks noGrp="1"/>
          </p:cNvSpPr>
          <p:nvPr>
            <p:ph type="sldNum" sz="quarter" idx="12"/>
          </p:nvPr>
        </p:nvSpPr>
        <p:spPr/>
        <p:txBody>
          <a:bodyPr/>
          <a:lstStyle/>
          <a:p>
            <a:fld id="{B6F15528-21DE-4FAA-801E-634DDDAF4B2B}" type="slidenum">
              <a:rPr lang="en-US" smtClean="0"/>
              <a:pPr/>
              <a:t>6</a:t>
            </a:fld>
            <a:endParaRPr lang="en-US"/>
          </a:p>
        </p:txBody>
      </p:sp>
    </p:spTree>
    <p:extLst>
      <p:ext uri="{BB962C8B-B14F-4D97-AF65-F5344CB8AC3E}">
        <p14:creationId xmlns:p14="http://schemas.microsoft.com/office/powerpoint/2010/main" val="23984064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ipe(left)">
                                      <p:cBhvr>
                                        <p:cTn id="7" dur="2000"/>
                                        <p:tgtEl>
                                          <p:spTgt spid="7">
                                            <p:bg/>
                                          </p:spTgt>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left)">
                                      <p:cBhvr>
                                        <p:cTn id="11" dur="2000"/>
                                        <p:tgtEl>
                                          <p:spTgt spid="7">
                                            <p:txEl>
                                              <p:pRg st="1" end="1"/>
                                            </p:txEl>
                                          </p:spTgt>
                                        </p:tgtEl>
                                      </p:cBhvr>
                                    </p:animEffect>
                                  </p:childTnLst>
                                </p:cTn>
                              </p:par>
                            </p:childTnLst>
                          </p:cTn>
                        </p:par>
                        <p:par>
                          <p:cTn id="12" fill="hold">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left)">
                                      <p:cBhvr>
                                        <p:cTn id="15" dur="2000"/>
                                        <p:tgtEl>
                                          <p:spTgt spid="7">
                                            <p:txEl>
                                              <p:pRg st="2" end="2"/>
                                            </p:txEl>
                                          </p:spTgt>
                                        </p:tgtEl>
                                      </p:cBhvr>
                                    </p:animEffect>
                                  </p:childTnLst>
                                </p:cTn>
                              </p:par>
                            </p:childTnLst>
                          </p:cTn>
                        </p:par>
                        <p:par>
                          <p:cTn id="16" fill="hold">
                            <p:stCondLst>
                              <p:cond delay="6000"/>
                            </p:stCondLst>
                            <p:childTnLst>
                              <p:par>
                                <p:cTn id="17" presetID="22" presetClass="entr" presetSubtype="8" fill="hold" grpId="0"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wipe(left)">
                                      <p:cBhvr>
                                        <p:cTn id="19" dur="2000"/>
                                        <p:tgtEl>
                                          <p:spTgt spid="7">
                                            <p:txEl>
                                              <p:pRg st="3" end="3"/>
                                            </p:txEl>
                                          </p:spTgt>
                                        </p:tgtEl>
                                      </p:cBhvr>
                                    </p:animEffect>
                                  </p:childTnLst>
                                </p:cTn>
                              </p:par>
                            </p:childTnLst>
                          </p:cTn>
                        </p:par>
                        <p:par>
                          <p:cTn id="20" fill="hold">
                            <p:stCondLst>
                              <p:cond delay="8000"/>
                            </p:stCondLst>
                            <p:childTnLst>
                              <p:par>
                                <p:cTn id="21" presetID="22" presetClass="entr" presetSubtype="8" fill="hold" grpId="0" nodeType="after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wipe(left)">
                                      <p:cBhvr>
                                        <p:cTn id="23" dur="2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609601"/>
            <a:ext cx="11353800" cy="4585871"/>
          </a:xfrm>
          <a:prstGeom prst="rect">
            <a:avLst/>
          </a:prstGeom>
          <a:noFill/>
          <a:ln w="19050">
            <a:solidFill>
              <a:schemeClr val="tx1"/>
            </a:solidFill>
          </a:ln>
        </p:spPr>
        <p:txBody>
          <a:bodyPr wrap="square" rtlCol="0">
            <a:spAutoFit/>
          </a:bodyPr>
          <a:lstStyle/>
          <a:p>
            <a:r>
              <a:rPr lang="en-US" sz="3200" dirty="0">
                <a:latin typeface="Times New Roman" pitchFamily="18" charset="0"/>
                <a:cs typeface="Times New Roman" pitchFamily="18" charset="0"/>
              </a:rPr>
              <a:t>x + y = 5----------------------------------------</a:t>
            </a:r>
            <a:endParaRPr lang="bn-IN" sz="3200" dirty="0">
              <a:latin typeface="Times New Roman" pitchFamily="18" charset="0"/>
              <a:cs typeface="Times New Roman" pitchFamily="18" charset="0"/>
            </a:endParaRPr>
          </a:p>
          <a:p>
            <a:r>
              <a:rPr lang="bn-IN" sz="3200" dirty="0">
                <a:latin typeface="Times New Roman" pitchFamily="18" charset="0"/>
                <a:cs typeface="Times New Roman" pitchFamily="18" charset="0"/>
              </a:rPr>
              <a:t>                                                                      </a:t>
            </a:r>
            <a:r>
              <a:rPr lang="bn-IN" sz="4400" dirty="0">
                <a:latin typeface="Times New Roman" pitchFamily="18" charset="0"/>
                <a:cs typeface="Times New Roman" pitchFamily="18" charset="0"/>
              </a:rPr>
              <a:t>  </a:t>
            </a:r>
          </a:p>
          <a:p>
            <a:r>
              <a:rPr lang="en-US" sz="3200" dirty="0">
                <a:latin typeface="Times New Roman" pitchFamily="18" charset="0"/>
                <a:cs typeface="Times New Roman" pitchFamily="18" charset="0"/>
              </a:rPr>
              <a:t>x </a:t>
            </a:r>
            <a:r>
              <a:rPr lang="en-US" sz="3200" dirty="0">
                <a:latin typeface="Times New Roman"/>
                <a:cs typeface="Times New Roman"/>
              </a:rPr>
              <a:t>–</a:t>
            </a:r>
            <a:r>
              <a:rPr lang="en-US" sz="3200" dirty="0">
                <a:latin typeface="Times New Roman" pitchFamily="18" charset="0"/>
                <a:cs typeface="Times New Roman" pitchFamily="18" charset="0"/>
              </a:rPr>
              <a:t> y = </a:t>
            </a:r>
            <a:r>
              <a:rPr lang="en-US" sz="3600" dirty="0">
                <a:latin typeface="Times New Roman" pitchFamily="18" charset="0"/>
                <a:cs typeface="Times New Roman" pitchFamily="18" charset="0"/>
              </a:rPr>
              <a:t>3-</a:t>
            </a:r>
            <a:r>
              <a:rPr lang="en-US" sz="3200" dirty="0">
                <a:latin typeface="Times New Roman" pitchFamily="18" charset="0"/>
                <a:cs typeface="Times New Roman" pitchFamily="18" charset="0"/>
              </a:rPr>
              <a:t>---------------------------------------</a:t>
            </a:r>
            <a:endParaRPr lang="bn-IN" sz="3200" dirty="0">
              <a:latin typeface="Times New Roman" pitchFamily="18" charset="0"/>
              <a:cs typeface="Times New Roman" pitchFamily="18" charset="0"/>
            </a:endParaRPr>
          </a:p>
          <a:p>
            <a:r>
              <a:rPr lang="bn-IN" sz="3200" dirty="0">
                <a:latin typeface="Times New Roman" pitchFamily="18" charset="0"/>
                <a:cs typeface="Times New Roman" pitchFamily="18" charset="0"/>
              </a:rPr>
              <a:t> </a:t>
            </a:r>
          </a:p>
          <a:p>
            <a:endParaRPr lang="bn-IN" sz="3200" dirty="0">
              <a:latin typeface="Times New Roman" pitchFamily="18" charset="0"/>
              <a:cs typeface="Times New Roman" pitchFamily="18" charset="0"/>
            </a:endParaRPr>
          </a:p>
          <a:p>
            <a:r>
              <a:rPr lang="bn-IN" sz="3200" dirty="0">
                <a:latin typeface="Times New Roman" pitchFamily="18" charset="0"/>
                <a:cs typeface="Times New Roman" pitchFamily="18" charset="0"/>
              </a:rPr>
              <a:t>(</a:t>
            </a:r>
            <a:r>
              <a:rPr lang="en-US" sz="3200" dirty="0">
                <a:latin typeface="Times New Roman" pitchFamily="18" charset="0"/>
                <a:cs typeface="Times New Roman" pitchFamily="18" charset="0"/>
              </a:rPr>
              <a:t>x=4,y =1</a:t>
            </a:r>
            <a:r>
              <a:rPr lang="bn-IN" sz="3200" dirty="0">
                <a:latin typeface="Times New Roman" pitchFamily="18" charset="0"/>
                <a:cs typeface="Times New Roman" pitchFamily="18" charset="0"/>
              </a:rPr>
              <a:t>)</a:t>
            </a:r>
            <a:r>
              <a:rPr lang="bn-IN" sz="3200" dirty="0">
                <a:latin typeface="NikoshBAN" pitchFamily="2" charset="0"/>
                <a:cs typeface="NikoshBAN" pitchFamily="2" charset="0"/>
              </a:rPr>
              <a:t>দ্বারা উভয় সমীকরণ যুগপৎ সিদ্ধ হয়</a:t>
            </a:r>
            <a:r>
              <a:rPr lang="bn-IN" sz="3200" dirty="0">
                <a:latin typeface="Times New Roman"/>
                <a:cs typeface="NikoshBAN" pitchFamily="2" charset="0"/>
              </a:rPr>
              <a:t>→</a:t>
            </a:r>
          </a:p>
          <a:p>
            <a:endParaRPr lang="bn-IN" sz="3200" dirty="0">
              <a:latin typeface="NikoshBAN" pitchFamily="2" charset="0"/>
              <a:cs typeface="NikoshBAN" pitchFamily="2" charset="0"/>
            </a:endParaRPr>
          </a:p>
          <a:p>
            <a:r>
              <a:rPr lang="bn-IN" sz="3200" dirty="0">
                <a:latin typeface="NikoshBAN" pitchFamily="2" charset="0"/>
                <a:cs typeface="NikoshBAN" pitchFamily="2" charset="0"/>
              </a:rPr>
              <a:t>ঊভয় সমীকরণের চলকদ্বয় একঘাতবিশিষ্ট </a:t>
            </a:r>
            <a:r>
              <a:rPr lang="en-US" sz="3200" dirty="0">
                <a:latin typeface="Times New Roman"/>
                <a:cs typeface="Times New Roman"/>
              </a:rPr>
              <a:t>→</a:t>
            </a:r>
            <a:endParaRPr lang="bn-IN" sz="3200" dirty="0">
              <a:latin typeface="Times New Roman"/>
              <a:cs typeface="Times New Roman"/>
            </a:endParaRPr>
          </a:p>
          <a:p>
            <a:endParaRPr lang="en-US" sz="2000" dirty="0">
              <a:solidFill>
                <a:srgbClr val="0000FF"/>
              </a:solidFill>
              <a:latin typeface="NikoshBAN" pitchFamily="2" charset="0"/>
              <a:cs typeface="NikoshBAN" pitchFamily="2" charset="0"/>
            </a:endParaRPr>
          </a:p>
        </p:txBody>
      </p:sp>
      <p:sp>
        <p:nvSpPr>
          <p:cNvPr id="8" name="TextBox 7"/>
          <p:cNvSpPr txBox="1"/>
          <p:nvPr/>
        </p:nvSpPr>
        <p:spPr>
          <a:xfrm>
            <a:off x="381000" y="5257800"/>
            <a:ext cx="11353800" cy="1077218"/>
          </a:xfrm>
          <a:prstGeom prst="rect">
            <a:avLst/>
          </a:prstGeom>
          <a:solidFill>
            <a:schemeClr val="accent6">
              <a:lumMod val="20000"/>
              <a:lumOff val="80000"/>
            </a:schemeClr>
          </a:solidFill>
          <a:ln w="19050">
            <a:solidFill>
              <a:schemeClr val="tx1"/>
            </a:solidFill>
          </a:ln>
        </p:spPr>
        <p:txBody>
          <a:bodyPr wrap="square" rtlCol="0">
            <a:spAutoFit/>
          </a:bodyPr>
          <a:lstStyle/>
          <a:p>
            <a:pPr algn="ctr"/>
            <a:r>
              <a:rPr lang="bn-IN" sz="3200" dirty="0">
                <a:latin typeface="NikoshBAN" pitchFamily="2" charset="0"/>
                <a:cs typeface="NikoshBAN" pitchFamily="2" charset="0"/>
              </a:rPr>
              <a:t>চলকদ্বয়ের যে মান দ্বারা সরল সহসমীকরণ যুগপৎ সিদ্ধ হয়, তাকে</a:t>
            </a:r>
          </a:p>
          <a:p>
            <a:pPr algn="ctr"/>
            <a:r>
              <a:rPr lang="bn-IN" sz="3200" dirty="0">
                <a:latin typeface="NikoshBAN" pitchFamily="2" charset="0"/>
                <a:cs typeface="NikoshBAN" pitchFamily="2" charset="0"/>
              </a:rPr>
              <a:t> সরল সহসমীকরণের </a:t>
            </a:r>
            <a:r>
              <a:rPr lang="bn-IN" sz="3200" dirty="0">
                <a:solidFill>
                  <a:srgbClr val="000099"/>
                </a:solidFill>
                <a:latin typeface="NikoshBAN" pitchFamily="2" charset="0"/>
                <a:cs typeface="NikoshBAN" pitchFamily="2" charset="0"/>
              </a:rPr>
              <a:t>মূল</a:t>
            </a:r>
            <a:r>
              <a:rPr lang="bn-IN" sz="3200" dirty="0">
                <a:latin typeface="NikoshBAN" pitchFamily="2" charset="0"/>
                <a:cs typeface="NikoshBAN" pitchFamily="2" charset="0"/>
              </a:rPr>
              <a:t> বা </a:t>
            </a:r>
            <a:r>
              <a:rPr lang="bn-IN" sz="3200" dirty="0">
                <a:solidFill>
                  <a:srgbClr val="000099"/>
                </a:solidFill>
                <a:latin typeface="NikoshBAN" pitchFamily="2" charset="0"/>
                <a:cs typeface="NikoshBAN" pitchFamily="2" charset="0"/>
              </a:rPr>
              <a:t>সমাধান</a:t>
            </a:r>
            <a:r>
              <a:rPr lang="bn-IN" sz="3200" dirty="0">
                <a:latin typeface="NikoshBAN" pitchFamily="2" charset="0"/>
                <a:cs typeface="NikoshBAN" pitchFamily="2" charset="0"/>
              </a:rPr>
              <a:t> বলা হয়। </a:t>
            </a:r>
            <a:endParaRPr lang="en-US" sz="3200" dirty="0">
              <a:latin typeface="NikoshBAN" pitchFamily="2" charset="0"/>
              <a:cs typeface="NikoshBAN" pitchFamily="2" charset="0"/>
            </a:endParaRPr>
          </a:p>
        </p:txBody>
      </p:sp>
      <p:sp>
        <p:nvSpPr>
          <p:cNvPr id="9" name="Rectangle 8"/>
          <p:cNvSpPr/>
          <p:nvPr/>
        </p:nvSpPr>
        <p:spPr>
          <a:xfrm>
            <a:off x="8534401" y="3301426"/>
            <a:ext cx="1665841" cy="584775"/>
          </a:xfrm>
          <a:prstGeom prst="rect">
            <a:avLst/>
          </a:prstGeom>
        </p:spPr>
        <p:txBody>
          <a:bodyPr wrap="none">
            <a:spAutoFit/>
          </a:bodyPr>
          <a:lstStyle/>
          <a:p>
            <a:pPr algn="ctr"/>
            <a:r>
              <a:rPr lang="bn-IN" sz="3200" dirty="0">
                <a:solidFill>
                  <a:srgbClr val="0000FF"/>
                </a:solidFill>
                <a:latin typeface="NikoshBAN" pitchFamily="2" charset="0"/>
                <a:cs typeface="NikoshBAN" pitchFamily="2" charset="0"/>
              </a:rPr>
              <a:t>সহসমীকরণ</a:t>
            </a:r>
            <a:endParaRPr lang="bn-IN" sz="3200" dirty="0">
              <a:latin typeface="Times New Roman"/>
              <a:cs typeface="NikoshBAN" pitchFamily="2" charset="0"/>
            </a:endParaRPr>
          </a:p>
        </p:txBody>
      </p:sp>
      <p:sp>
        <p:nvSpPr>
          <p:cNvPr id="10" name="Rectangle 9"/>
          <p:cNvSpPr/>
          <p:nvPr/>
        </p:nvSpPr>
        <p:spPr>
          <a:xfrm>
            <a:off x="7620001" y="4267201"/>
            <a:ext cx="2366353" cy="584775"/>
          </a:xfrm>
          <a:prstGeom prst="rect">
            <a:avLst/>
          </a:prstGeom>
        </p:spPr>
        <p:txBody>
          <a:bodyPr wrap="none">
            <a:spAutoFit/>
          </a:bodyPr>
          <a:lstStyle/>
          <a:p>
            <a:pPr algn="ctr"/>
            <a:r>
              <a:rPr lang="bn-IN" sz="3200" dirty="0">
                <a:solidFill>
                  <a:srgbClr val="0000FF"/>
                </a:solidFill>
                <a:latin typeface="NikoshBAN" pitchFamily="2" charset="0"/>
                <a:cs typeface="NikoshBAN" pitchFamily="2" charset="0"/>
              </a:rPr>
              <a:t>সরল সহসমীকরণ</a:t>
            </a:r>
            <a:endParaRPr lang="en-US" sz="3200" dirty="0">
              <a:solidFill>
                <a:srgbClr val="0000FF"/>
              </a:solidFill>
              <a:latin typeface="NikoshBAN" pitchFamily="2" charset="0"/>
              <a:cs typeface="NikoshBAN" pitchFamily="2" charset="0"/>
            </a:endParaRPr>
          </a:p>
        </p:txBody>
      </p:sp>
      <p:sp>
        <p:nvSpPr>
          <p:cNvPr id="11" name="Rectangle 10"/>
          <p:cNvSpPr/>
          <p:nvPr/>
        </p:nvSpPr>
        <p:spPr>
          <a:xfrm>
            <a:off x="8839201" y="685801"/>
            <a:ext cx="1287533" cy="584775"/>
          </a:xfrm>
          <a:prstGeom prst="rect">
            <a:avLst/>
          </a:prstGeom>
        </p:spPr>
        <p:txBody>
          <a:bodyPr wrap="none">
            <a:spAutoFit/>
          </a:bodyPr>
          <a:lstStyle/>
          <a:p>
            <a:pPr algn="ctr"/>
            <a:r>
              <a:rPr lang="bn-IN" sz="3200" dirty="0">
                <a:solidFill>
                  <a:srgbClr val="0000FF"/>
                </a:solidFill>
                <a:latin typeface="NikoshBAN" pitchFamily="2" charset="0"/>
                <a:cs typeface="NikoshBAN" pitchFamily="2" charset="0"/>
              </a:rPr>
              <a:t>সমীকরণ</a:t>
            </a:r>
          </a:p>
        </p:txBody>
      </p:sp>
      <p:sp>
        <p:nvSpPr>
          <p:cNvPr id="12" name="Rectangle 11"/>
          <p:cNvSpPr/>
          <p:nvPr/>
        </p:nvSpPr>
        <p:spPr>
          <a:xfrm>
            <a:off x="8927421" y="1853626"/>
            <a:ext cx="1287533" cy="584775"/>
          </a:xfrm>
          <a:prstGeom prst="rect">
            <a:avLst/>
          </a:prstGeom>
        </p:spPr>
        <p:txBody>
          <a:bodyPr wrap="none">
            <a:spAutoFit/>
          </a:bodyPr>
          <a:lstStyle/>
          <a:p>
            <a:pPr algn="ctr"/>
            <a:r>
              <a:rPr lang="bn-IN" sz="3200" dirty="0">
                <a:solidFill>
                  <a:srgbClr val="0000FF"/>
                </a:solidFill>
                <a:latin typeface="NikoshBAN" pitchFamily="2" charset="0"/>
                <a:cs typeface="NikoshBAN" pitchFamily="2" charset="0"/>
              </a:rPr>
              <a:t>সমীকরণ</a:t>
            </a:r>
          </a:p>
        </p:txBody>
      </p:sp>
      <p:sp>
        <p:nvSpPr>
          <p:cNvPr id="13" name="Rectangle 12"/>
          <p:cNvSpPr/>
          <p:nvPr/>
        </p:nvSpPr>
        <p:spPr>
          <a:xfrm>
            <a:off x="2064469" y="1298336"/>
            <a:ext cx="1996059" cy="523220"/>
          </a:xfrm>
          <a:prstGeom prst="rect">
            <a:avLst/>
          </a:prstGeom>
          <a:solidFill>
            <a:srgbClr val="99FFCC"/>
          </a:solidFill>
          <a:ln w="19050">
            <a:solidFill>
              <a:schemeClr val="tx1"/>
            </a:solidFill>
          </a:ln>
        </p:spPr>
        <p:txBody>
          <a:bodyPr wrap="none">
            <a:spAutoFit/>
          </a:bodyPr>
          <a:lstStyle/>
          <a:p>
            <a:r>
              <a:rPr lang="bn-IN" sz="2800" dirty="0">
                <a:latin typeface="Times New Roman" pitchFamily="18" charset="0"/>
                <a:cs typeface="Times New Roman" pitchFamily="18" charset="0"/>
              </a:rPr>
              <a:t>(</a:t>
            </a:r>
            <a:r>
              <a:rPr lang="en-US" sz="2800" dirty="0">
                <a:latin typeface="Times New Roman" pitchFamily="18" charset="0"/>
                <a:cs typeface="Times New Roman" pitchFamily="18" charset="0"/>
              </a:rPr>
              <a:t>x = 4,y =1</a:t>
            </a:r>
            <a:r>
              <a:rPr lang="bn-IN" sz="2800" dirty="0">
                <a:latin typeface="Times New Roman" pitchFamily="18" charset="0"/>
                <a:cs typeface="Times New Roman" pitchFamily="18" charset="0"/>
              </a:rPr>
              <a:t>) </a:t>
            </a:r>
            <a:endParaRPr lang="en-US" sz="2800" dirty="0"/>
          </a:p>
        </p:txBody>
      </p:sp>
      <p:sp>
        <p:nvSpPr>
          <p:cNvPr id="14" name="Rectangle 13"/>
          <p:cNvSpPr/>
          <p:nvPr/>
        </p:nvSpPr>
        <p:spPr>
          <a:xfrm>
            <a:off x="4060528" y="1305580"/>
            <a:ext cx="1996059" cy="523220"/>
          </a:xfrm>
          <a:prstGeom prst="rect">
            <a:avLst/>
          </a:prstGeom>
          <a:solidFill>
            <a:srgbClr val="99FFCC"/>
          </a:solidFill>
          <a:ln w="19050">
            <a:solidFill>
              <a:schemeClr val="tx1"/>
            </a:solidFill>
          </a:ln>
        </p:spPr>
        <p:txBody>
          <a:bodyPr wrap="none">
            <a:spAutoFit/>
          </a:bodyPr>
          <a:lstStyle/>
          <a:p>
            <a:r>
              <a:rPr lang="bn-IN" sz="2800" dirty="0">
                <a:latin typeface="Times New Roman" pitchFamily="18" charset="0"/>
                <a:cs typeface="Times New Roman" pitchFamily="18" charset="0"/>
              </a:rPr>
              <a:t>(</a:t>
            </a:r>
            <a:r>
              <a:rPr lang="en-US" sz="2800" dirty="0">
                <a:latin typeface="Times New Roman" pitchFamily="18" charset="0"/>
                <a:cs typeface="Times New Roman" pitchFamily="18" charset="0"/>
              </a:rPr>
              <a:t>x =3,y = 2</a:t>
            </a:r>
            <a:r>
              <a:rPr lang="bn-IN" sz="2800" dirty="0">
                <a:latin typeface="Times New Roman" pitchFamily="18" charset="0"/>
                <a:cs typeface="Times New Roman" pitchFamily="18" charset="0"/>
              </a:rPr>
              <a:t>) </a:t>
            </a:r>
            <a:endParaRPr lang="en-US" sz="2800" dirty="0"/>
          </a:p>
        </p:txBody>
      </p:sp>
      <p:sp>
        <p:nvSpPr>
          <p:cNvPr id="15" name="Rectangle 14"/>
          <p:cNvSpPr/>
          <p:nvPr/>
        </p:nvSpPr>
        <p:spPr>
          <a:xfrm>
            <a:off x="6019801" y="1298336"/>
            <a:ext cx="2085827" cy="523220"/>
          </a:xfrm>
          <a:prstGeom prst="rect">
            <a:avLst/>
          </a:prstGeom>
          <a:solidFill>
            <a:srgbClr val="99FFCC"/>
          </a:solidFill>
          <a:ln w="19050">
            <a:solidFill>
              <a:schemeClr val="tx1"/>
            </a:solidFill>
          </a:ln>
        </p:spPr>
        <p:txBody>
          <a:bodyPr wrap="none">
            <a:spAutoFit/>
          </a:bodyPr>
          <a:lstStyle/>
          <a:p>
            <a:r>
              <a:rPr lang="bn-IN" sz="2800" dirty="0">
                <a:latin typeface="Times New Roman" pitchFamily="18" charset="0"/>
                <a:cs typeface="Times New Roman" pitchFamily="18" charset="0"/>
              </a:rPr>
              <a:t>(</a:t>
            </a:r>
            <a:r>
              <a:rPr lang="en-US" sz="2800" dirty="0">
                <a:latin typeface="Times New Roman" pitchFamily="18" charset="0"/>
                <a:cs typeface="Times New Roman" pitchFamily="18" charset="0"/>
              </a:rPr>
              <a:t>x = 2,y = 3</a:t>
            </a:r>
            <a:r>
              <a:rPr lang="bn-IN" sz="2800" dirty="0">
                <a:latin typeface="Times New Roman" pitchFamily="18" charset="0"/>
                <a:cs typeface="Times New Roman" pitchFamily="18" charset="0"/>
              </a:rPr>
              <a:t>) </a:t>
            </a:r>
            <a:endParaRPr lang="en-US" sz="2800" dirty="0"/>
          </a:p>
        </p:txBody>
      </p:sp>
      <p:sp>
        <p:nvSpPr>
          <p:cNvPr id="16" name="Rectangle 15"/>
          <p:cNvSpPr/>
          <p:nvPr/>
        </p:nvSpPr>
        <p:spPr>
          <a:xfrm>
            <a:off x="8077201" y="1298336"/>
            <a:ext cx="1996059" cy="523220"/>
          </a:xfrm>
          <a:prstGeom prst="rect">
            <a:avLst/>
          </a:prstGeom>
          <a:solidFill>
            <a:srgbClr val="99FFCC"/>
          </a:solidFill>
          <a:ln w="19050">
            <a:solidFill>
              <a:schemeClr val="tx1"/>
            </a:solidFill>
          </a:ln>
        </p:spPr>
        <p:txBody>
          <a:bodyPr wrap="none">
            <a:spAutoFit/>
          </a:bodyPr>
          <a:lstStyle/>
          <a:p>
            <a:r>
              <a:rPr lang="bn-IN" sz="2800" dirty="0">
                <a:latin typeface="Times New Roman" pitchFamily="18" charset="0"/>
                <a:cs typeface="Times New Roman" pitchFamily="18" charset="0"/>
              </a:rPr>
              <a:t>(</a:t>
            </a:r>
            <a:r>
              <a:rPr lang="en-US" sz="2800" dirty="0">
                <a:latin typeface="Times New Roman" pitchFamily="18" charset="0"/>
                <a:cs typeface="Times New Roman" pitchFamily="18" charset="0"/>
              </a:rPr>
              <a:t>x = 1,y = 4</a:t>
            </a:r>
            <a:r>
              <a:rPr lang="bn-IN" sz="2800" dirty="0">
                <a:latin typeface="Times New Roman" pitchFamily="18" charset="0"/>
                <a:cs typeface="Times New Roman" pitchFamily="18" charset="0"/>
              </a:rPr>
              <a:t>)</a:t>
            </a:r>
            <a:endParaRPr lang="en-US" sz="2800" dirty="0"/>
          </a:p>
        </p:txBody>
      </p:sp>
      <p:sp>
        <p:nvSpPr>
          <p:cNvPr id="17" name="Rectangle 16"/>
          <p:cNvSpPr/>
          <p:nvPr/>
        </p:nvSpPr>
        <p:spPr>
          <a:xfrm>
            <a:off x="8077201" y="2599480"/>
            <a:ext cx="2049533" cy="523220"/>
          </a:xfrm>
          <a:prstGeom prst="rect">
            <a:avLst/>
          </a:prstGeom>
          <a:solidFill>
            <a:srgbClr val="E1FFFF"/>
          </a:solidFill>
          <a:ln w="19050">
            <a:solidFill>
              <a:schemeClr val="tx1"/>
            </a:solidFill>
          </a:ln>
        </p:spPr>
        <p:txBody>
          <a:bodyPr wrap="square">
            <a:spAutoFit/>
          </a:bodyPr>
          <a:lstStyle/>
          <a:p>
            <a:pPr algn="ctr"/>
            <a:r>
              <a:rPr lang="bn-IN" sz="2800" dirty="0">
                <a:latin typeface="Times New Roman" pitchFamily="18" charset="0"/>
                <a:cs typeface="Times New Roman" pitchFamily="18" charset="0"/>
              </a:rPr>
              <a:t>(</a:t>
            </a:r>
            <a:r>
              <a:rPr lang="en-US" sz="2800" dirty="0">
                <a:latin typeface="Times New Roman" pitchFamily="18" charset="0"/>
                <a:cs typeface="Times New Roman" pitchFamily="18" charset="0"/>
              </a:rPr>
              <a:t>x = 7,y = 4</a:t>
            </a:r>
            <a:r>
              <a:rPr lang="bn-IN" sz="2800" dirty="0">
                <a:latin typeface="Times New Roman" pitchFamily="18" charset="0"/>
                <a:cs typeface="Times New Roman" pitchFamily="18" charset="0"/>
              </a:rPr>
              <a:t>)  </a:t>
            </a:r>
            <a:endParaRPr lang="en-US" sz="2800" dirty="0"/>
          </a:p>
        </p:txBody>
      </p:sp>
      <p:sp>
        <p:nvSpPr>
          <p:cNvPr id="18" name="Rectangle 17"/>
          <p:cNvSpPr/>
          <p:nvPr/>
        </p:nvSpPr>
        <p:spPr>
          <a:xfrm>
            <a:off x="2078580" y="2600980"/>
            <a:ext cx="1960020" cy="523220"/>
          </a:xfrm>
          <a:prstGeom prst="rect">
            <a:avLst/>
          </a:prstGeom>
          <a:solidFill>
            <a:srgbClr val="E1FFFF"/>
          </a:solidFill>
          <a:ln w="19050">
            <a:solidFill>
              <a:schemeClr val="tx1"/>
            </a:solidFill>
          </a:ln>
        </p:spPr>
        <p:txBody>
          <a:bodyPr wrap="square">
            <a:spAutoFit/>
          </a:bodyPr>
          <a:lstStyle/>
          <a:p>
            <a:pPr algn="ctr"/>
            <a:r>
              <a:rPr lang="bn-IN" sz="2800" dirty="0">
                <a:latin typeface="Times New Roman" pitchFamily="18" charset="0"/>
                <a:cs typeface="Times New Roman" pitchFamily="18" charset="0"/>
              </a:rPr>
              <a:t>(</a:t>
            </a:r>
            <a:r>
              <a:rPr lang="en-US" sz="2800" dirty="0">
                <a:latin typeface="Times New Roman" pitchFamily="18" charset="0"/>
                <a:cs typeface="Times New Roman" pitchFamily="18" charset="0"/>
              </a:rPr>
              <a:t>x = 4,y =1</a:t>
            </a:r>
            <a:r>
              <a:rPr lang="bn-IN" sz="2800" dirty="0">
                <a:latin typeface="Times New Roman" pitchFamily="18" charset="0"/>
                <a:cs typeface="Times New Roman" pitchFamily="18" charset="0"/>
              </a:rPr>
              <a:t>)  </a:t>
            </a:r>
          </a:p>
        </p:txBody>
      </p:sp>
      <p:sp>
        <p:nvSpPr>
          <p:cNvPr id="19" name="Rectangle 18"/>
          <p:cNvSpPr/>
          <p:nvPr/>
        </p:nvSpPr>
        <p:spPr>
          <a:xfrm>
            <a:off x="4038600" y="2600980"/>
            <a:ext cx="2017986" cy="523220"/>
          </a:xfrm>
          <a:prstGeom prst="rect">
            <a:avLst/>
          </a:prstGeom>
          <a:solidFill>
            <a:srgbClr val="E1FFFF"/>
          </a:solidFill>
          <a:ln w="19050">
            <a:solidFill>
              <a:schemeClr val="tx1"/>
            </a:solidFill>
          </a:ln>
        </p:spPr>
        <p:txBody>
          <a:bodyPr wrap="square">
            <a:spAutoFit/>
          </a:bodyPr>
          <a:lstStyle/>
          <a:p>
            <a:pPr algn="ctr"/>
            <a:r>
              <a:rPr lang="bn-IN" sz="2800" dirty="0">
                <a:latin typeface="Times New Roman" pitchFamily="18" charset="0"/>
                <a:cs typeface="Times New Roman" pitchFamily="18" charset="0"/>
              </a:rPr>
              <a:t> (</a:t>
            </a:r>
            <a:r>
              <a:rPr lang="en-US" sz="2800" dirty="0">
                <a:latin typeface="Times New Roman" pitchFamily="18" charset="0"/>
                <a:cs typeface="Times New Roman" pitchFamily="18" charset="0"/>
              </a:rPr>
              <a:t>x =5,y = 2</a:t>
            </a:r>
            <a:r>
              <a:rPr lang="bn-IN" sz="2800" dirty="0">
                <a:latin typeface="Times New Roman" pitchFamily="18" charset="0"/>
                <a:cs typeface="Times New Roman" pitchFamily="18" charset="0"/>
              </a:rPr>
              <a:t>)  </a:t>
            </a:r>
          </a:p>
        </p:txBody>
      </p:sp>
      <p:sp>
        <p:nvSpPr>
          <p:cNvPr id="20" name="Rectangle 19"/>
          <p:cNvSpPr/>
          <p:nvPr/>
        </p:nvSpPr>
        <p:spPr>
          <a:xfrm>
            <a:off x="6049506" y="2600980"/>
            <a:ext cx="2020614" cy="523220"/>
          </a:xfrm>
          <a:prstGeom prst="rect">
            <a:avLst/>
          </a:prstGeom>
          <a:solidFill>
            <a:srgbClr val="E1FFFF"/>
          </a:solidFill>
          <a:ln w="19050">
            <a:solidFill>
              <a:schemeClr val="tx1"/>
            </a:solidFill>
          </a:ln>
        </p:spPr>
        <p:txBody>
          <a:bodyPr wrap="square">
            <a:spAutoFit/>
          </a:bodyPr>
          <a:lstStyle/>
          <a:p>
            <a:pPr algn="ctr"/>
            <a:r>
              <a:rPr lang="bn-IN" sz="2800" dirty="0">
                <a:latin typeface="Times New Roman" pitchFamily="18" charset="0"/>
                <a:cs typeface="Times New Roman" pitchFamily="18" charset="0"/>
              </a:rPr>
              <a:t>(</a:t>
            </a:r>
            <a:r>
              <a:rPr lang="en-US" sz="2800" dirty="0">
                <a:latin typeface="Times New Roman" pitchFamily="18" charset="0"/>
                <a:cs typeface="Times New Roman" pitchFamily="18" charset="0"/>
              </a:rPr>
              <a:t>x = 6,y = 3</a:t>
            </a:r>
          </a:p>
        </p:txBody>
      </p:sp>
      <p:sp>
        <p:nvSpPr>
          <p:cNvPr id="3" name="Date Placeholder 2">
            <a:extLst>
              <a:ext uri="{FF2B5EF4-FFF2-40B4-BE49-F238E27FC236}">
                <a16:creationId xmlns:a16="http://schemas.microsoft.com/office/drawing/2014/main" id="{3068FC75-09E0-43D7-A810-3FEE61D36127}"/>
              </a:ext>
            </a:extLst>
          </p:cNvPr>
          <p:cNvSpPr>
            <a:spLocks noGrp="1"/>
          </p:cNvSpPr>
          <p:nvPr>
            <p:ph type="dt" sz="half" idx="10"/>
          </p:nvPr>
        </p:nvSpPr>
        <p:spPr/>
        <p:txBody>
          <a:bodyPr/>
          <a:lstStyle/>
          <a:p>
            <a:fld id="{84EAD8F3-CE6D-477C-BB3F-83FDB0E1C2B9}" type="datetime1">
              <a:rPr lang="en-US" smtClean="0"/>
              <a:t>7/12/2026</a:t>
            </a:fld>
            <a:endParaRPr lang="en-US"/>
          </a:p>
        </p:txBody>
      </p:sp>
      <p:sp>
        <p:nvSpPr>
          <p:cNvPr id="4" name="Slide Number Placeholder 3">
            <a:extLst>
              <a:ext uri="{FF2B5EF4-FFF2-40B4-BE49-F238E27FC236}">
                <a16:creationId xmlns:a16="http://schemas.microsoft.com/office/drawing/2014/main" id="{6A5052A5-90E6-4901-92B8-FD4B00E9885C}"/>
              </a:ext>
            </a:extLst>
          </p:cNvPr>
          <p:cNvSpPr>
            <a:spLocks noGrp="1"/>
          </p:cNvSpPr>
          <p:nvPr>
            <p:ph type="sldNum" sz="quarter" idx="12"/>
          </p:nvPr>
        </p:nvSpPr>
        <p:spPr/>
        <p:txBody>
          <a:bodyPr/>
          <a:lstStyle/>
          <a:p>
            <a:fld id="{B6F15528-21DE-4FAA-801E-634DDDAF4B2B}" type="slidenum">
              <a:rPr lang="en-US" smtClean="0"/>
              <a:pPr/>
              <a:t>7</a:t>
            </a:fld>
            <a:endParaRPr lang="en-US"/>
          </a:p>
        </p:txBody>
      </p:sp>
    </p:spTree>
    <p:extLst>
      <p:ext uri="{BB962C8B-B14F-4D97-AF65-F5344CB8AC3E}">
        <p14:creationId xmlns:p14="http://schemas.microsoft.com/office/powerpoint/2010/main" val="44863319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wipe(left)">
                                      <p:cBhvr>
                                        <p:cTn id="7" dur="20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left)">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0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20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20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20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
                                            <p:txEl>
                                              <p:pRg st="2" end="2"/>
                                            </p:txEl>
                                          </p:spTgt>
                                        </p:tgtEl>
                                        <p:attrNameLst>
                                          <p:attrName>style.visibility</p:attrName>
                                        </p:attrNameLst>
                                      </p:cBhvr>
                                      <p:to>
                                        <p:strVal val="visible"/>
                                      </p:to>
                                    </p:set>
                                    <p:animEffect transition="in" filter="wipe(left)">
                                      <p:cBhvr>
                                        <p:cTn id="42" dur="2000"/>
                                        <p:tgtEl>
                                          <p:spTgt spid="2">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20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2000"/>
                                        <p:tgtEl>
                                          <p:spTgt spid="1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left)">
                                      <p:cBhvr>
                                        <p:cTn id="57" dur="2000"/>
                                        <p:tgtEl>
                                          <p:spTgt spid="19"/>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left)">
                                      <p:cBhvr>
                                        <p:cTn id="62" dur="20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left)">
                                      <p:cBhvr>
                                        <p:cTn id="67" dur="2000"/>
                                        <p:tgtEl>
                                          <p:spTgt spid="17"/>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
                                            <p:txEl>
                                              <p:pRg st="5" end="5"/>
                                            </p:txEl>
                                          </p:spTgt>
                                        </p:tgtEl>
                                        <p:attrNameLst>
                                          <p:attrName>style.visibility</p:attrName>
                                        </p:attrNameLst>
                                      </p:cBhvr>
                                      <p:to>
                                        <p:strVal val="visible"/>
                                      </p:to>
                                    </p:set>
                                    <p:animEffect transition="in" filter="wipe(left)">
                                      <p:cBhvr>
                                        <p:cTn id="72" dur="1000"/>
                                        <p:tgtEl>
                                          <p:spTgt spid="2">
                                            <p:txEl>
                                              <p:pRg st="5" end="5"/>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wipe(left)">
                                      <p:cBhvr>
                                        <p:cTn id="77" dur="1000"/>
                                        <p:tgtEl>
                                          <p:spTgt spid="9"/>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2">
                                            <p:txEl>
                                              <p:pRg st="7" end="7"/>
                                            </p:txEl>
                                          </p:spTgt>
                                        </p:tgtEl>
                                        <p:attrNameLst>
                                          <p:attrName>style.visibility</p:attrName>
                                        </p:attrNameLst>
                                      </p:cBhvr>
                                      <p:to>
                                        <p:strVal val="visible"/>
                                      </p:to>
                                    </p:set>
                                    <p:animEffect transition="in" filter="wipe(left)">
                                      <p:cBhvr>
                                        <p:cTn id="82" dur="1000"/>
                                        <p:tgtEl>
                                          <p:spTgt spid="2">
                                            <p:txEl>
                                              <p:pRg st="7" end="7"/>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wipe(left)">
                                      <p:cBhvr>
                                        <p:cTn id="87" dur="1000"/>
                                        <p:tgtEl>
                                          <p:spTgt spid="10"/>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8">
                                            <p:bg/>
                                          </p:spTgt>
                                        </p:tgtEl>
                                        <p:attrNameLst>
                                          <p:attrName>style.visibility</p:attrName>
                                        </p:attrNameLst>
                                      </p:cBhvr>
                                      <p:to>
                                        <p:strVal val="visible"/>
                                      </p:to>
                                    </p:set>
                                    <p:animEffect transition="in" filter="wipe(left)">
                                      <p:cBhvr>
                                        <p:cTn id="92" dur="1000"/>
                                        <p:tgtEl>
                                          <p:spTgt spid="8">
                                            <p:bg/>
                                          </p:spTgt>
                                        </p:tgtEl>
                                      </p:cBhvr>
                                    </p:animEffect>
                                  </p:childTnLst>
                                </p:cTn>
                              </p:par>
                            </p:childTnLst>
                          </p:cTn>
                        </p:par>
                        <p:par>
                          <p:cTn id="93" fill="hold">
                            <p:stCondLst>
                              <p:cond delay="1000"/>
                            </p:stCondLst>
                            <p:childTnLst>
                              <p:par>
                                <p:cTn id="94" presetID="22" presetClass="entr" presetSubtype="8" fill="hold" grpId="0" nodeType="afterEffect">
                                  <p:stCondLst>
                                    <p:cond delay="0"/>
                                  </p:stCondLst>
                                  <p:childTnLst>
                                    <p:set>
                                      <p:cBhvr>
                                        <p:cTn id="95" dur="1" fill="hold">
                                          <p:stCondLst>
                                            <p:cond delay="0"/>
                                          </p:stCondLst>
                                        </p:cTn>
                                        <p:tgtEl>
                                          <p:spTgt spid="8">
                                            <p:txEl>
                                              <p:pRg st="0" end="0"/>
                                            </p:txEl>
                                          </p:spTgt>
                                        </p:tgtEl>
                                        <p:attrNameLst>
                                          <p:attrName>style.visibility</p:attrName>
                                        </p:attrNameLst>
                                      </p:cBhvr>
                                      <p:to>
                                        <p:strVal val="visible"/>
                                      </p:to>
                                    </p:set>
                                    <p:animEffect transition="in" filter="wipe(left)">
                                      <p:cBhvr>
                                        <p:cTn id="96" dur="1000"/>
                                        <p:tgtEl>
                                          <p:spTgt spid="8">
                                            <p:txEl>
                                              <p:pRg st="0" end="0"/>
                                            </p:txEl>
                                          </p:spTgt>
                                        </p:tgtEl>
                                      </p:cBhvr>
                                    </p:animEffect>
                                  </p:childTnLst>
                                </p:cTn>
                              </p:par>
                            </p:childTnLst>
                          </p:cTn>
                        </p:par>
                        <p:par>
                          <p:cTn id="97" fill="hold">
                            <p:stCondLst>
                              <p:cond delay="2000"/>
                            </p:stCondLst>
                            <p:childTnLst>
                              <p:par>
                                <p:cTn id="98" presetID="22" presetClass="entr" presetSubtype="8" fill="hold" grpId="0" nodeType="afterEffect">
                                  <p:stCondLst>
                                    <p:cond delay="0"/>
                                  </p:stCondLst>
                                  <p:childTnLst>
                                    <p:set>
                                      <p:cBhvr>
                                        <p:cTn id="99" dur="1" fill="hold">
                                          <p:stCondLst>
                                            <p:cond delay="0"/>
                                          </p:stCondLst>
                                        </p:cTn>
                                        <p:tgtEl>
                                          <p:spTgt spid="8">
                                            <p:txEl>
                                              <p:pRg st="1" end="1"/>
                                            </p:txEl>
                                          </p:spTgt>
                                        </p:tgtEl>
                                        <p:attrNameLst>
                                          <p:attrName>style.visibility</p:attrName>
                                        </p:attrNameLst>
                                      </p:cBhvr>
                                      <p:to>
                                        <p:strVal val="visible"/>
                                      </p:to>
                                    </p:set>
                                    <p:animEffect transition="in" filter="wipe(left)">
                                      <p:cBhvr>
                                        <p:cTn id="100" dur="1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8" grpId="0" build="p" animBg="1"/>
      <p:bldP spid="9" grpId="0" uiExpand="1"/>
      <p:bldP spid="10" grpId="0"/>
      <p:bldP spid="11" grpId="0" uiExpand="1"/>
      <p:bldP spid="12" grpId="0" uiExpand="1"/>
      <p:bldP spid="13" grpId="0" uiExpand="1" animBg="1"/>
      <p:bldP spid="14" grpId="0" uiExpand="1" animBg="1"/>
      <p:bldP spid="15" grpId="0" uiExpand="1" animBg="1"/>
      <p:bldP spid="16" grpId="0" uiExpand="1" animBg="1"/>
      <p:bldP spid="17" grpId="0" uiExpand="1" animBg="1"/>
      <p:bldP spid="18" grpId="0" uiExpand="1" animBg="1"/>
      <p:bldP spid="19" grpId="0" uiExpand="1" animBg="1"/>
      <p:bldP spid="20" grpId="0" uiExpan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0px-Linear_Function_Graph.svg.png"/>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rcRect/>
          <a:stretch>
            <a:fillRect/>
          </a:stretch>
        </p:blipFill>
        <p:spPr bwMode="auto">
          <a:xfrm>
            <a:off x="6075412" y="318918"/>
            <a:ext cx="5659387" cy="4833406"/>
          </a:xfrm>
          <a:prstGeom prst="rect">
            <a:avLst/>
          </a:prstGeom>
          <a:noFill/>
          <a:ln w="12700">
            <a:solidFill>
              <a:schemeClr val="tx1"/>
            </a:solidFill>
            <a:miter lim="800000"/>
            <a:headEnd/>
            <a:tailEnd/>
          </a:ln>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21111" t="13334" r="23334" b="12592"/>
          <a:stretch/>
        </p:blipFill>
        <p:spPr>
          <a:xfrm>
            <a:off x="457200" y="380999"/>
            <a:ext cx="5486400" cy="4771325"/>
          </a:xfrm>
          <a:prstGeom prst="rect">
            <a:avLst/>
          </a:prstGeom>
          <a:ln w="12700">
            <a:solidFill>
              <a:schemeClr val="tx1"/>
            </a:solidFill>
          </a:ln>
        </p:spPr>
      </p:pic>
      <p:sp>
        <p:nvSpPr>
          <p:cNvPr id="5" name="TextBox 4"/>
          <p:cNvSpPr txBox="1"/>
          <p:nvPr/>
        </p:nvSpPr>
        <p:spPr>
          <a:xfrm>
            <a:off x="6075413" y="5206674"/>
            <a:ext cx="5659386" cy="584775"/>
          </a:xfrm>
          <a:prstGeom prst="rect">
            <a:avLst/>
          </a:prstGeom>
          <a:solidFill>
            <a:srgbClr val="99FFCC"/>
          </a:solidFill>
          <a:ln w="19050">
            <a:solidFill>
              <a:schemeClr val="tx1"/>
            </a:solidFill>
          </a:ln>
        </p:spPr>
        <p:txBody>
          <a:bodyPr wrap="square" rtlCol="0">
            <a:spAutoFit/>
          </a:bodyPr>
          <a:lstStyle/>
          <a:p>
            <a:pPr algn="ctr"/>
            <a:r>
              <a:rPr lang="bn-IN" sz="3200" dirty="0">
                <a:latin typeface="NikoshBAN" pitchFamily="2" charset="0"/>
                <a:cs typeface="NikoshBAN" pitchFamily="2" charset="0"/>
              </a:rPr>
              <a:t>সরল সহসমীকরণ</a:t>
            </a:r>
            <a:endParaRPr lang="en-US" sz="3200" dirty="0">
              <a:latin typeface="NikoshBAN" pitchFamily="2" charset="0"/>
              <a:cs typeface="NikoshBAN" pitchFamily="2" charset="0"/>
            </a:endParaRPr>
          </a:p>
        </p:txBody>
      </p:sp>
      <p:cxnSp>
        <p:nvCxnSpPr>
          <p:cNvPr id="7" name="Straight Connector 6"/>
          <p:cNvCxnSpPr/>
          <p:nvPr/>
        </p:nvCxnSpPr>
        <p:spPr>
          <a:xfrm>
            <a:off x="8666213" y="2070100"/>
            <a:ext cx="0" cy="76200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8132813" y="2070100"/>
            <a:ext cx="5334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9123414" y="2242810"/>
            <a:ext cx="782587" cy="523220"/>
          </a:xfrm>
          <a:prstGeom prst="rect">
            <a:avLst/>
          </a:prstGeom>
          <a:noFill/>
        </p:spPr>
        <p:txBody>
          <a:bodyPr wrap="none" rtlCol="0">
            <a:spAutoFit/>
          </a:bodyPr>
          <a:lstStyle/>
          <a:p>
            <a:r>
              <a:rPr lang="bn-IN" sz="2800" dirty="0">
                <a:latin typeface="NikoshBAN" pitchFamily="2" charset="0"/>
                <a:cs typeface="NikoshBAN" pitchFamily="2" charset="0"/>
              </a:rPr>
              <a:t>কোটি</a:t>
            </a:r>
            <a:endParaRPr lang="en-US" sz="2800" dirty="0">
              <a:latin typeface="NikoshBAN" pitchFamily="2" charset="0"/>
              <a:cs typeface="NikoshBAN" pitchFamily="2" charset="0"/>
            </a:endParaRPr>
          </a:p>
        </p:txBody>
      </p:sp>
      <p:sp>
        <p:nvSpPr>
          <p:cNvPr id="18" name="TextBox 17"/>
          <p:cNvSpPr txBox="1"/>
          <p:nvPr/>
        </p:nvSpPr>
        <p:spPr>
          <a:xfrm>
            <a:off x="8153401" y="1305580"/>
            <a:ext cx="585417" cy="523220"/>
          </a:xfrm>
          <a:prstGeom prst="rect">
            <a:avLst/>
          </a:prstGeom>
          <a:noFill/>
        </p:spPr>
        <p:txBody>
          <a:bodyPr wrap="none" rtlCol="0">
            <a:spAutoFit/>
          </a:bodyPr>
          <a:lstStyle/>
          <a:p>
            <a:r>
              <a:rPr lang="bn-IN" sz="2800" dirty="0">
                <a:latin typeface="NikoshBAN" pitchFamily="2" charset="0"/>
                <a:cs typeface="NikoshBAN" pitchFamily="2" charset="0"/>
              </a:rPr>
              <a:t>ভুজ</a:t>
            </a:r>
            <a:endParaRPr lang="en-US" sz="2800" dirty="0">
              <a:latin typeface="NikoshBAN" pitchFamily="2" charset="0"/>
              <a:cs typeface="NikoshBAN" pitchFamily="2" charset="0"/>
            </a:endParaRPr>
          </a:p>
        </p:txBody>
      </p:sp>
      <p:sp>
        <p:nvSpPr>
          <p:cNvPr id="24" name="TextBox 23"/>
          <p:cNvSpPr txBox="1"/>
          <p:nvPr/>
        </p:nvSpPr>
        <p:spPr>
          <a:xfrm>
            <a:off x="457200" y="5233849"/>
            <a:ext cx="5486400" cy="584775"/>
          </a:xfrm>
          <a:prstGeom prst="rect">
            <a:avLst/>
          </a:prstGeom>
          <a:solidFill>
            <a:schemeClr val="accent6">
              <a:lumMod val="20000"/>
              <a:lumOff val="80000"/>
            </a:schemeClr>
          </a:solidFill>
          <a:ln w="19050">
            <a:solidFill>
              <a:schemeClr val="tx1"/>
            </a:solidFill>
          </a:ln>
        </p:spPr>
        <p:txBody>
          <a:bodyPr wrap="square" rtlCol="0">
            <a:spAutoFit/>
          </a:bodyPr>
          <a:lstStyle/>
          <a:p>
            <a:pPr algn="ctr"/>
            <a:r>
              <a:rPr lang="bn-IN" sz="3200" dirty="0">
                <a:latin typeface="NikoshBAN" pitchFamily="2" charset="0"/>
                <a:cs typeface="NikoshBAN" pitchFamily="2" charset="0"/>
              </a:rPr>
              <a:t>সরল সমীকরণ</a:t>
            </a:r>
            <a:endParaRPr lang="en-US" sz="3200" dirty="0">
              <a:latin typeface="NikoshBAN" pitchFamily="2" charset="0"/>
              <a:cs typeface="NikoshBAN" pitchFamily="2" charset="0"/>
            </a:endParaRPr>
          </a:p>
        </p:txBody>
      </p:sp>
      <p:sp>
        <p:nvSpPr>
          <p:cNvPr id="25" name="TextBox 24"/>
          <p:cNvSpPr txBox="1"/>
          <p:nvPr/>
        </p:nvSpPr>
        <p:spPr>
          <a:xfrm>
            <a:off x="457200" y="5845799"/>
            <a:ext cx="11277599" cy="584775"/>
          </a:xfrm>
          <a:prstGeom prst="rect">
            <a:avLst/>
          </a:prstGeom>
          <a:solidFill>
            <a:srgbClr val="FFCCFF"/>
          </a:solidFill>
          <a:ln w="19050">
            <a:solidFill>
              <a:schemeClr val="tx1"/>
            </a:solidFill>
          </a:ln>
        </p:spPr>
        <p:txBody>
          <a:bodyPr wrap="square" rtlCol="0">
            <a:spAutoFit/>
          </a:bodyPr>
          <a:lstStyle/>
          <a:p>
            <a:pPr algn="ctr"/>
            <a:r>
              <a:rPr lang="bn-IN" sz="3200" dirty="0">
                <a:latin typeface="NikoshBAN" pitchFamily="2" charset="0"/>
                <a:cs typeface="NikoshBAN" pitchFamily="2" charset="0"/>
              </a:rPr>
              <a:t>ছেদবিন্দুর স্থানাঙ্ক = </a:t>
            </a:r>
            <a:r>
              <a:rPr lang="en-US"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x,y</a:t>
            </a:r>
            <a:r>
              <a:rPr lang="en-US" sz="3200" dirty="0">
                <a:latin typeface="Times New Roman" pitchFamily="18" charset="0"/>
                <a:cs typeface="Times New Roman" pitchFamily="18" charset="0"/>
              </a:rPr>
              <a:t>) = (</a:t>
            </a:r>
            <a:r>
              <a:rPr lang="bn-IN" sz="3200" dirty="0">
                <a:latin typeface="NikoshBAN" pitchFamily="2" charset="0"/>
                <a:cs typeface="NikoshBAN" pitchFamily="2" charset="0"/>
              </a:rPr>
              <a:t>ভুজ, কোটি)</a:t>
            </a:r>
            <a:endParaRPr lang="en-US" sz="3200" dirty="0">
              <a:latin typeface="Times New Roman" pitchFamily="18" charset="0"/>
              <a:cs typeface="Times New Roman" pitchFamily="18" charset="0"/>
            </a:endParaRPr>
          </a:p>
        </p:txBody>
      </p:sp>
      <p:sp>
        <p:nvSpPr>
          <p:cNvPr id="13" name="TextBox 12"/>
          <p:cNvSpPr txBox="1"/>
          <p:nvPr/>
        </p:nvSpPr>
        <p:spPr>
          <a:xfrm>
            <a:off x="8785020" y="1808490"/>
            <a:ext cx="849913" cy="523220"/>
          </a:xfrm>
          <a:prstGeom prst="rect">
            <a:avLst/>
          </a:prstGeom>
          <a:noFill/>
        </p:spPr>
        <p:txBody>
          <a:bodyPr wrap="none" rtlCol="0">
            <a:spAutoFit/>
          </a:bodyPr>
          <a:lstStyle/>
          <a:p>
            <a:r>
              <a:rPr lang="bn-BD" sz="2800" dirty="0">
                <a:latin typeface="NikoshBAN" pitchFamily="2" charset="0"/>
                <a:cs typeface="NikoshBAN" pitchFamily="2" charset="0"/>
              </a:rPr>
              <a:t>(</a:t>
            </a:r>
            <a:r>
              <a:rPr lang="en-US" sz="2800" dirty="0" err="1">
                <a:latin typeface="Times New Roman" pitchFamily="18" charset="0"/>
                <a:cs typeface="Times New Roman" pitchFamily="18" charset="0"/>
              </a:rPr>
              <a:t>x,y</a:t>
            </a:r>
            <a:r>
              <a:rPr lang="en-US" sz="2800" dirty="0">
                <a:latin typeface="Times New Roman" pitchFamily="18" charset="0"/>
                <a:cs typeface="Times New Roman" pitchFamily="18" charset="0"/>
              </a:rPr>
              <a:t>)</a:t>
            </a:r>
            <a:endParaRPr lang="en-US" sz="2800" dirty="0">
              <a:latin typeface="NikoshBAN" pitchFamily="2" charset="0"/>
              <a:cs typeface="NikoshBAN" pitchFamily="2" charset="0"/>
            </a:endParaRPr>
          </a:p>
        </p:txBody>
      </p:sp>
      <p:sp>
        <p:nvSpPr>
          <p:cNvPr id="4" name="Date Placeholder 3">
            <a:extLst>
              <a:ext uri="{FF2B5EF4-FFF2-40B4-BE49-F238E27FC236}">
                <a16:creationId xmlns:a16="http://schemas.microsoft.com/office/drawing/2014/main" id="{5D867260-07EF-427D-96E2-AB149C128BE8}"/>
              </a:ext>
            </a:extLst>
          </p:cNvPr>
          <p:cNvSpPr>
            <a:spLocks noGrp="1"/>
          </p:cNvSpPr>
          <p:nvPr>
            <p:ph type="dt" sz="half" idx="10"/>
          </p:nvPr>
        </p:nvSpPr>
        <p:spPr/>
        <p:txBody>
          <a:bodyPr/>
          <a:lstStyle/>
          <a:p>
            <a:fld id="{A988ECD7-713F-490B-96A0-A0EE779F3523}" type="datetime1">
              <a:rPr lang="en-US" smtClean="0"/>
              <a:t>7/12/2026</a:t>
            </a:fld>
            <a:endParaRPr lang="en-US"/>
          </a:p>
        </p:txBody>
      </p:sp>
      <p:sp>
        <p:nvSpPr>
          <p:cNvPr id="6" name="Slide Number Placeholder 5">
            <a:extLst>
              <a:ext uri="{FF2B5EF4-FFF2-40B4-BE49-F238E27FC236}">
                <a16:creationId xmlns:a16="http://schemas.microsoft.com/office/drawing/2014/main" id="{5144CDB6-65EF-42F3-944C-C374108A64A1}"/>
              </a:ext>
            </a:extLst>
          </p:cNvPr>
          <p:cNvSpPr>
            <a:spLocks noGrp="1"/>
          </p:cNvSpPr>
          <p:nvPr>
            <p:ph type="sldNum" sz="quarter" idx="12"/>
          </p:nvPr>
        </p:nvSpPr>
        <p:spPr/>
        <p:txBody>
          <a:bodyPr/>
          <a:lstStyle/>
          <a:p>
            <a:fld id="{B6F15528-21DE-4FAA-801E-634DDDAF4B2B}" type="slidenum">
              <a:rPr lang="en-US" smtClean="0"/>
              <a:pPr/>
              <a:t>8</a:t>
            </a:fld>
            <a:endParaRPr lang="en-US"/>
          </a:p>
        </p:txBody>
      </p:sp>
    </p:spTree>
    <p:extLst>
      <p:ext uri="{BB962C8B-B14F-4D97-AF65-F5344CB8AC3E}">
        <p14:creationId xmlns:p14="http://schemas.microsoft.com/office/powerpoint/2010/main" val="41645328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wipe(left)">
                                      <p:cBhvr>
                                        <p:cTn id="14" dur="1000"/>
                                        <p:tgtEl>
                                          <p:spTgt spid="2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repeatCount="indefinite"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1000"/>
                                        <p:tgtEl>
                                          <p:spTgt spid="11"/>
                                        </p:tgtEl>
                                      </p:cBhvr>
                                    </p:animEffect>
                                  </p:childTnLst>
                                </p:cTn>
                              </p:par>
                            </p:childTnLst>
                          </p:cTn>
                        </p:par>
                        <p:par>
                          <p:cTn id="32" fill="hold">
                            <p:stCondLst>
                              <p:cond delay="1000"/>
                            </p:stCondLst>
                            <p:childTnLst>
                              <p:par>
                                <p:cTn id="33" presetID="35" presetClass="emph" presetSubtype="0" repeatCount="indefinite" fill="hold" nodeType="afterEffect">
                                  <p:stCondLst>
                                    <p:cond delay="0"/>
                                  </p:stCondLst>
                                  <p:childTnLst>
                                    <p:anim calcmode="discrete" valueType="str">
                                      <p:cBhvr>
                                        <p:cTn id="34" dur="1000" fill="hold"/>
                                        <p:tgtEl>
                                          <p:spTgt spid="11"/>
                                        </p:tgtEl>
                                        <p:attrNameLst>
                                          <p:attrName>style.visibility</p:attrName>
                                        </p:attrNameLst>
                                      </p:cBhvr>
                                      <p:tavLst>
                                        <p:tav tm="0">
                                          <p:val>
                                            <p:strVal val="hidden"/>
                                          </p:val>
                                        </p:tav>
                                        <p:tav tm="50000">
                                          <p:val>
                                            <p:strVal val="visible"/>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10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repeatCount="indefinite" fill="hold"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000"/>
                                        <p:tgtEl>
                                          <p:spTgt spid="7"/>
                                        </p:tgtEl>
                                      </p:cBhvr>
                                    </p:animEffect>
                                  </p:childTnLst>
                                </p:cTn>
                              </p:par>
                            </p:childTnLst>
                          </p:cTn>
                        </p:par>
                        <p:par>
                          <p:cTn id="45" fill="hold">
                            <p:stCondLst>
                              <p:cond delay="1000"/>
                            </p:stCondLst>
                            <p:childTnLst>
                              <p:par>
                                <p:cTn id="46" presetID="35" presetClass="emph" presetSubtype="0" repeatCount="indefinite" fill="hold" nodeType="afterEffect">
                                  <p:stCondLst>
                                    <p:cond delay="0"/>
                                  </p:stCondLst>
                                  <p:childTnLst>
                                    <p:anim calcmode="discrete" valueType="str">
                                      <p:cBhvr>
                                        <p:cTn id="47"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ipe(left)">
                                      <p:cBhvr>
                                        <p:cTn id="52" dur="10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10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left)">
                                      <p:cBhvr>
                                        <p:cTn id="6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7" grpId="0"/>
      <p:bldP spid="18" grpId="0"/>
      <p:bldP spid="24" grpId="0" animBg="1"/>
      <p:bldP spid="25" grpId="0" animBg="1"/>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9189" y="476071"/>
            <a:ext cx="3048000" cy="1569660"/>
          </a:xfrm>
          <a:prstGeom prst="rect">
            <a:avLst/>
          </a:prstGeom>
          <a:noFill/>
        </p:spPr>
        <p:txBody>
          <a:bodyPr wrap="square" rtlCol="0">
            <a:spAutoFit/>
          </a:bodyPr>
          <a:lstStyle/>
          <a:p>
            <a:r>
              <a:rPr lang="en-US" sz="2400" dirty="0">
                <a:latin typeface="Times New Roman" pitchFamily="18" charset="0"/>
                <a:cs typeface="Times New Roman" pitchFamily="18" charset="0"/>
              </a:rPr>
              <a:t>x + 2y = 9------(</a:t>
            </a:r>
            <a:r>
              <a:rPr lang="en-US" sz="2400" dirty="0">
                <a:latin typeface="Times New Roman"/>
                <a:cs typeface="Times New Roman"/>
              </a:rPr>
              <a:t>i)</a:t>
            </a:r>
          </a:p>
          <a:p>
            <a:r>
              <a:rPr lang="en-US" sz="2400" dirty="0">
                <a:latin typeface="Times New Roman"/>
                <a:cs typeface="Times New Roman"/>
              </a:rPr>
              <a:t>2x – y = 3--------(ii)</a:t>
            </a:r>
            <a:endParaRPr lang="bn-IN" sz="2400" dirty="0">
              <a:latin typeface="Times New Roman"/>
              <a:cs typeface="Times New Roman"/>
            </a:endParaRPr>
          </a:p>
          <a:p>
            <a:endParaRPr lang="en-US" sz="2400" dirty="0">
              <a:latin typeface="Times New Roman"/>
              <a:cs typeface="Times New Roman"/>
            </a:endParaRPr>
          </a:p>
          <a:p>
            <a:r>
              <a:rPr lang="bn-IN" sz="2400" dirty="0">
                <a:latin typeface="NikoshBAN" pitchFamily="2" charset="0"/>
                <a:cs typeface="NikoshBAN" pitchFamily="2" charset="0"/>
              </a:rPr>
              <a:t>সমীকরণ </a:t>
            </a:r>
            <a:r>
              <a:rPr lang="en-US" sz="2400" dirty="0">
                <a:latin typeface="Times New Roman"/>
                <a:cs typeface="Times New Roman"/>
              </a:rPr>
              <a:t>(i)</a:t>
            </a:r>
            <a:r>
              <a:rPr lang="bn-IN" sz="2400" dirty="0">
                <a:latin typeface="NikoshBAN" pitchFamily="2" charset="0"/>
                <a:cs typeface="NikoshBAN" pitchFamily="2" charset="0"/>
              </a:rPr>
              <a:t> হতে পাই,</a:t>
            </a:r>
            <a:endParaRPr lang="en-US" sz="2400" dirty="0">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601339879"/>
              </p:ext>
            </p:extLst>
          </p:nvPr>
        </p:nvGraphicFramePr>
        <p:xfrm>
          <a:off x="815749" y="2164713"/>
          <a:ext cx="4192789" cy="792480"/>
        </p:xfrm>
        <a:graphic>
          <a:graphicData uri="http://schemas.openxmlformats.org/drawingml/2006/table">
            <a:tbl>
              <a:tblPr firstRow="1" bandRow="1">
                <a:effectLst/>
                <a:tableStyleId>{5C22544A-7EE6-4342-B048-85BDC9FD1C3A}</a:tableStyleId>
              </a:tblPr>
              <a:tblGrid>
                <a:gridCol w="838558">
                  <a:extLst>
                    <a:ext uri="{9D8B030D-6E8A-4147-A177-3AD203B41FA5}">
                      <a16:colId xmlns:a16="http://schemas.microsoft.com/office/drawing/2014/main" val="20000"/>
                    </a:ext>
                  </a:extLst>
                </a:gridCol>
                <a:gridCol w="838558">
                  <a:extLst>
                    <a:ext uri="{9D8B030D-6E8A-4147-A177-3AD203B41FA5}">
                      <a16:colId xmlns:a16="http://schemas.microsoft.com/office/drawing/2014/main" val="20001"/>
                    </a:ext>
                  </a:extLst>
                </a:gridCol>
                <a:gridCol w="795555">
                  <a:extLst>
                    <a:ext uri="{9D8B030D-6E8A-4147-A177-3AD203B41FA5}">
                      <a16:colId xmlns:a16="http://schemas.microsoft.com/office/drawing/2014/main" val="20002"/>
                    </a:ext>
                  </a:extLst>
                </a:gridCol>
                <a:gridCol w="881560">
                  <a:extLst>
                    <a:ext uri="{9D8B030D-6E8A-4147-A177-3AD203B41FA5}">
                      <a16:colId xmlns:a16="http://schemas.microsoft.com/office/drawing/2014/main" val="20003"/>
                    </a:ext>
                  </a:extLst>
                </a:gridCol>
                <a:gridCol w="838558">
                  <a:extLst>
                    <a:ext uri="{9D8B030D-6E8A-4147-A177-3AD203B41FA5}">
                      <a16:colId xmlns:a16="http://schemas.microsoft.com/office/drawing/2014/main" val="20004"/>
                    </a:ext>
                  </a:extLst>
                </a:gridCol>
              </a:tblGrid>
              <a:tr h="342900">
                <a:tc>
                  <a:txBody>
                    <a:bodyPr/>
                    <a:lstStyle/>
                    <a:p>
                      <a:pPr algn="ctr"/>
                      <a:r>
                        <a:rPr lang="en-US" sz="2000" b="0" dirty="0">
                          <a:solidFill>
                            <a:schemeClr val="tx1"/>
                          </a:solidFill>
                        </a:rPr>
                        <a:t>x</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tc>
                  <a:txBody>
                    <a:bodyPr/>
                    <a:lstStyle/>
                    <a:p>
                      <a:pPr algn="ctr"/>
                      <a:r>
                        <a:rPr lang="en-US" sz="2000" b="0" dirty="0">
                          <a:solidFill>
                            <a:schemeClr val="tx1"/>
                          </a:solidFill>
                        </a:rPr>
                        <a:t>-3</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tc>
                  <a:txBody>
                    <a:bodyPr/>
                    <a:lstStyle/>
                    <a:p>
                      <a:pPr algn="ctr"/>
                      <a:r>
                        <a:rPr lang="en-US" sz="2000" b="0" dirty="0">
                          <a:solidFill>
                            <a:schemeClr val="tx1"/>
                          </a:solidFill>
                        </a:rPr>
                        <a:t>3</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tc>
                  <a:txBody>
                    <a:bodyPr/>
                    <a:lstStyle/>
                    <a:p>
                      <a:pPr algn="ctr"/>
                      <a:r>
                        <a:rPr lang="en-US" sz="2000" b="0" dirty="0">
                          <a:solidFill>
                            <a:schemeClr val="tx1"/>
                          </a:solidFill>
                        </a:rPr>
                        <a:t>-7</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tc>
                  <a:txBody>
                    <a:bodyPr/>
                    <a:lstStyle/>
                    <a:p>
                      <a:pPr algn="ctr"/>
                      <a:r>
                        <a:rPr lang="en-US" sz="2000" b="0" dirty="0">
                          <a:solidFill>
                            <a:schemeClr val="tx1"/>
                          </a:solidFill>
                        </a:rPr>
                        <a:t>7</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extLst>
                  <a:ext uri="{0D108BD9-81ED-4DB2-BD59-A6C34878D82A}">
                    <a16:rowId xmlns:a16="http://schemas.microsoft.com/office/drawing/2014/main" val="10000"/>
                  </a:ext>
                </a:extLst>
              </a:tr>
              <a:tr h="152401">
                <a:tc>
                  <a:txBody>
                    <a:bodyPr/>
                    <a:lstStyle/>
                    <a:p>
                      <a:pPr algn="ctr"/>
                      <a:r>
                        <a:rPr lang="en-US" sz="2000" dirty="0">
                          <a:latin typeface="Times New Roman" pitchFamily="18" charset="0"/>
                          <a:cs typeface="Times New Roman" pitchFamily="18" charset="0"/>
                        </a:rPr>
                        <a:t>y</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tc>
                  <a:txBody>
                    <a:bodyPr/>
                    <a:lstStyle/>
                    <a:p>
                      <a:pPr algn="ctr"/>
                      <a:r>
                        <a:rPr lang="en-US" sz="2000" dirty="0"/>
                        <a:t>6</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tc>
                  <a:txBody>
                    <a:bodyPr/>
                    <a:lstStyle/>
                    <a:p>
                      <a:pPr algn="ctr"/>
                      <a:r>
                        <a:rPr lang="en-US" sz="2000" dirty="0"/>
                        <a:t>3</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tc>
                  <a:txBody>
                    <a:bodyPr/>
                    <a:lstStyle/>
                    <a:p>
                      <a:pPr algn="ctr"/>
                      <a:r>
                        <a:rPr lang="en-US" sz="2000" dirty="0"/>
                        <a:t>8</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tc>
                  <a:txBody>
                    <a:bodyPr/>
                    <a:lstStyle/>
                    <a:p>
                      <a:pPr algn="ctr"/>
                      <a:r>
                        <a:rPr lang="en-US" sz="2000" dirty="0"/>
                        <a:t>1</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extLst>
                  <a:ext uri="{0D108BD9-81ED-4DB2-BD59-A6C34878D82A}">
                    <a16:rowId xmlns:a16="http://schemas.microsoft.com/office/drawing/2014/main" val="10001"/>
                  </a:ext>
                </a:extLst>
              </a:tr>
            </a:tbl>
          </a:graphicData>
        </a:graphic>
      </p:graphicFrame>
      <p:sp>
        <p:nvSpPr>
          <p:cNvPr id="5" name="TextBox 4"/>
          <p:cNvSpPr txBox="1"/>
          <p:nvPr/>
        </p:nvSpPr>
        <p:spPr>
          <a:xfrm>
            <a:off x="822207" y="3276600"/>
            <a:ext cx="4421389" cy="461665"/>
          </a:xfrm>
          <a:prstGeom prst="rect">
            <a:avLst/>
          </a:prstGeom>
          <a:noFill/>
        </p:spPr>
        <p:txBody>
          <a:bodyPr wrap="square" rtlCol="0">
            <a:spAutoFit/>
          </a:bodyPr>
          <a:lstStyle/>
          <a:p>
            <a:r>
              <a:rPr lang="bn-IN" sz="2400" dirty="0">
                <a:latin typeface="NikoshBAN" pitchFamily="2" charset="0"/>
                <a:cs typeface="NikoshBAN" pitchFamily="2" charset="0"/>
              </a:rPr>
              <a:t>সমীকরণ </a:t>
            </a:r>
            <a:r>
              <a:rPr lang="en-US" sz="2400" dirty="0">
                <a:latin typeface="Times New Roman"/>
                <a:cs typeface="Times New Roman"/>
              </a:rPr>
              <a:t>(ii)</a:t>
            </a:r>
            <a:r>
              <a:rPr lang="bn-IN" sz="2400" dirty="0">
                <a:latin typeface="NikoshBAN" pitchFamily="2" charset="0"/>
                <a:cs typeface="NikoshBAN" pitchFamily="2" charset="0"/>
              </a:rPr>
              <a:t> হতে পাই,</a:t>
            </a:r>
          </a:p>
        </p:txBody>
      </p:sp>
      <p:graphicFrame>
        <p:nvGraphicFramePr>
          <p:cNvPr id="6" name="Table 5"/>
          <p:cNvGraphicFramePr>
            <a:graphicFrameLocks noGrp="1"/>
          </p:cNvGraphicFramePr>
          <p:nvPr>
            <p:extLst>
              <p:ext uri="{D42A27DB-BD31-4B8C-83A1-F6EECF244321}">
                <p14:modId xmlns:p14="http://schemas.microsoft.com/office/powerpoint/2010/main" val="3994750296"/>
              </p:ext>
            </p:extLst>
          </p:nvPr>
        </p:nvGraphicFramePr>
        <p:xfrm>
          <a:off x="800101" y="3931920"/>
          <a:ext cx="4191000" cy="792480"/>
        </p:xfrm>
        <a:graphic>
          <a:graphicData uri="http://schemas.openxmlformats.org/drawingml/2006/table">
            <a:tbl>
              <a:tblPr firstRow="1" bandRow="1">
                <a:effectLst/>
                <a:tableStyleId>{5C22544A-7EE6-4342-B048-85BDC9FD1C3A}</a:tableStyleId>
              </a:tblPr>
              <a:tblGrid>
                <a:gridCol w="838200">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8382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gridCol w="838200">
                  <a:extLst>
                    <a:ext uri="{9D8B030D-6E8A-4147-A177-3AD203B41FA5}">
                      <a16:colId xmlns:a16="http://schemas.microsoft.com/office/drawing/2014/main" val="20004"/>
                    </a:ext>
                  </a:extLst>
                </a:gridCol>
              </a:tblGrid>
              <a:tr h="342900">
                <a:tc>
                  <a:txBody>
                    <a:bodyPr/>
                    <a:lstStyle/>
                    <a:p>
                      <a:pPr algn="ctr"/>
                      <a:r>
                        <a:rPr lang="en-US" sz="2000" b="0" dirty="0">
                          <a:solidFill>
                            <a:schemeClr val="tx1"/>
                          </a:solidFill>
                        </a:rPr>
                        <a:t>x</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tc>
                  <a:txBody>
                    <a:bodyPr/>
                    <a:lstStyle/>
                    <a:p>
                      <a:pPr algn="ctr"/>
                      <a:r>
                        <a:rPr lang="en-US" sz="2000" b="0" dirty="0">
                          <a:solidFill>
                            <a:schemeClr val="tx1"/>
                          </a:solidFill>
                        </a:rPr>
                        <a:t>-1</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tc>
                  <a:txBody>
                    <a:bodyPr/>
                    <a:lstStyle/>
                    <a:p>
                      <a:pPr algn="ctr"/>
                      <a:r>
                        <a:rPr lang="en-US" sz="2000" b="0" dirty="0">
                          <a:solidFill>
                            <a:schemeClr val="tx1"/>
                          </a:solidFill>
                        </a:rPr>
                        <a:t>3</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tc>
                  <a:txBody>
                    <a:bodyPr/>
                    <a:lstStyle/>
                    <a:p>
                      <a:pPr algn="ctr"/>
                      <a:r>
                        <a:rPr lang="en-US" sz="2000" b="0" dirty="0">
                          <a:solidFill>
                            <a:schemeClr val="tx1"/>
                          </a:solidFill>
                        </a:rPr>
                        <a:t>-3</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tc>
                  <a:txBody>
                    <a:bodyPr/>
                    <a:lstStyle/>
                    <a:p>
                      <a:pPr algn="ctr"/>
                      <a:r>
                        <a:rPr lang="en-US" sz="2000" b="0" dirty="0">
                          <a:solidFill>
                            <a:schemeClr val="tx1"/>
                          </a:solidFill>
                        </a:rPr>
                        <a:t>5</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accent5">
                        <a:lumMod val="20000"/>
                        <a:lumOff val="80000"/>
                      </a:schemeClr>
                    </a:solidFill>
                  </a:tcPr>
                </a:tc>
                <a:extLst>
                  <a:ext uri="{0D108BD9-81ED-4DB2-BD59-A6C34878D82A}">
                    <a16:rowId xmlns:a16="http://schemas.microsoft.com/office/drawing/2014/main" val="10000"/>
                  </a:ext>
                </a:extLst>
              </a:tr>
              <a:tr h="152401">
                <a:tc>
                  <a:txBody>
                    <a:bodyPr/>
                    <a:lstStyle/>
                    <a:p>
                      <a:pPr algn="ctr"/>
                      <a:r>
                        <a:rPr lang="en-US" sz="2000" dirty="0">
                          <a:latin typeface="Times New Roman" pitchFamily="18" charset="0"/>
                          <a:cs typeface="Times New Roman" pitchFamily="18" charset="0"/>
                        </a:rPr>
                        <a:t>y</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tc>
                  <a:txBody>
                    <a:bodyPr/>
                    <a:lstStyle/>
                    <a:p>
                      <a:pPr algn="ctr"/>
                      <a:r>
                        <a:rPr lang="en-US" sz="2000" dirty="0">
                          <a:latin typeface="Times New Roman"/>
                          <a:cs typeface="Times New Roman"/>
                        </a:rPr>
                        <a:t>–5</a:t>
                      </a:r>
                      <a:endParaRPr lang="en-US" sz="2000" dirty="0"/>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tc>
                  <a:txBody>
                    <a:bodyPr/>
                    <a:lstStyle/>
                    <a:p>
                      <a:pPr algn="ctr"/>
                      <a:r>
                        <a:rPr lang="en-US" sz="2000" dirty="0"/>
                        <a:t>3</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tc>
                  <a:txBody>
                    <a:bodyPr/>
                    <a:lstStyle/>
                    <a:p>
                      <a:pPr algn="ctr"/>
                      <a:r>
                        <a:rPr lang="en-US" sz="2000" dirty="0">
                          <a:latin typeface="Times New Roman"/>
                          <a:cs typeface="Times New Roman"/>
                        </a:rPr>
                        <a:t>–</a:t>
                      </a:r>
                      <a:r>
                        <a:rPr lang="en-US" sz="2000" dirty="0"/>
                        <a:t>9</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tc>
                  <a:txBody>
                    <a:bodyPr/>
                    <a:lstStyle/>
                    <a:p>
                      <a:pPr algn="ctr"/>
                      <a:r>
                        <a:rPr lang="en-US" sz="2000" dirty="0"/>
                        <a:t>7</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99FFCC"/>
                    </a:solidFill>
                  </a:tcPr>
                </a:tc>
                <a:extLst>
                  <a:ext uri="{0D108BD9-81ED-4DB2-BD59-A6C34878D82A}">
                    <a16:rowId xmlns:a16="http://schemas.microsoft.com/office/drawing/2014/main" val="10001"/>
                  </a:ext>
                </a:extLst>
              </a:tr>
            </a:tbl>
          </a:graphicData>
        </a:graphic>
      </p:graphicFrame>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9803" y="685800"/>
            <a:ext cx="5333997" cy="5486400"/>
          </a:xfrm>
          <a:prstGeom prst="rect">
            <a:avLst/>
          </a:prstGeom>
        </p:spPr>
      </p:pic>
      <p:cxnSp>
        <p:nvCxnSpPr>
          <p:cNvPr id="10" name="Straight Connector 9"/>
          <p:cNvCxnSpPr>
            <a:cxnSpLocks/>
          </p:cNvCxnSpPr>
          <p:nvPr/>
        </p:nvCxnSpPr>
        <p:spPr>
          <a:xfrm flipV="1">
            <a:off x="6021594" y="3636631"/>
            <a:ext cx="5256010" cy="20969"/>
          </a:xfrm>
          <a:prstGeom prst="line">
            <a:avLst/>
          </a:prstGeom>
          <a:ln w="57150">
            <a:solidFill>
              <a:srgbClr val="000099"/>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305805" y="685800"/>
            <a:ext cx="0" cy="5486402"/>
          </a:xfrm>
          <a:prstGeom prst="line">
            <a:avLst/>
          </a:prstGeom>
          <a:ln w="57150">
            <a:solidFill>
              <a:srgbClr val="000099"/>
            </a:solidFill>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6629404" y="1593039"/>
            <a:ext cx="152400" cy="13859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8991604" y="2874631"/>
            <a:ext cx="152400" cy="13859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7543804" y="2071814"/>
            <a:ext cx="152400" cy="18154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9829804" y="3345637"/>
            <a:ext cx="152400" cy="13859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8077204" y="4793439"/>
            <a:ext cx="152400" cy="13859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7543804" y="5846431"/>
            <a:ext cx="152400" cy="13859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9448804" y="1821639"/>
            <a:ext cx="152400" cy="13859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p:cNvCxnSpPr>
            <a:cxnSpLocks/>
          </p:cNvCxnSpPr>
          <p:nvPr/>
        </p:nvCxnSpPr>
        <p:spPr>
          <a:xfrm>
            <a:off x="6021594" y="1295400"/>
            <a:ext cx="5330420" cy="2946367"/>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7518783" y="700063"/>
            <a:ext cx="2590800" cy="545787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763793" y="5167724"/>
            <a:ext cx="4976234" cy="954107"/>
          </a:xfrm>
          <a:prstGeom prst="rect">
            <a:avLst/>
          </a:prstGeom>
          <a:noFill/>
        </p:spPr>
        <p:txBody>
          <a:bodyPr wrap="square" rtlCol="0">
            <a:spAutoFit/>
          </a:bodyPr>
          <a:lstStyle/>
          <a:p>
            <a:pPr algn="ctr"/>
            <a:r>
              <a:rPr lang="bn-IN" sz="2800" dirty="0">
                <a:latin typeface="NikoshBAN" pitchFamily="2" charset="0"/>
                <a:cs typeface="NikoshBAN" pitchFamily="2" charset="0"/>
              </a:rPr>
              <a:t>সরল সহসমীকরণের প্রত্যেকটি লেখচিত্র ভিন্ন ভিন্ন সরলরেখা।</a:t>
            </a:r>
            <a:endParaRPr lang="en-US" sz="2800" dirty="0">
              <a:latin typeface="NikoshBAN" pitchFamily="2" charset="0"/>
              <a:cs typeface="NikoshBAN" pitchFamily="2" charset="0"/>
            </a:endParaRPr>
          </a:p>
        </p:txBody>
      </p:sp>
      <p:sp>
        <p:nvSpPr>
          <p:cNvPr id="9" name="Date Placeholder 8">
            <a:extLst>
              <a:ext uri="{FF2B5EF4-FFF2-40B4-BE49-F238E27FC236}">
                <a16:creationId xmlns:a16="http://schemas.microsoft.com/office/drawing/2014/main" id="{3CE66826-D9DC-430B-96D5-DAF1EF0B9221}"/>
              </a:ext>
            </a:extLst>
          </p:cNvPr>
          <p:cNvSpPr>
            <a:spLocks noGrp="1"/>
          </p:cNvSpPr>
          <p:nvPr>
            <p:ph type="dt" sz="half" idx="10"/>
          </p:nvPr>
        </p:nvSpPr>
        <p:spPr/>
        <p:txBody>
          <a:bodyPr/>
          <a:lstStyle/>
          <a:p>
            <a:fld id="{28BF9799-C703-4C40-8465-578F0CCE8C67}" type="datetime1">
              <a:rPr lang="en-US" smtClean="0"/>
              <a:t>7/12/2026</a:t>
            </a:fld>
            <a:endParaRPr lang="en-US"/>
          </a:p>
        </p:txBody>
      </p:sp>
      <p:sp>
        <p:nvSpPr>
          <p:cNvPr id="11" name="Slide Number Placeholder 10">
            <a:extLst>
              <a:ext uri="{FF2B5EF4-FFF2-40B4-BE49-F238E27FC236}">
                <a16:creationId xmlns:a16="http://schemas.microsoft.com/office/drawing/2014/main" id="{929D050D-3A33-4065-AD1B-E3B4D250FB6F}"/>
              </a:ext>
            </a:extLst>
          </p:cNvPr>
          <p:cNvSpPr>
            <a:spLocks noGrp="1"/>
          </p:cNvSpPr>
          <p:nvPr>
            <p:ph type="sldNum" sz="quarter" idx="12"/>
          </p:nvPr>
        </p:nvSpPr>
        <p:spPr/>
        <p:txBody>
          <a:bodyPr/>
          <a:lstStyle/>
          <a:p>
            <a:fld id="{B6F15528-21DE-4FAA-801E-634DDDAF4B2B}" type="slidenum">
              <a:rPr lang="en-US" smtClean="0"/>
              <a:pPr/>
              <a:t>9</a:t>
            </a:fld>
            <a:endParaRPr lang="en-US"/>
          </a:p>
        </p:txBody>
      </p:sp>
    </p:spTree>
    <p:extLst>
      <p:ext uri="{BB962C8B-B14F-4D97-AF65-F5344CB8AC3E}">
        <p14:creationId xmlns:p14="http://schemas.microsoft.com/office/powerpoint/2010/main" val="3653863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1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1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wipe(left)">
                                      <p:cBhvr>
                                        <p:cTn id="17" dur="10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wipe(left)">
                                      <p:cBhvr>
                                        <p:cTn id="27" dur="10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10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left)">
                                      <p:cBhvr>
                                        <p:cTn id="44" dur="1000"/>
                                        <p:tgtEl>
                                          <p:spTgt spid="10"/>
                                        </p:tgtEl>
                                      </p:cBhvr>
                                    </p:animEffect>
                                  </p:childTnLst>
                                </p:cTn>
                              </p:par>
                            </p:childTnLst>
                          </p:cTn>
                        </p:par>
                        <p:par>
                          <p:cTn id="45" fill="hold">
                            <p:stCondLst>
                              <p:cond delay="1000"/>
                            </p:stCondLst>
                            <p:childTnLst>
                              <p:par>
                                <p:cTn id="46" presetID="22" presetClass="entr" presetSubtype="4"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down)">
                                      <p:cBhvr>
                                        <p:cTn id="48" dur="1000"/>
                                        <p:tgtEl>
                                          <p:spTgt spid="15"/>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1000"/>
                                        <p:tgtEl>
                                          <p:spTgt spid="19"/>
                                        </p:tgtEl>
                                      </p:cBhvr>
                                    </p:animEffect>
                                    <p:anim calcmode="lin" valueType="num">
                                      <p:cBhvr>
                                        <p:cTn id="59" dur="1000" fill="hold"/>
                                        <p:tgtEl>
                                          <p:spTgt spid="19"/>
                                        </p:tgtEl>
                                        <p:attrNameLst>
                                          <p:attrName>ppt_x</p:attrName>
                                        </p:attrNameLst>
                                      </p:cBhvr>
                                      <p:tavLst>
                                        <p:tav tm="0">
                                          <p:val>
                                            <p:strVal val="#ppt_x"/>
                                          </p:val>
                                        </p:tav>
                                        <p:tav tm="100000">
                                          <p:val>
                                            <p:strVal val="#ppt_x"/>
                                          </p:val>
                                        </p:tav>
                                      </p:tavLst>
                                    </p:anim>
                                    <p:anim calcmode="lin" valueType="num">
                                      <p:cBhvr>
                                        <p:cTn id="60" dur="1000" fill="hold"/>
                                        <p:tgtEl>
                                          <p:spTgt spid="19"/>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1000"/>
                                        <p:tgtEl>
                                          <p:spTgt spid="20"/>
                                        </p:tgtEl>
                                      </p:cBhvr>
                                    </p:animEffect>
                                    <p:anim calcmode="lin" valueType="num">
                                      <p:cBhvr>
                                        <p:cTn id="69" dur="1000" fill="hold"/>
                                        <p:tgtEl>
                                          <p:spTgt spid="20"/>
                                        </p:tgtEl>
                                        <p:attrNameLst>
                                          <p:attrName>ppt_x</p:attrName>
                                        </p:attrNameLst>
                                      </p:cBhvr>
                                      <p:tavLst>
                                        <p:tav tm="0">
                                          <p:val>
                                            <p:strVal val="#ppt_x"/>
                                          </p:val>
                                        </p:tav>
                                        <p:tav tm="100000">
                                          <p:val>
                                            <p:strVal val="#ppt_x"/>
                                          </p:val>
                                        </p:tav>
                                      </p:tavLst>
                                    </p:anim>
                                    <p:anim calcmode="lin" valueType="num">
                                      <p:cBhvr>
                                        <p:cTn id="7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2" presetClass="entr" presetSubtype="1" fill="hold" nodeType="click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up)">
                                      <p:cBhvr>
                                        <p:cTn id="75" dur="1000"/>
                                        <p:tgtEl>
                                          <p:spTgt spid="25"/>
                                        </p:tgtEl>
                                      </p:cBhvr>
                                    </p:animEffect>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1000"/>
                                        <p:tgtEl>
                                          <p:spTgt spid="24"/>
                                        </p:tgtEl>
                                      </p:cBhvr>
                                    </p:animEffect>
                                    <p:anim calcmode="lin" valueType="num">
                                      <p:cBhvr>
                                        <p:cTn id="81" dur="1000" fill="hold"/>
                                        <p:tgtEl>
                                          <p:spTgt spid="24"/>
                                        </p:tgtEl>
                                        <p:attrNameLst>
                                          <p:attrName>ppt_x</p:attrName>
                                        </p:attrNameLst>
                                      </p:cBhvr>
                                      <p:tavLst>
                                        <p:tav tm="0">
                                          <p:val>
                                            <p:strVal val="#ppt_x"/>
                                          </p:val>
                                        </p:tav>
                                        <p:tav tm="100000">
                                          <p:val>
                                            <p:strVal val="#ppt_x"/>
                                          </p:val>
                                        </p:tav>
                                      </p:tavLst>
                                    </p:anim>
                                    <p:anim calcmode="lin" valueType="num">
                                      <p:cBhvr>
                                        <p:cTn id="82" dur="1000" fill="hold"/>
                                        <p:tgtEl>
                                          <p:spTgt spid="2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fade">
                                      <p:cBhvr>
                                        <p:cTn id="85" dur="1000"/>
                                        <p:tgtEl>
                                          <p:spTgt spid="21"/>
                                        </p:tgtEl>
                                      </p:cBhvr>
                                    </p:animEffect>
                                    <p:anim calcmode="lin" valueType="num">
                                      <p:cBhvr>
                                        <p:cTn id="86" dur="1000" fill="hold"/>
                                        <p:tgtEl>
                                          <p:spTgt spid="21"/>
                                        </p:tgtEl>
                                        <p:attrNameLst>
                                          <p:attrName>ppt_x</p:attrName>
                                        </p:attrNameLst>
                                      </p:cBhvr>
                                      <p:tavLst>
                                        <p:tav tm="0">
                                          <p:val>
                                            <p:strVal val="#ppt_x"/>
                                          </p:val>
                                        </p:tav>
                                        <p:tav tm="100000">
                                          <p:val>
                                            <p:strVal val="#ppt_x"/>
                                          </p:val>
                                        </p:tav>
                                      </p:tavLst>
                                    </p:anim>
                                    <p:anim calcmode="lin" valueType="num">
                                      <p:cBhvr>
                                        <p:cTn id="87" dur="1000" fill="hold"/>
                                        <p:tgtEl>
                                          <p:spTgt spid="21"/>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Effect transition="in" filter="fade">
                                      <p:cBhvr>
                                        <p:cTn id="90" dur="1000"/>
                                        <p:tgtEl>
                                          <p:spTgt spid="22"/>
                                        </p:tgtEl>
                                      </p:cBhvr>
                                    </p:animEffect>
                                    <p:anim calcmode="lin" valueType="num">
                                      <p:cBhvr>
                                        <p:cTn id="91" dur="1000" fill="hold"/>
                                        <p:tgtEl>
                                          <p:spTgt spid="22"/>
                                        </p:tgtEl>
                                        <p:attrNameLst>
                                          <p:attrName>ppt_x</p:attrName>
                                        </p:attrNameLst>
                                      </p:cBhvr>
                                      <p:tavLst>
                                        <p:tav tm="0">
                                          <p:val>
                                            <p:strVal val="#ppt_x"/>
                                          </p:val>
                                        </p:tav>
                                        <p:tav tm="100000">
                                          <p:val>
                                            <p:strVal val="#ppt_x"/>
                                          </p:val>
                                        </p:tav>
                                      </p:tavLst>
                                    </p:anim>
                                    <p:anim calcmode="lin" valueType="num">
                                      <p:cBhvr>
                                        <p:cTn id="9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nodeType="click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wipe(down)">
                                      <p:cBhvr>
                                        <p:cTn id="97" dur="1000"/>
                                        <p:tgtEl>
                                          <p:spTgt spid="32"/>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39"/>
                                        </p:tgtEl>
                                        <p:attrNameLst>
                                          <p:attrName>style.visibility</p:attrName>
                                        </p:attrNameLst>
                                      </p:cBhvr>
                                      <p:to>
                                        <p:strVal val="visible"/>
                                      </p:to>
                                    </p:set>
                                    <p:animEffect transition="in" filter="wipe(left)">
                                      <p:cBhvr>
                                        <p:cTn id="102"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build="p"/>
      <p:bldP spid="16" grpId="0" animBg="1"/>
      <p:bldP spid="18" grpId="0" animBg="1"/>
      <p:bldP spid="19" grpId="0" animBg="1"/>
      <p:bldP spid="20" grpId="0" animBg="1"/>
      <p:bldP spid="21" grpId="0" animBg="1"/>
      <p:bldP spid="22" grpId="0" animBg="1"/>
      <p:bldP spid="24" grpId="0" animBg="1"/>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62000" y="1676400"/>
            <a:ext cx="10591800" cy="2554545"/>
          </a:xfrm>
          <a:prstGeom prst="rect">
            <a:avLst/>
          </a:prstGeom>
          <a:noFill/>
          <a:ln w="19050">
            <a:solidFill>
              <a:schemeClr val="tx1"/>
            </a:solidFill>
          </a:ln>
        </p:spPr>
        <p:txBody>
          <a:bodyPr wrap="square" rtlCol="0">
            <a:spAutoFit/>
          </a:bodyPr>
          <a:lstStyle/>
          <a:p>
            <a:pPr algn="ctr" fontAlgn="base">
              <a:spcBef>
                <a:spcPct val="0"/>
              </a:spcBef>
              <a:spcAft>
                <a:spcPct val="0"/>
              </a:spcAft>
            </a:pPr>
            <a:endParaRPr lang="bn-IN" sz="3200" dirty="0">
              <a:solidFill>
                <a:prstClr val="black"/>
              </a:solidFill>
              <a:latin typeface="Times New Roman" pitchFamily="18" charset="0"/>
              <a:cs typeface="Times New Roman" pitchFamily="18" charset="0"/>
            </a:endParaRPr>
          </a:p>
          <a:p>
            <a:pPr algn="ctr" fontAlgn="base">
              <a:spcBef>
                <a:spcPct val="0"/>
              </a:spcBef>
              <a:spcAft>
                <a:spcPct val="0"/>
              </a:spcAft>
            </a:pPr>
            <a:r>
              <a:rPr lang="en-US" sz="3200" dirty="0">
                <a:solidFill>
                  <a:prstClr val="black"/>
                </a:solidFill>
                <a:latin typeface="Times New Roman" pitchFamily="18" charset="0"/>
                <a:cs typeface="Times New Roman" pitchFamily="18" charset="0"/>
              </a:rPr>
              <a:t>4x </a:t>
            </a:r>
            <a:r>
              <a:rPr lang="en-US" sz="3200" dirty="0">
                <a:solidFill>
                  <a:prstClr val="black"/>
                </a:solidFill>
                <a:latin typeface="Times New Roman"/>
                <a:cs typeface="Times New Roman"/>
              </a:rPr>
              <a:t>–</a:t>
            </a:r>
            <a:r>
              <a:rPr lang="en-US" sz="3200" dirty="0">
                <a:solidFill>
                  <a:prstClr val="black"/>
                </a:solidFill>
                <a:latin typeface="Times New Roman" pitchFamily="18" charset="0"/>
                <a:cs typeface="Times New Roman" pitchFamily="18" charset="0"/>
              </a:rPr>
              <a:t> 3y =</a:t>
            </a:r>
            <a:r>
              <a:rPr lang="bn-IN" sz="3200" dirty="0">
                <a:solidFill>
                  <a:prstClr val="black"/>
                </a:solidFill>
                <a:latin typeface="Times New Roman" pitchFamily="18" charset="0"/>
                <a:cs typeface="Times New Roman" pitchFamily="18" charset="0"/>
              </a:rPr>
              <a:t> </a:t>
            </a:r>
            <a:r>
              <a:rPr lang="en-US" sz="3200" dirty="0">
                <a:solidFill>
                  <a:prstClr val="black"/>
                </a:solidFill>
                <a:latin typeface="Times New Roman"/>
                <a:cs typeface="Times New Roman"/>
              </a:rPr>
              <a:t>–</a:t>
            </a:r>
            <a:r>
              <a:rPr lang="en-US" sz="3200" dirty="0">
                <a:solidFill>
                  <a:prstClr val="black"/>
                </a:solidFill>
                <a:latin typeface="Times New Roman" pitchFamily="18" charset="0"/>
                <a:cs typeface="Times New Roman" pitchFamily="18" charset="0"/>
              </a:rPr>
              <a:t>1</a:t>
            </a:r>
            <a:r>
              <a:rPr lang="bn-IN" sz="3200" dirty="0">
                <a:solidFill>
                  <a:prstClr val="black"/>
                </a:solidFill>
                <a:latin typeface="Times New Roman" pitchFamily="18" charset="0"/>
                <a:cs typeface="Times New Roman" pitchFamily="18" charset="0"/>
              </a:rPr>
              <a:t>-----------------------(</a:t>
            </a:r>
            <a:r>
              <a:rPr lang="en-US" sz="3200" dirty="0">
                <a:solidFill>
                  <a:prstClr val="black"/>
                </a:solidFill>
                <a:latin typeface="Times New Roman"/>
                <a:cs typeface="Times New Roman"/>
              </a:rPr>
              <a:t>i</a:t>
            </a:r>
            <a:r>
              <a:rPr lang="bn-IN" sz="3200" dirty="0">
                <a:solidFill>
                  <a:prstClr val="black"/>
                </a:solidFill>
                <a:latin typeface="Times New Roman"/>
                <a:cs typeface="Times New Roman"/>
              </a:rPr>
              <a:t>)</a:t>
            </a:r>
            <a:endParaRPr lang="bn-IN" sz="3200" dirty="0">
              <a:solidFill>
                <a:prstClr val="black"/>
              </a:solidFill>
              <a:latin typeface="Times New Roman" pitchFamily="18" charset="0"/>
              <a:cs typeface="Times New Roman" pitchFamily="18" charset="0"/>
            </a:endParaRPr>
          </a:p>
          <a:p>
            <a:pPr algn="ctr" fontAlgn="base">
              <a:spcBef>
                <a:spcPct val="0"/>
              </a:spcBef>
              <a:spcAft>
                <a:spcPct val="0"/>
              </a:spcAft>
            </a:pPr>
            <a:r>
              <a:rPr lang="en-US" sz="3200" dirty="0">
                <a:solidFill>
                  <a:prstClr val="black"/>
                </a:solidFill>
                <a:latin typeface="Times New Roman" pitchFamily="18" charset="0"/>
                <a:cs typeface="Times New Roman" pitchFamily="18" charset="0"/>
              </a:rPr>
              <a:t> 3x </a:t>
            </a:r>
            <a:r>
              <a:rPr lang="en-US" sz="3200" dirty="0">
                <a:solidFill>
                  <a:prstClr val="black"/>
                </a:solidFill>
                <a:latin typeface="Times New Roman"/>
                <a:cs typeface="Times New Roman"/>
              </a:rPr>
              <a:t>–</a:t>
            </a:r>
            <a:r>
              <a:rPr lang="en-US" sz="3200" dirty="0">
                <a:solidFill>
                  <a:prstClr val="black"/>
                </a:solidFill>
                <a:latin typeface="Times New Roman" pitchFamily="18" charset="0"/>
                <a:cs typeface="Times New Roman" pitchFamily="18" charset="0"/>
              </a:rPr>
              <a:t> 2y = 0</a:t>
            </a:r>
            <a:r>
              <a:rPr lang="bn-IN" sz="3200" dirty="0">
                <a:solidFill>
                  <a:prstClr val="black"/>
                </a:solidFill>
                <a:latin typeface="Times New Roman" pitchFamily="18" charset="0"/>
                <a:cs typeface="Times New Roman" pitchFamily="18" charset="0"/>
              </a:rPr>
              <a:t>------------------------(</a:t>
            </a:r>
            <a:r>
              <a:rPr lang="en-US" sz="3200" dirty="0">
                <a:solidFill>
                  <a:prstClr val="black"/>
                </a:solidFill>
                <a:latin typeface="Times New Roman"/>
                <a:cs typeface="Times New Roman"/>
              </a:rPr>
              <a:t>ii</a:t>
            </a:r>
            <a:r>
              <a:rPr lang="bn-IN" sz="3200" dirty="0">
                <a:solidFill>
                  <a:prstClr val="black"/>
                </a:solidFill>
                <a:latin typeface="Times New Roman"/>
                <a:cs typeface="Times New Roman"/>
              </a:rPr>
              <a:t>)</a:t>
            </a:r>
          </a:p>
          <a:p>
            <a:pPr algn="ctr" fontAlgn="base">
              <a:spcBef>
                <a:spcPct val="0"/>
              </a:spcBef>
              <a:spcAft>
                <a:spcPct val="0"/>
              </a:spcAft>
            </a:pPr>
            <a:endParaRPr lang="en-US" sz="3200" dirty="0">
              <a:solidFill>
                <a:prstClr val="black"/>
              </a:solidFill>
              <a:latin typeface="Times New Roman" pitchFamily="18" charset="0"/>
              <a:cs typeface="Times New Roman" pitchFamily="18" charset="0"/>
            </a:endParaRPr>
          </a:p>
          <a:p>
            <a:pPr algn="ctr" fontAlgn="base">
              <a:spcBef>
                <a:spcPct val="0"/>
              </a:spcBef>
              <a:spcAft>
                <a:spcPct val="0"/>
              </a:spcAft>
            </a:pPr>
            <a:r>
              <a:rPr lang="bn-BD" sz="3200" dirty="0">
                <a:solidFill>
                  <a:prstClr val="black"/>
                </a:solidFill>
                <a:latin typeface="NikoshBAN" pitchFamily="2" charset="0"/>
                <a:cs typeface="NikoshBAN" pitchFamily="2" charset="0"/>
              </a:rPr>
              <a:t>  </a:t>
            </a:r>
            <a:r>
              <a:rPr lang="bn-IN" sz="3200" dirty="0">
                <a:solidFill>
                  <a:prstClr val="black"/>
                </a:solidFill>
                <a:latin typeface="NikoshBAN" pitchFamily="2" charset="0"/>
                <a:cs typeface="NikoshBAN" pitchFamily="2" charset="0"/>
              </a:rPr>
              <a:t>প্রদত্ত সরল সহসমীকরণের লেখচিত্র অঙ্কন</a:t>
            </a:r>
            <a:r>
              <a:rPr lang="bn-BD" sz="3200" dirty="0">
                <a:solidFill>
                  <a:prstClr val="black"/>
                </a:solidFill>
                <a:latin typeface="NikoshBAN" pitchFamily="2" charset="0"/>
                <a:cs typeface="NikoshBAN" pitchFamily="2" charset="0"/>
              </a:rPr>
              <a:t> কর</a:t>
            </a:r>
            <a:r>
              <a:rPr lang="bn-IN" sz="3200" dirty="0">
                <a:solidFill>
                  <a:prstClr val="black"/>
                </a:solidFill>
                <a:latin typeface="NikoshBAN" pitchFamily="2" charset="0"/>
                <a:cs typeface="NikoshBAN" pitchFamily="2" charset="0"/>
              </a:rPr>
              <a:t>।</a:t>
            </a:r>
          </a:p>
        </p:txBody>
      </p:sp>
      <p:sp>
        <p:nvSpPr>
          <p:cNvPr id="2" name="Date Placeholder 1">
            <a:extLst>
              <a:ext uri="{FF2B5EF4-FFF2-40B4-BE49-F238E27FC236}">
                <a16:creationId xmlns:a16="http://schemas.microsoft.com/office/drawing/2014/main" id="{AE5952A5-12CA-4CA3-9A15-60E3504D5985}"/>
              </a:ext>
            </a:extLst>
          </p:cNvPr>
          <p:cNvSpPr>
            <a:spLocks noGrp="1"/>
          </p:cNvSpPr>
          <p:nvPr>
            <p:ph type="dt" sz="half" idx="10"/>
          </p:nvPr>
        </p:nvSpPr>
        <p:spPr/>
        <p:txBody>
          <a:bodyPr/>
          <a:lstStyle/>
          <a:p>
            <a:fld id="{3EF6793D-AC21-4560-BC78-11CFEB67CFFB}" type="datetime1">
              <a:rPr lang="en-US" smtClean="0"/>
              <a:t>7/12/2026</a:t>
            </a:fld>
            <a:endParaRPr lang="en-US"/>
          </a:p>
        </p:txBody>
      </p:sp>
      <p:sp>
        <p:nvSpPr>
          <p:cNvPr id="4" name="Slide Number Placeholder 3">
            <a:extLst>
              <a:ext uri="{FF2B5EF4-FFF2-40B4-BE49-F238E27FC236}">
                <a16:creationId xmlns:a16="http://schemas.microsoft.com/office/drawing/2014/main" id="{F02E966F-4AC4-4061-85BA-457FA24104F9}"/>
              </a:ext>
            </a:extLst>
          </p:cNvPr>
          <p:cNvSpPr>
            <a:spLocks noGrp="1"/>
          </p:cNvSpPr>
          <p:nvPr>
            <p:ph type="sldNum" sz="quarter" idx="12"/>
          </p:nvPr>
        </p:nvSpPr>
        <p:spPr/>
        <p:txBody>
          <a:bodyPr/>
          <a:lstStyle/>
          <a:p>
            <a:fld id="{B6F15528-21DE-4FAA-801E-634DDDAF4B2B}" type="slidenum">
              <a:rPr lang="en-US" smtClean="0"/>
              <a:pPr/>
              <a:t>10</a:t>
            </a:fld>
            <a:endParaRPr lang="en-US"/>
          </a:p>
        </p:txBody>
      </p:sp>
    </p:spTree>
    <p:extLst>
      <p:ext uri="{BB962C8B-B14F-4D97-AF65-F5344CB8AC3E}">
        <p14:creationId xmlns:p14="http://schemas.microsoft.com/office/powerpoint/2010/main" val="187214736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133600" y="609600"/>
            <a:ext cx="7848600" cy="1569660"/>
          </a:xfrm>
          <a:prstGeom prst="rect">
            <a:avLst/>
          </a:prstGeom>
          <a:noFill/>
          <a:ln>
            <a:solidFill>
              <a:schemeClr val="tx1"/>
            </a:solidFill>
          </a:ln>
        </p:spPr>
        <p:txBody>
          <a:bodyPr wrap="square">
            <a:spAutoFit/>
          </a:bodyPr>
          <a:lstStyle/>
          <a:p>
            <a:pPr lvl="0" algn="ctr">
              <a:defRPr/>
            </a:pPr>
            <a:r>
              <a:rPr lang="en-US" sz="3200" dirty="0">
                <a:solidFill>
                  <a:prstClr val="black"/>
                </a:solidFill>
                <a:latin typeface="Times New Roman" pitchFamily="18" charset="0"/>
                <a:cs typeface="Times New Roman" pitchFamily="18" charset="0"/>
              </a:rPr>
              <a:t>4x </a:t>
            </a:r>
            <a:r>
              <a:rPr lang="en-US" sz="3200" b="1" dirty="0">
                <a:solidFill>
                  <a:prstClr val="black"/>
                </a:solidFill>
                <a:latin typeface="Times New Roman" pitchFamily="18" charset="0"/>
                <a:cs typeface="Times New Roman" pitchFamily="18" charset="0"/>
              </a:rPr>
              <a:t>+</a:t>
            </a:r>
            <a:r>
              <a:rPr lang="en-US" sz="3200" dirty="0">
                <a:solidFill>
                  <a:prstClr val="black"/>
                </a:solidFill>
                <a:latin typeface="Times New Roman" pitchFamily="18" charset="0"/>
                <a:cs typeface="Times New Roman" pitchFamily="18" charset="0"/>
              </a:rPr>
              <a:t> 3y </a:t>
            </a:r>
            <a:r>
              <a:rPr lang="en-US" sz="3200" b="1" dirty="0">
                <a:solidFill>
                  <a:prstClr val="black"/>
                </a:solidFill>
                <a:latin typeface="Times New Roman" pitchFamily="18" charset="0"/>
                <a:cs typeface="Times New Roman" pitchFamily="18" charset="0"/>
              </a:rPr>
              <a:t>=</a:t>
            </a:r>
            <a:r>
              <a:rPr lang="en-US" sz="3200" dirty="0">
                <a:solidFill>
                  <a:prstClr val="black"/>
                </a:solidFill>
                <a:latin typeface="Times New Roman" pitchFamily="18" charset="0"/>
                <a:cs typeface="Times New Roman" pitchFamily="18" charset="0"/>
              </a:rPr>
              <a:t> 18----------------</a:t>
            </a:r>
            <a:r>
              <a:rPr lang="bn-BD" sz="3200" dirty="0">
                <a:solidFill>
                  <a:prstClr val="black"/>
                </a:solidFill>
                <a:latin typeface="Times New Roman"/>
                <a:cs typeface="Times New Roman" pitchFamily="18" charset="0"/>
              </a:rPr>
              <a:t>(</a:t>
            </a:r>
            <a:r>
              <a:rPr lang="en-US" sz="3200" dirty="0">
                <a:solidFill>
                  <a:prstClr val="black"/>
                </a:solidFill>
                <a:latin typeface="Times New Roman"/>
                <a:cs typeface="Times New Roman"/>
              </a:rPr>
              <a:t>i</a:t>
            </a:r>
            <a:r>
              <a:rPr lang="en-US" sz="3200" dirty="0">
                <a:solidFill>
                  <a:prstClr val="black"/>
                </a:solidFill>
                <a:latin typeface="Times New Roman"/>
                <a:cs typeface="Times New Roman" pitchFamily="18" charset="0"/>
              </a:rPr>
              <a:t>)</a:t>
            </a:r>
          </a:p>
          <a:p>
            <a:pPr lvl="0" algn="ctr">
              <a:defRPr/>
            </a:pPr>
            <a:r>
              <a:rPr lang="en-US" sz="3200" dirty="0">
                <a:solidFill>
                  <a:prstClr val="black"/>
                </a:solidFill>
                <a:latin typeface="Times New Roman"/>
                <a:cs typeface="Times New Roman" pitchFamily="18" charset="0"/>
              </a:rPr>
              <a:t>3x </a:t>
            </a:r>
            <a:r>
              <a:rPr lang="en-US" sz="3200" b="1" dirty="0">
                <a:solidFill>
                  <a:prstClr val="black"/>
                </a:solidFill>
                <a:latin typeface="Times New Roman"/>
                <a:cs typeface="Times New Roman"/>
              </a:rPr>
              <a:t>–</a:t>
            </a:r>
            <a:r>
              <a:rPr lang="en-US" sz="3200" dirty="0">
                <a:solidFill>
                  <a:prstClr val="black"/>
                </a:solidFill>
                <a:latin typeface="Times New Roman"/>
                <a:cs typeface="Times New Roman"/>
              </a:rPr>
              <a:t> 2y </a:t>
            </a:r>
            <a:r>
              <a:rPr lang="en-US" sz="3200" b="1" dirty="0">
                <a:solidFill>
                  <a:prstClr val="black"/>
                </a:solidFill>
                <a:latin typeface="Times New Roman"/>
                <a:cs typeface="Times New Roman"/>
              </a:rPr>
              <a:t>=</a:t>
            </a:r>
            <a:r>
              <a:rPr lang="en-US" sz="3200" dirty="0">
                <a:solidFill>
                  <a:prstClr val="black"/>
                </a:solidFill>
                <a:latin typeface="Times New Roman"/>
                <a:cs typeface="Times New Roman"/>
              </a:rPr>
              <a:t> 5------------------(i)</a:t>
            </a:r>
            <a:endParaRPr lang="bn-IN" sz="3200" dirty="0">
              <a:solidFill>
                <a:prstClr val="black"/>
              </a:solidFill>
              <a:latin typeface="Times New Roman"/>
              <a:cs typeface="Times New Roman"/>
            </a:endParaRPr>
          </a:p>
          <a:p>
            <a:pPr lvl="0" algn="ctr">
              <a:defRPr/>
            </a:pPr>
            <a:r>
              <a:rPr lang="bn-IN" sz="3200" dirty="0">
                <a:solidFill>
                  <a:prstClr val="black"/>
                </a:solidFill>
                <a:latin typeface="NikoshBAN" pitchFamily="2" charset="0"/>
                <a:cs typeface="NikoshBAN" pitchFamily="2" charset="0"/>
              </a:rPr>
              <a:t>লেখচিত্রের সাহায্যে সমাধান নির্ণয় কর।</a:t>
            </a:r>
            <a:endParaRPr lang="en-US" sz="3200" dirty="0">
              <a:solidFill>
                <a:prstClr val="black"/>
              </a:solidFill>
              <a:latin typeface="NikoshBAN" pitchFamily="2" charset="0"/>
              <a:cs typeface="NikoshBAN" pitchFamily="2" charset="0"/>
            </a:endParaRPr>
          </a:p>
        </p:txBody>
      </p:sp>
      <mc:AlternateContent xmlns:mc="http://schemas.openxmlformats.org/markup-compatibility/2006">
        <mc:Choice xmlns:a14="http://schemas.microsoft.com/office/drawing/2010/main" Requires="a14">
          <p:sp>
            <p:nvSpPr>
              <p:cNvPr id="16" name="TextBox 15"/>
              <p:cNvSpPr txBox="1"/>
              <p:nvPr/>
            </p:nvSpPr>
            <p:spPr>
              <a:xfrm>
                <a:off x="2133600" y="2209801"/>
                <a:ext cx="3657600" cy="2379113"/>
              </a:xfrm>
              <a:prstGeom prst="rect">
                <a:avLst/>
              </a:prstGeom>
              <a:noFill/>
            </p:spPr>
            <p:txBody>
              <a:bodyPr wrap="square" rtlCol="0">
                <a:spAutoFit/>
              </a:bodyPr>
              <a:lstStyle/>
              <a:p>
                <a:pPr algn="ctr">
                  <a:defRPr/>
                </a:pPr>
                <a:r>
                  <a:rPr lang="bn-IN" sz="3200" dirty="0">
                    <a:solidFill>
                      <a:prstClr val="black"/>
                    </a:solidFill>
                    <a:latin typeface="NikoshBAN" pitchFamily="2" charset="0"/>
                    <a:cs typeface="NikoshBAN" pitchFamily="2" charset="0"/>
                  </a:rPr>
                  <a:t>সমীকরণ(</a:t>
                </a:r>
                <a:r>
                  <a:rPr lang="en-US" sz="3200" dirty="0">
                    <a:solidFill>
                      <a:prstClr val="black"/>
                    </a:solidFill>
                    <a:latin typeface="Times New Roman"/>
                    <a:cs typeface="Times New Roman"/>
                  </a:rPr>
                  <a:t>i</a:t>
                </a:r>
                <a:r>
                  <a:rPr lang="bn-IN" sz="3200" dirty="0">
                    <a:solidFill>
                      <a:prstClr val="black"/>
                    </a:solidFill>
                    <a:latin typeface="Times New Roman"/>
                    <a:cs typeface="Times New Roman"/>
                  </a:rPr>
                  <a:t>)</a:t>
                </a:r>
                <a:r>
                  <a:rPr lang="bn-IN" sz="3200" dirty="0">
                    <a:solidFill>
                      <a:prstClr val="black"/>
                    </a:solidFill>
                    <a:latin typeface="NikoshBAN" pitchFamily="2" charset="0"/>
                    <a:cs typeface="NikoshBAN" pitchFamily="2" charset="0"/>
                  </a:rPr>
                  <a:t>থেকে পাই,</a:t>
                </a:r>
                <a:endParaRPr lang="en-US" sz="3200" dirty="0">
                  <a:solidFill>
                    <a:prstClr val="black"/>
                  </a:solidFill>
                  <a:latin typeface="NikoshBAN" pitchFamily="2" charset="0"/>
                  <a:cs typeface="NikoshBAN" pitchFamily="2" charset="0"/>
                </a:endParaRPr>
              </a:p>
              <a:p>
                <a:pPr algn="ctr">
                  <a:defRPr/>
                </a:pPr>
                <a:r>
                  <a:rPr lang="en-US" sz="3200" dirty="0">
                    <a:solidFill>
                      <a:prstClr val="black"/>
                    </a:solidFill>
                    <a:latin typeface="Times New Roman" pitchFamily="18" charset="0"/>
                    <a:cs typeface="Times New Roman" pitchFamily="18" charset="0"/>
                  </a:rPr>
                  <a:t>4x + 3y = 18</a:t>
                </a:r>
              </a:p>
              <a:p>
                <a:pPr algn="ctr">
                  <a:defRPr/>
                </a:pPr>
                <a:r>
                  <a:rPr lang="en-US" sz="2800" dirty="0">
                    <a:solidFill>
                      <a:prstClr val="black"/>
                    </a:solidFill>
                    <a:latin typeface="Times New Roman" pitchFamily="18" charset="0"/>
                    <a:cs typeface="Times New Roman" pitchFamily="18" charset="0"/>
                  </a:rPr>
                  <a:t>O</a:t>
                </a:r>
                <a:r>
                  <a:rPr lang="en-US" sz="3200" dirty="0">
                    <a:solidFill>
                      <a:prstClr val="black"/>
                    </a:solidFill>
                    <a:latin typeface="Times New Roman" pitchFamily="18" charset="0"/>
                    <a:cs typeface="Times New Roman" pitchFamily="18" charset="0"/>
                  </a:rPr>
                  <a:t>r, 3y = 18 </a:t>
                </a:r>
                <a:r>
                  <a:rPr lang="en-US" sz="3200" dirty="0">
                    <a:solidFill>
                      <a:prstClr val="black"/>
                    </a:solidFill>
                    <a:latin typeface="Times New Roman"/>
                    <a:cs typeface="Times New Roman"/>
                  </a:rPr>
                  <a:t>– 4x</a:t>
                </a:r>
              </a:p>
              <a:p>
                <a:pPr algn="ctr">
                  <a:defRPr/>
                </a:pPr>
                <a14:m>
                  <m:oMathPara xmlns:m="http://schemas.openxmlformats.org/officeDocument/2006/math">
                    <m:oMathParaPr>
                      <m:jc m:val="centerGroup"/>
                    </m:oMathParaPr>
                    <m:oMath xmlns:m="http://schemas.openxmlformats.org/officeDocument/2006/math">
                      <m:r>
                        <a:rPr lang="bn-BD" sz="2800" i="1">
                          <a:solidFill>
                            <a:prstClr val="black"/>
                          </a:solidFill>
                          <a:latin typeface="Cambria Math"/>
                          <a:ea typeface="Cambria Math"/>
                          <a:cs typeface="Times New Roman" pitchFamily="18" charset="0"/>
                        </a:rPr>
                        <m:t>∴</m:t>
                      </m:r>
                      <m:r>
                        <m:rPr>
                          <m:sty m:val="p"/>
                        </m:rPr>
                        <a:rPr lang="en-US" sz="2800">
                          <a:solidFill>
                            <a:prstClr val="black"/>
                          </a:solidFill>
                          <a:latin typeface="Cambria Math"/>
                          <a:ea typeface="Cambria Math"/>
                          <a:cs typeface="Times New Roman" pitchFamily="18" charset="0"/>
                        </a:rPr>
                        <m:t>y</m:t>
                      </m:r>
                      <m:r>
                        <a:rPr lang="en-US" sz="2800">
                          <a:solidFill>
                            <a:prstClr val="black"/>
                          </a:solidFill>
                          <a:latin typeface="Cambria Math"/>
                          <a:ea typeface="Cambria Math"/>
                          <a:cs typeface="Times New Roman" pitchFamily="18" charset="0"/>
                        </a:rPr>
                        <m:t>= </m:t>
                      </m:r>
                      <m:f>
                        <m:fPr>
                          <m:ctrlPr>
                            <a:rPr lang="en-US" sz="2800" i="1">
                              <a:solidFill>
                                <a:prstClr val="black"/>
                              </a:solidFill>
                              <a:latin typeface="Cambria Math" panose="02040503050406030204" pitchFamily="18" charset="0"/>
                              <a:ea typeface="Cambria Math"/>
                              <a:cs typeface="Times New Roman" pitchFamily="18" charset="0"/>
                            </a:rPr>
                          </m:ctrlPr>
                        </m:fPr>
                        <m:num>
                          <m:r>
                            <a:rPr lang="en-US" sz="2800">
                              <a:solidFill>
                                <a:prstClr val="black"/>
                              </a:solidFill>
                              <a:latin typeface="Cambria Math"/>
                              <a:ea typeface="Cambria Math"/>
                              <a:cs typeface="Times New Roman" pitchFamily="18" charset="0"/>
                            </a:rPr>
                            <m:t>18</m:t>
                          </m:r>
                          <m:r>
                            <a:rPr lang="en-US" sz="2800">
                              <a:solidFill>
                                <a:prstClr val="black"/>
                              </a:solidFill>
                              <a:latin typeface="Cambria Math"/>
                              <a:ea typeface="Cambria Math"/>
                              <a:cs typeface="Times New Roman" pitchFamily="18" charset="0"/>
                            </a:rPr>
                            <m:t>−</m:t>
                          </m:r>
                          <m:r>
                            <a:rPr lang="en-US" sz="2800">
                              <a:solidFill>
                                <a:prstClr val="black"/>
                              </a:solidFill>
                              <a:latin typeface="Cambria Math"/>
                              <a:ea typeface="Cambria Math"/>
                              <a:cs typeface="Times New Roman" pitchFamily="18" charset="0"/>
                            </a:rPr>
                            <m:t>4</m:t>
                          </m:r>
                          <m:r>
                            <m:rPr>
                              <m:sty m:val="p"/>
                            </m:rPr>
                            <a:rPr lang="en-US" sz="2800">
                              <a:solidFill>
                                <a:prstClr val="black"/>
                              </a:solidFill>
                              <a:latin typeface="Cambria Math"/>
                              <a:ea typeface="Cambria Math"/>
                              <a:cs typeface="Times New Roman" pitchFamily="18" charset="0"/>
                            </a:rPr>
                            <m:t>x</m:t>
                          </m:r>
                        </m:num>
                        <m:den>
                          <m:r>
                            <a:rPr lang="en-US" sz="2800">
                              <a:solidFill>
                                <a:prstClr val="black"/>
                              </a:solidFill>
                              <a:latin typeface="Cambria Math"/>
                              <a:ea typeface="Cambria Math"/>
                              <a:cs typeface="Times New Roman" pitchFamily="18" charset="0"/>
                            </a:rPr>
                            <m:t>3</m:t>
                          </m:r>
                        </m:den>
                      </m:f>
                    </m:oMath>
                  </m:oMathPara>
                </a14:m>
                <a:endParaRPr lang="bn-IN" sz="2800" dirty="0">
                  <a:solidFill>
                    <a:prstClr val="black"/>
                  </a:solidFill>
                  <a:latin typeface="Times New Roman" pitchFamily="18" charset="0"/>
                  <a:ea typeface="Cambria Math"/>
                  <a:cs typeface="Times New Roman" pitchFamily="18" charset="0"/>
                </a:endParaRPr>
              </a:p>
            </p:txBody>
          </p:sp>
        </mc:Choice>
        <mc:Fallback>
          <p:sp>
            <p:nvSpPr>
              <p:cNvPr id="16" name="TextBox 15"/>
              <p:cNvSpPr txBox="1">
                <a:spLocks noRot="1" noChangeAspect="1" noMove="1" noResize="1" noEditPoints="1" noAdjustHandles="1" noChangeArrowheads="1" noChangeShapeType="1" noTextEdit="1"/>
              </p:cNvSpPr>
              <p:nvPr/>
            </p:nvSpPr>
            <p:spPr>
              <a:xfrm>
                <a:off x="2133600" y="2209801"/>
                <a:ext cx="3657600" cy="2379113"/>
              </a:xfrm>
              <a:prstGeom prst="rect">
                <a:avLst/>
              </a:prstGeom>
              <a:blipFill>
                <a:blip r:embed="rId3"/>
                <a:stretch>
                  <a:fillRect t="-4615"/>
                </a:stretch>
              </a:blipFill>
            </p:spPr>
            <p:txBody>
              <a:bodyPr/>
              <a:lstStyle/>
              <a:p>
                <a:r>
                  <a:rPr lang="en-GB">
                    <a:noFill/>
                  </a:rPr>
                  <a:t> </a:t>
                </a:r>
              </a:p>
            </p:txBody>
          </p:sp>
        </mc:Fallback>
      </mc:AlternateContent>
      <p:graphicFrame>
        <p:nvGraphicFramePr>
          <p:cNvPr id="19" name="Table 18"/>
          <p:cNvGraphicFramePr>
            <a:graphicFrameLocks noGrp="1"/>
          </p:cNvGraphicFramePr>
          <p:nvPr>
            <p:extLst>
              <p:ext uri="{D42A27DB-BD31-4B8C-83A1-F6EECF244321}">
                <p14:modId xmlns:p14="http://schemas.microsoft.com/office/powerpoint/2010/main" val="4165425022"/>
              </p:ext>
            </p:extLst>
          </p:nvPr>
        </p:nvGraphicFramePr>
        <p:xfrm>
          <a:off x="2133601" y="5029201"/>
          <a:ext cx="3657600" cy="1143001"/>
        </p:xfrm>
        <a:graphic>
          <a:graphicData uri="http://schemas.openxmlformats.org/drawingml/2006/table">
            <a:tbl>
              <a:tblPr firstRow="1" bandRow="1">
                <a:effectLst/>
                <a:tableStyleId>{5C22544A-7EE6-4342-B048-85BDC9FD1C3A}</a:tableStyleId>
              </a:tblPr>
              <a:tblGrid>
                <a:gridCol w="731520">
                  <a:extLst>
                    <a:ext uri="{9D8B030D-6E8A-4147-A177-3AD203B41FA5}">
                      <a16:colId xmlns:a16="http://schemas.microsoft.com/office/drawing/2014/main" val="20000"/>
                    </a:ext>
                  </a:extLst>
                </a:gridCol>
                <a:gridCol w="731520">
                  <a:extLst>
                    <a:ext uri="{9D8B030D-6E8A-4147-A177-3AD203B41FA5}">
                      <a16:colId xmlns:a16="http://schemas.microsoft.com/office/drawing/2014/main" val="20001"/>
                    </a:ext>
                  </a:extLst>
                </a:gridCol>
                <a:gridCol w="731520">
                  <a:extLst>
                    <a:ext uri="{9D8B030D-6E8A-4147-A177-3AD203B41FA5}">
                      <a16:colId xmlns:a16="http://schemas.microsoft.com/office/drawing/2014/main" val="20002"/>
                    </a:ext>
                  </a:extLst>
                </a:gridCol>
                <a:gridCol w="731520">
                  <a:extLst>
                    <a:ext uri="{9D8B030D-6E8A-4147-A177-3AD203B41FA5}">
                      <a16:colId xmlns:a16="http://schemas.microsoft.com/office/drawing/2014/main" val="20003"/>
                    </a:ext>
                  </a:extLst>
                </a:gridCol>
                <a:gridCol w="731520">
                  <a:extLst>
                    <a:ext uri="{9D8B030D-6E8A-4147-A177-3AD203B41FA5}">
                      <a16:colId xmlns:a16="http://schemas.microsoft.com/office/drawing/2014/main" val="20004"/>
                    </a:ext>
                  </a:extLst>
                </a:gridCol>
              </a:tblGrid>
              <a:tr h="594535">
                <a:tc>
                  <a:txBody>
                    <a:bodyPr/>
                    <a:lstStyle/>
                    <a:p>
                      <a:pPr algn="ctr"/>
                      <a:r>
                        <a:rPr lang="en-US" sz="2400" b="0" dirty="0">
                          <a:solidFill>
                            <a:schemeClr val="tx1"/>
                          </a:solidFill>
                        </a:rPr>
                        <a:t>x</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bg1"/>
                    </a:solidFill>
                  </a:tcPr>
                </a:tc>
                <a:tc>
                  <a:txBody>
                    <a:bodyPr/>
                    <a:lstStyle/>
                    <a:p>
                      <a:pPr algn="ctr"/>
                      <a:r>
                        <a:rPr lang="en-US" sz="2400" b="0" dirty="0">
                          <a:solidFill>
                            <a:schemeClr val="tx1"/>
                          </a:solidFill>
                        </a:rPr>
                        <a:t>-3</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bg1"/>
                    </a:solidFill>
                  </a:tcPr>
                </a:tc>
                <a:tc>
                  <a:txBody>
                    <a:bodyPr/>
                    <a:lstStyle/>
                    <a:p>
                      <a:pPr algn="ctr"/>
                      <a:r>
                        <a:rPr lang="en-US" sz="2400" b="0" dirty="0">
                          <a:solidFill>
                            <a:schemeClr val="tx1"/>
                          </a:solidFill>
                        </a:rPr>
                        <a:t>3</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bg1"/>
                    </a:solidFill>
                  </a:tcPr>
                </a:tc>
                <a:tc>
                  <a:txBody>
                    <a:bodyPr/>
                    <a:lstStyle/>
                    <a:p>
                      <a:pPr algn="ctr"/>
                      <a:r>
                        <a:rPr lang="en-US" sz="2400" b="0" dirty="0">
                          <a:solidFill>
                            <a:schemeClr val="tx1"/>
                          </a:solidFill>
                        </a:rPr>
                        <a:t>-6</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bg1"/>
                    </a:solidFill>
                  </a:tcPr>
                </a:tc>
                <a:tc>
                  <a:txBody>
                    <a:bodyPr/>
                    <a:lstStyle/>
                    <a:p>
                      <a:pPr algn="ctr"/>
                      <a:r>
                        <a:rPr lang="en-US" sz="2400" b="0" dirty="0">
                          <a:solidFill>
                            <a:schemeClr val="tx1"/>
                          </a:solidFill>
                        </a:rPr>
                        <a:t>9</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chemeClr val="bg1"/>
                    </a:solidFill>
                  </a:tcPr>
                </a:tc>
                <a:extLst>
                  <a:ext uri="{0D108BD9-81ED-4DB2-BD59-A6C34878D82A}">
                    <a16:rowId xmlns:a16="http://schemas.microsoft.com/office/drawing/2014/main" val="10000"/>
                  </a:ext>
                </a:extLst>
              </a:tr>
              <a:tr h="548466">
                <a:tc>
                  <a:txBody>
                    <a:bodyPr/>
                    <a:lstStyle/>
                    <a:p>
                      <a:pPr algn="ctr"/>
                      <a:r>
                        <a:rPr lang="en-US" sz="2800" dirty="0">
                          <a:latin typeface="Times New Roman" pitchFamily="18" charset="0"/>
                          <a:cs typeface="Times New Roman" pitchFamily="18" charset="0"/>
                        </a:rPr>
                        <a:t>y</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FFFF00"/>
                    </a:solidFill>
                  </a:tcPr>
                </a:tc>
                <a:tc>
                  <a:txBody>
                    <a:bodyPr/>
                    <a:lstStyle/>
                    <a:p>
                      <a:pPr algn="ctr"/>
                      <a:r>
                        <a:rPr lang="en-US" sz="2800" dirty="0"/>
                        <a:t>10</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00B050"/>
                    </a:solidFill>
                  </a:tcPr>
                </a:tc>
                <a:tc>
                  <a:txBody>
                    <a:bodyPr/>
                    <a:lstStyle/>
                    <a:p>
                      <a:pPr algn="ctr"/>
                      <a:r>
                        <a:rPr lang="en-US" sz="2800" dirty="0"/>
                        <a:t>2</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FFCCFF"/>
                    </a:solidFill>
                  </a:tcPr>
                </a:tc>
                <a:tc>
                  <a:txBody>
                    <a:bodyPr/>
                    <a:lstStyle/>
                    <a:p>
                      <a:pPr algn="ctr"/>
                      <a:r>
                        <a:rPr lang="en-US" sz="2800" dirty="0"/>
                        <a:t>14</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FFC000"/>
                    </a:solidFill>
                  </a:tcPr>
                </a:tc>
                <a:tc>
                  <a:txBody>
                    <a:bodyPr/>
                    <a:lstStyle/>
                    <a:p>
                      <a:pPr algn="ctr"/>
                      <a:r>
                        <a:rPr lang="en-US" sz="2800" dirty="0"/>
                        <a:t>-6</a:t>
                      </a:r>
                    </a:p>
                  </a:txBody>
                  <a:tcPr>
                    <a:lnL w="12700" cap="flat" cmpd="sng" algn="ctr">
                      <a:solidFill>
                        <a:srgbClr val="EAEAEA"/>
                      </a:solidFill>
                      <a:prstDash val="solid"/>
                      <a:round/>
                      <a:headEnd type="none" w="med" len="med"/>
                      <a:tailEnd type="none" w="med" len="med"/>
                    </a:lnL>
                    <a:lnR w="12700" cap="flat" cmpd="sng" algn="ctr">
                      <a:solidFill>
                        <a:srgbClr val="EAEAEA"/>
                      </a:solidFill>
                      <a:prstDash val="solid"/>
                      <a:round/>
                      <a:headEnd type="none" w="med" len="med"/>
                      <a:tailEnd type="none" w="med" len="med"/>
                    </a:lnR>
                    <a:lnT w="12700" cap="flat" cmpd="sng" algn="ctr">
                      <a:solidFill>
                        <a:srgbClr val="EAEAEA"/>
                      </a:solidFill>
                      <a:prstDash val="solid"/>
                      <a:round/>
                      <a:headEnd type="none" w="med" len="med"/>
                      <a:tailEnd type="none" w="med" len="med"/>
                    </a:lnT>
                    <a:lnB w="12700" cap="flat" cmpd="sng" algn="ctr">
                      <a:solidFill>
                        <a:srgbClr val="EAEAEA"/>
                      </a:solidFill>
                      <a:prstDash val="solid"/>
                      <a:round/>
                      <a:headEnd type="none" w="med" len="med"/>
                      <a:tailEnd type="none" w="med" len="med"/>
                    </a:lnB>
                    <a:cell3D prstMaterial="dkEdge">
                      <a:bevel h="50800" prst="divot"/>
                      <a:lightRig rig="flood" dir="t"/>
                    </a:cell3D>
                    <a:solidFill>
                      <a:srgbClr val="00B0F0"/>
                    </a:solidFill>
                  </a:tcPr>
                </a:tc>
                <a:extLst>
                  <a:ext uri="{0D108BD9-81ED-4DB2-BD59-A6C34878D82A}">
                    <a16:rowId xmlns:a16="http://schemas.microsoft.com/office/drawing/2014/main" val="10001"/>
                  </a:ext>
                </a:extLst>
              </a:tr>
            </a:tbl>
          </a:graphicData>
        </a:graphic>
      </p:graphicFrame>
      <p:cxnSp>
        <p:nvCxnSpPr>
          <p:cNvPr id="22" name="Straight Connector 21"/>
          <p:cNvCxnSpPr>
            <a:stCxn id="7" idx="2"/>
          </p:cNvCxnSpPr>
          <p:nvPr/>
        </p:nvCxnSpPr>
        <p:spPr>
          <a:xfrm>
            <a:off x="6057900" y="2179260"/>
            <a:ext cx="0" cy="4069140"/>
          </a:xfrm>
          <a:prstGeom prst="line">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28" name="TextBox 27"/>
              <p:cNvSpPr txBox="1"/>
              <p:nvPr/>
            </p:nvSpPr>
            <p:spPr>
              <a:xfrm>
                <a:off x="6358467" y="2192888"/>
                <a:ext cx="3657600" cy="2379113"/>
              </a:xfrm>
              <a:prstGeom prst="rect">
                <a:avLst/>
              </a:prstGeom>
              <a:noFill/>
            </p:spPr>
            <p:txBody>
              <a:bodyPr wrap="square" rtlCol="0">
                <a:spAutoFit/>
              </a:bodyPr>
              <a:lstStyle/>
              <a:p>
                <a:pPr algn="ctr">
                  <a:defRPr/>
                </a:pPr>
                <a:r>
                  <a:rPr lang="bn-IN" sz="3200" dirty="0">
                    <a:solidFill>
                      <a:prstClr val="black"/>
                    </a:solidFill>
                    <a:latin typeface="NikoshBAN" pitchFamily="2" charset="0"/>
                    <a:cs typeface="NikoshBAN" pitchFamily="2" charset="0"/>
                  </a:rPr>
                  <a:t>সমীকরণ(</a:t>
                </a:r>
                <a:r>
                  <a:rPr lang="en-US" sz="3200" dirty="0">
                    <a:solidFill>
                      <a:prstClr val="black"/>
                    </a:solidFill>
                    <a:latin typeface="Times New Roman"/>
                    <a:cs typeface="Times New Roman"/>
                  </a:rPr>
                  <a:t>ii</a:t>
                </a:r>
                <a:r>
                  <a:rPr lang="bn-IN" sz="3200" dirty="0">
                    <a:solidFill>
                      <a:prstClr val="black"/>
                    </a:solidFill>
                    <a:latin typeface="Times New Roman"/>
                    <a:cs typeface="Times New Roman"/>
                  </a:rPr>
                  <a:t>)</a:t>
                </a:r>
                <a:r>
                  <a:rPr lang="bn-IN" sz="3200" dirty="0">
                    <a:solidFill>
                      <a:prstClr val="black"/>
                    </a:solidFill>
                    <a:latin typeface="NikoshBAN" pitchFamily="2" charset="0"/>
                    <a:cs typeface="NikoshBAN" pitchFamily="2" charset="0"/>
                  </a:rPr>
                  <a:t>থেকে পাই,</a:t>
                </a:r>
                <a:endParaRPr lang="en-US" sz="3200" dirty="0">
                  <a:solidFill>
                    <a:prstClr val="black"/>
                  </a:solidFill>
                  <a:latin typeface="NikoshBAN" pitchFamily="2" charset="0"/>
                  <a:cs typeface="NikoshBAN" pitchFamily="2" charset="0"/>
                </a:endParaRPr>
              </a:p>
              <a:p>
                <a:pPr algn="ctr">
                  <a:defRPr/>
                </a:pPr>
                <a:r>
                  <a:rPr lang="en-US" sz="3200" dirty="0">
                    <a:solidFill>
                      <a:prstClr val="black"/>
                    </a:solidFill>
                    <a:latin typeface="Times New Roman" pitchFamily="18" charset="0"/>
                    <a:cs typeface="Times New Roman" pitchFamily="18" charset="0"/>
                  </a:rPr>
                  <a:t>3x </a:t>
                </a:r>
                <a:r>
                  <a:rPr lang="en-US" sz="3200" dirty="0">
                    <a:solidFill>
                      <a:prstClr val="black"/>
                    </a:solidFill>
                    <a:latin typeface="Times New Roman"/>
                    <a:cs typeface="Times New Roman"/>
                  </a:rPr>
                  <a:t>–</a:t>
                </a:r>
                <a:r>
                  <a:rPr lang="en-US" sz="3200" dirty="0">
                    <a:solidFill>
                      <a:prstClr val="black"/>
                    </a:solidFill>
                    <a:latin typeface="Times New Roman" pitchFamily="18" charset="0"/>
                    <a:cs typeface="Times New Roman" pitchFamily="18" charset="0"/>
                  </a:rPr>
                  <a:t> 2y = 5</a:t>
                </a:r>
              </a:p>
              <a:p>
                <a:pPr algn="ctr">
                  <a:defRPr/>
                </a:pPr>
                <a:r>
                  <a:rPr lang="en-US" sz="2800" dirty="0">
                    <a:solidFill>
                      <a:prstClr val="black"/>
                    </a:solidFill>
                    <a:latin typeface="Times New Roman" pitchFamily="18" charset="0"/>
                    <a:cs typeface="Times New Roman" pitchFamily="18" charset="0"/>
                  </a:rPr>
                  <a:t>O</a:t>
                </a:r>
                <a:r>
                  <a:rPr lang="en-US" sz="3200" dirty="0">
                    <a:solidFill>
                      <a:prstClr val="black"/>
                    </a:solidFill>
                    <a:latin typeface="Times New Roman" pitchFamily="18" charset="0"/>
                    <a:cs typeface="Times New Roman" pitchFamily="18" charset="0"/>
                  </a:rPr>
                  <a:t>r, 2y = 3x </a:t>
                </a:r>
                <a:r>
                  <a:rPr lang="en-US" sz="3200" dirty="0">
                    <a:solidFill>
                      <a:prstClr val="black"/>
                    </a:solidFill>
                    <a:latin typeface="Times New Roman"/>
                    <a:cs typeface="Times New Roman"/>
                  </a:rPr>
                  <a:t>– 5</a:t>
                </a:r>
              </a:p>
              <a:p>
                <a:pPr algn="ctr">
                  <a:defRPr/>
                </a:pPr>
                <a14:m>
                  <m:oMathPara xmlns:m="http://schemas.openxmlformats.org/officeDocument/2006/math">
                    <m:oMathParaPr>
                      <m:jc m:val="centerGroup"/>
                    </m:oMathParaPr>
                    <m:oMath xmlns:m="http://schemas.openxmlformats.org/officeDocument/2006/math">
                      <m:r>
                        <a:rPr lang="bn-BD" sz="2800" i="1">
                          <a:solidFill>
                            <a:prstClr val="black"/>
                          </a:solidFill>
                          <a:latin typeface="Cambria Math"/>
                          <a:ea typeface="Cambria Math"/>
                          <a:cs typeface="Times New Roman" pitchFamily="18" charset="0"/>
                        </a:rPr>
                        <m:t>∴</m:t>
                      </m:r>
                      <m:r>
                        <m:rPr>
                          <m:sty m:val="p"/>
                        </m:rPr>
                        <a:rPr lang="en-US" sz="2800">
                          <a:solidFill>
                            <a:prstClr val="black"/>
                          </a:solidFill>
                          <a:latin typeface="Cambria Math"/>
                          <a:ea typeface="Cambria Math"/>
                          <a:cs typeface="Times New Roman" pitchFamily="18" charset="0"/>
                        </a:rPr>
                        <m:t>y</m:t>
                      </m:r>
                      <m:r>
                        <a:rPr lang="en-US" sz="2800">
                          <a:solidFill>
                            <a:prstClr val="black"/>
                          </a:solidFill>
                          <a:latin typeface="Cambria Math"/>
                          <a:ea typeface="Cambria Math"/>
                          <a:cs typeface="Times New Roman" pitchFamily="18" charset="0"/>
                        </a:rPr>
                        <m:t>= </m:t>
                      </m:r>
                      <m:f>
                        <m:fPr>
                          <m:ctrlPr>
                            <a:rPr lang="en-US" sz="2800" i="1">
                              <a:solidFill>
                                <a:prstClr val="black"/>
                              </a:solidFill>
                              <a:latin typeface="Cambria Math" panose="02040503050406030204" pitchFamily="18" charset="0"/>
                              <a:ea typeface="Cambria Math"/>
                              <a:cs typeface="Times New Roman" pitchFamily="18" charset="0"/>
                            </a:rPr>
                          </m:ctrlPr>
                        </m:fPr>
                        <m:num>
                          <m:r>
                            <a:rPr lang="en-US" sz="2800">
                              <a:solidFill>
                                <a:prstClr val="black"/>
                              </a:solidFill>
                              <a:latin typeface="Cambria Math"/>
                              <a:ea typeface="Cambria Math"/>
                              <a:cs typeface="Times New Roman" pitchFamily="18" charset="0"/>
                            </a:rPr>
                            <m:t>3</m:t>
                          </m:r>
                          <m:r>
                            <m:rPr>
                              <m:sty m:val="p"/>
                            </m:rPr>
                            <a:rPr lang="en-US" sz="2800">
                              <a:solidFill>
                                <a:prstClr val="black"/>
                              </a:solidFill>
                              <a:latin typeface="Cambria Math"/>
                              <a:ea typeface="Cambria Math"/>
                              <a:cs typeface="Times New Roman" pitchFamily="18" charset="0"/>
                            </a:rPr>
                            <m:t>x</m:t>
                          </m:r>
                          <m:r>
                            <a:rPr lang="en-US" sz="2800">
                              <a:solidFill>
                                <a:prstClr val="black"/>
                              </a:solidFill>
                              <a:latin typeface="Cambria Math"/>
                              <a:ea typeface="Cambria Math"/>
                              <a:cs typeface="Times New Roman" pitchFamily="18" charset="0"/>
                            </a:rPr>
                            <m:t>−</m:t>
                          </m:r>
                          <m:r>
                            <a:rPr lang="en-US" sz="2800">
                              <a:solidFill>
                                <a:prstClr val="black"/>
                              </a:solidFill>
                              <a:latin typeface="Cambria Math"/>
                              <a:ea typeface="Cambria Math"/>
                              <a:cs typeface="Times New Roman" pitchFamily="18" charset="0"/>
                            </a:rPr>
                            <m:t>5</m:t>
                          </m:r>
                        </m:num>
                        <m:den>
                          <m:r>
                            <a:rPr lang="en-US" sz="2800">
                              <a:solidFill>
                                <a:prstClr val="black"/>
                              </a:solidFill>
                              <a:latin typeface="Cambria Math"/>
                              <a:ea typeface="Cambria Math"/>
                              <a:cs typeface="Times New Roman" pitchFamily="18" charset="0"/>
                            </a:rPr>
                            <m:t>2</m:t>
                          </m:r>
                        </m:den>
                      </m:f>
                    </m:oMath>
                  </m:oMathPara>
                </a14:m>
                <a:endParaRPr lang="bn-IN" sz="2800" dirty="0">
                  <a:solidFill>
                    <a:prstClr val="black"/>
                  </a:solidFill>
                  <a:latin typeface="Times New Roman" pitchFamily="18" charset="0"/>
                  <a:ea typeface="Cambria Math"/>
                  <a:cs typeface="Times New Roman" pitchFamily="18" charset="0"/>
                </a:endParaRPr>
              </a:p>
            </p:txBody>
          </p:sp>
        </mc:Choice>
        <mc:Fallback>
          <p:sp>
            <p:nvSpPr>
              <p:cNvPr id="28" name="TextBox 27"/>
              <p:cNvSpPr txBox="1">
                <a:spLocks noRot="1" noChangeAspect="1" noMove="1" noResize="1" noEditPoints="1" noAdjustHandles="1" noChangeArrowheads="1" noChangeShapeType="1" noTextEdit="1"/>
              </p:cNvSpPr>
              <p:nvPr/>
            </p:nvSpPr>
            <p:spPr>
              <a:xfrm>
                <a:off x="6358467" y="2192888"/>
                <a:ext cx="3657600" cy="2379113"/>
              </a:xfrm>
              <a:prstGeom prst="rect">
                <a:avLst/>
              </a:prstGeom>
              <a:blipFill>
                <a:blip r:embed="rId4"/>
                <a:stretch>
                  <a:fillRect t="-4615"/>
                </a:stretch>
              </a:blipFill>
            </p:spPr>
            <p:txBody>
              <a:bodyPr/>
              <a:lstStyle/>
              <a:p>
                <a:r>
                  <a:rPr lang="en-GB">
                    <a:noFill/>
                  </a:rPr>
                  <a:t> </a:t>
                </a:r>
              </a:p>
            </p:txBody>
          </p:sp>
        </mc:Fallback>
      </mc:AlternateContent>
      <p:graphicFrame>
        <p:nvGraphicFramePr>
          <p:cNvPr id="29" name="Table 28"/>
          <p:cNvGraphicFramePr>
            <a:graphicFrameLocks noGrp="1"/>
          </p:cNvGraphicFramePr>
          <p:nvPr>
            <p:extLst>
              <p:ext uri="{D42A27DB-BD31-4B8C-83A1-F6EECF244321}">
                <p14:modId xmlns:p14="http://schemas.microsoft.com/office/powerpoint/2010/main" val="925348799"/>
              </p:ext>
            </p:extLst>
          </p:nvPr>
        </p:nvGraphicFramePr>
        <p:xfrm>
          <a:off x="6279444" y="5029201"/>
          <a:ext cx="3657600" cy="1143001"/>
        </p:xfrm>
        <a:graphic>
          <a:graphicData uri="http://schemas.openxmlformats.org/drawingml/2006/table">
            <a:tbl>
              <a:tblPr firstRow="1" bandRow="1">
                <a:tableStyleId>{16D9F66E-5EB9-4882-86FB-DCBF35E3C3E4}</a:tableStyleId>
              </a:tblPr>
              <a:tblGrid>
                <a:gridCol w="731520">
                  <a:extLst>
                    <a:ext uri="{9D8B030D-6E8A-4147-A177-3AD203B41FA5}">
                      <a16:colId xmlns:a16="http://schemas.microsoft.com/office/drawing/2014/main" val="20000"/>
                    </a:ext>
                  </a:extLst>
                </a:gridCol>
                <a:gridCol w="731520">
                  <a:extLst>
                    <a:ext uri="{9D8B030D-6E8A-4147-A177-3AD203B41FA5}">
                      <a16:colId xmlns:a16="http://schemas.microsoft.com/office/drawing/2014/main" val="20001"/>
                    </a:ext>
                  </a:extLst>
                </a:gridCol>
                <a:gridCol w="731520">
                  <a:extLst>
                    <a:ext uri="{9D8B030D-6E8A-4147-A177-3AD203B41FA5}">
                      <a16:colId xmlns:a16="http://schemas.microsoft.com/office/drawing/2014/main" val="20002"/>
                    </a:ext>
                  </a:extLst>
                </a:gridCol>
                <a:gridCol w="731520">
                  <a:extLst>
                    <a:ext uri="{9D8B030D-6E8A-4147-A177-3AD203B41FA5}">
                      <a16:colId xmlns:a16="http://schemas.microsoft.com/office/drawing/2014/main" val="20003"/>
                    </a:ext>
                  </a:extLst>
                </a:gridCol>
                <a:gridCol w="731520">
                  <a:extLst>
                    <a:ext uri="{9D8B030D-6E8A-4147-A177-3AD203B41FA5}">
                      <a16:colId xmlns:a16="http://schemas.microsoft.com/office/drawing/2014/main" val="20004"/>
                    </a:ext>
                  </a:extLst>
                </a:gridCol>
              </a:tblGrid>
              <a:tr h="594535">
                <a:tc>
                  <a:txBody>
                    <a:bodyPr/>
                    <a:lstStyle/>
                    <a:p>
                      <a:pPr algn="ctr"/>
                      <a:r>
                        <a:rPr lang="en-US" sz="2400" dirty="0"/>
                        <a:t>x</a:t>
                      </a:r>
                      <a:endParaRPr lang="en-US" sz="2400" b="0" dirty="0">
                        <a:solidFill>
                          <a:schemeClr val="tx1"/>
                        </a:solidFill>
                      </a:endParaRPr>
                    </a:p>
                  </a:txBody>
                  <a:tcPr>
                    <a:cell3D prstMaterial="dkEdge">
                      <a:bevel prst="relaxedInset"/>
                      <a:lightRig rig="flood" dir="t"/>
                    </a:cell3D>
                  </a:tcPr>
                </a:tc>
                <a:tc>
                  <a:txBody>
                    <a:bodyPr/>
                    <a:lstStyle/>
                    <a:p>
                      <a:pPr algn="ctr"/>
                      <a:r>
                        <a:rPr lang="en-US" sz="2400" dirty="0"/>
                        <a:t>-9</a:t>
                      </a:r>
                      <a:endParaRPr lang="en-US" sz="2400" b="0" dirty="0">
                        <a:solidFill>
                          <a:schemeClr val="tx1"/>
                        </a:solidFill>
                      </a:endParaRPr>
                    </a:p>
                  </a:txBody>
                  <a:tcPr>
                    <a:cell3D prstMaterial="dkEdge">
                      <a:bevel prst="relaxedInset"/>
                      <a:lightRig rig="flood" dir="t"/>
                    </a:cell3D>
                  </a:tcPr>
                </a:tc>
                <a:tc>
                  <a:txBody>
                    <a:bodyPr/>
                    <a:lstStyle/>
                    <a:p>
                      <a:pPr algn="ctr"/>
                      <a:r>
                        <a:rPr lang="en-US" sz="2400" dirty="0"/>
                        <a:t>3</a:t>
                      </a:r>
                      <a:endParaRPr lang="en-US" sz="2400" b="0" dirty="0">
                        <a:solidFill>
                          <a:schemeClr val="tx1"/>
                        </a:solidFill>
                      </a:endParaRPr>
                    </a:p>
                  </a:txBody>
                  <a:tcPr>
                    <a:cell3D prstMaterial="dkEdge">
                      <a:bevel prst="relaxedInset"/>
                      <a:lightRig rig="flood" dir="t"/>
                    </a:cell3D>
                  </a:tcPr>
                </a:tc>
                <a:tc>
                  <a:txBody>
                    <a:bodyPr/>
                    <a:lstStyle/>
                    <a:p>
                      <a:pPr algn="ctr"/>
                      <a:r>
                        <a:rPr lang="en-US" sz="2400" dirty="0"/>
                        <a:t>-3</a:t>
                      </a:r>
                      <a:endParaRPr lang="en-US" sz="2400" b="0" dirty="0">
                        <a:solidFill>
                          <a:schemeClr val="tx1"/>
                        </a:solidFill>
                      </a:endParaRPr>
                    </a:p>
                  </a:txBody>
                  <a:tcPr>
                    <a:cell3D prstMaterial="dkEdge">
                      <a:bevel prst="relaxedInset"/>
                      <a:lightRig rig="flood" dir="t"/>
                    </a:cell3D>
                  </a:tcPr>
                </a:tc>
                <a:tc>
                  <a:txBody>
                    <a:bodyPr/>
                    <a:lstStyle/>
                    <a:p>
                      <a:pPr algn="ctr"/>
                      <a:r>
                        <a:rPr lang="en-US" sz="2400" dirty="0"/>
                        <a:t>9</a:t>
                      </a:r>
                      <a:endParaRPr lang="en-US" sz="2400" b="0" dirty="0">
                        <a:solidFill>
                          <a:schemeClr val="tx1"/>
                        </a:solidFill>
                      </a:endParaRPr>
                    </a:p>
                  </a:txBody>
                  <a:tcPr>
                    <a:cell3D prstMaterial="dkEdge">
                      <a:bevel prst="relaxedInset"/>
                      <a:lightRig rig="flood" dir="t"/>
                    </a:cell3D>
                  </a:tcPr>
                </a:tc>
                <a:extLst>
                  <a:ext uri="{0D108BD9-81ED-4DB2-BD59-A6C34878D82A}">
                    <a16:rowId xmlns:a16="http://schemas.microsoft.com/office/drawing/2014/main" val="10000"/>
                  </a:ext>
                </a:extLst>
              </a:tr>
              <a:tr h="548466">
                <a:tc>
                  <a:txBody>
                    <a:bodyPr/>
                    <a:lstStyle/>
                    <a:p>
                      <a:pPr algn="ctr"/>
                      <a:r>
                        <a:rPr lang="en-US" sz="2400" dirty="0"/>
                        <a:t>y</a:t>
                      </a:r>
                      <a:endParaRPr lang="en-US" sz="2400" dirty="0">
                        <a:latin typeface="Times New Roman" pitchFamily="18" charset="0"/>
                        <a:cs typeface="Times New Roman" pitchFamily="18" charset="0"/>
                      </a:endParaRPr>
                    </a:p>
                  </a:txBody>
                  <a:tcPr>
                    <a:cell3D prstMaterial="dkEdge">
                      <a:bevel prst="coolSlant"/>
                      <a:lightRig rig="flood" dir="t"/>
                    </a:cell3D>
                    <a:solidFill>
                      <a:srgbClr val="FFFF00"/>
                    </a:solidFill>
                  </a:tcPr>
                </a:tc>
                <a:tc>
                  <a:txBody>
                    <a:bodyPr/>
                    <a:lstStyle/>
                    <a:p>
                      <a:pPr algn="ctr"/>
                      <a:r>
                        <a:rPr lang="en-US" sz="2400" dirty="0"/>
                        <a:t>-16</a:t>
                      </a:r>
                    </a:p>
                  </a:txBody>
                  <a:tcPr>
                    <a:cell3D prstMaterial="dkEdge">
                      <a:bevel prst="coolSlant"/>
                      <a:lightRig rig="flood" dir="t"/>
                    </a:cell3D>
                    <a:solidFill>
                      <a:srgbClr val="00B050"/>
                    </a:solidFill>
                  </a:tcPr>
                </a:tc>
                <a:tc>
                  <a:txBody>
                    <a:bodyPr/>
                    <a:lstStyle/>
                    <a:p>
                      <a:pPr algn="ctr"/>
                      <a:r>
                        <a:rPr lang="en-US" sz="2400" dirty="0"/>
                        <a:t>2</a:t>
                      </a:r>
                    </a:p>
                  </a:txBody>
                  <a:tcPr>
                    <a:cell3D prstMaterial="dkEdge">
                      <a:bevel prst="coolSlant"/>
                      <a:lightRig rig="flood" dir="t"/>
                    </a:cell3D>
                    <a:solidFill>
                      <a:srgbClr val="FFCCFF"/>
                    </a:solidFill>
                  </a:tcPr>
                </a:tc>
                <a:tc>
                  <a:txBody>
                    <a:bodyPr/>
                    <a:lstStyle/>
                    <a:p>
                      <a:pPr algn="ctr"/>
                      <a:r>
                        <a:rPr lang="en-US" sz="2400" dirty="0"/>
                        <a:t>-7</a:t>
                      </a:r>
                    </a:p>
                  </a:txBody>
                  <a:tcPr>
                    <a:cell3D prstMaterial="dkEdge">
                      <a:bevel prst="coolSlant"/>
                      <a:lightRig rig="flood" dir="t"/>
                    </a:cell3D>
                    <a:solidFill>
                      <a:srgbClr val="FFC000"/>
                    </a:solidFill>
                  </a:tcPr>
                </a:tc>
                <a:tc>
                  <a:txBody>
                    <a:bodyPr/>
                    <a:lstStyle/>
                    <a:p>
                      <a:pPr algn="ctr"/>
                      <a:r>
                        <a:rPr lang="en-US" sz="2400" dirty="0"/>
                        <a:t>11</a:t>
                      </a:r>
                    </a:p>
                  </a:txBody>
                  <a:tcPr>
                    <a:cell3D prstMaterial="dkEdge">
                      <a:bevel prst="coolSlant"/>
                      <a:lightRig rig="flood" dir="t"/>
                    </a:cell3D>
                    <a:solidFill>
                      <a:srgbClr val="00B0F0"/>
                    </a:solidFill>
                  </a:tcPr>
                </a:tc>
                <a:extLst>
                  <a:ext uri="{0D108BD9-81ED-4DB2-BD59-A6C34878D82A}">
                    <a16:rowId xmlns:a16="http://schemas.microsoft.com/office/drawing/2014/main" val="10001"/>
                  </a:ext>
                </a:extLst>
              </a:tr>
            </a:tbl>
          </a:graphicData>
        </a:graphic>
      </p:graphicFrame>
      <p:sp>
        <p:nvSpPr>
          <p:cNvPr id="2" name="Date Placeholder 1">
            <a:extLst>
              <a:ext uri="{FF2B5EF4-FFF2-40B4-BE49-F238E27FC236}">
                <a16:creationId xmlns:a16="http://schemas.microsoft.com/office/drawing/2014/main" id="{7E12DEB3-BC7E-44F8-A2A3-EEB56E912667}"/>
              </a:ext>
            </a:extLst>
          </p:cNvPr>
          <p:cNvSpPr>
            <a:spLocks noGrp="1"/>
          </p:cNvSpPr>
          <p:nvPr>
            <p:ph type="dt" sz="half" idx="10"/>
          </p:nvPr>
        </p:nvSpPr>
        <p:spPr/>
        <p:txBody>
          <a:bodyPr/>
          <a:lstStyle/>
          <a:p>
            <a:fld id="{5D981D22-6D6A-4B7B-84B5-20441850DEBC}" type="datetime1">
              <a:rPr lang="en-US" smtClean="0"/>
              <a:t>7/12/2026</a:t>
            </a:fld>
            <a:endParaRPr lang="en-US"/>
          </a:p>
        </p:txBody>
      </p:sp>
      <p:sp>
        <p:nvSpPr>
          <p:cNvPr id="3" name="Slide Number Placeholder 2">
            <a:extLst>
              <a:ext uri="{FF2B5EF4-FFF2-40B4-BE49-F238E27FC236}">
                <a16:creationId xmlns:a16="http://schemas.microsoft.com/office/drawing/2014/main" id="{1A6AA16C-9FEB-4447-9203-6AB0DB49661B}"/>
              </a:ext>
            </a:extLst>
          </p:cNvPr>
          <p:cNvSpPr>
            <a:spLocks noGrp="1"/>
          </p:cNvSpPr>
          <p:nvPr>
            <p:ph type="sldNum" sz="quarter" idx="12"/>
          </p:nvPr>
        </p:nvSpPr>
        <p:spPr/>
        <p:txBody>
          <a:bodyPr/>
          <a:lstStyle/>
          <a:p>
            <a:fld id="{B6F15528-21DE-4FAA-801E-634DDDAF4B2B}" type="slidenum">
              <a:rPr lang="en-US" smtClean="0"/>
              <a:pPr/>
              <a:t>11</a:t>
            </a:fld>
            <a:endParaRPr lang="en-US"/>
          </a:p>
        </p:txBody>
      </p:sp>
    </p:spTree>
    <p:extLst>
      <p:ext uri="{BB962C8B-B14F-4D97-AF65-F5344CB8AC3E}">
        <p14:creationId xmlns:p14="http://schemas.microsoft.com/office/powerpoint/2010/main" val="2300834365"/>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ipe(left)">
                                      <p:cBhvr>
                                        <p:cTn id="7" dur="1000"/>
                                        <p:tgtEl>
                                          <p:spTgt spid="7">
                                            <p:bg/>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wipe(left)">
                                      <p:cBhvr>
                                        <p:cTn id="11" dur="1000"/>
                                        <p:tgtEl>
                                          <p:spTgt spid="7">
                                            <p:txEl>
                                              <p:pRg st="0" end="0"/>
                                            </p:txEl>
                                          </p:spTgt>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wipe(left)">
                                      <p:cBhvr>
                                        <p:cTn id="15" dur="10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wipe(left)">
                                      <p:cBhvr>
                                        <p:cTn id="20" dur="1000"/>
                                        <p:tgtEl>
                                          <p:spTgt spid="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6">
                                            <p:txEl>
                                              <p:pRg st="0" end="0"/>
                                            </p:txEl>
                                          </p:spTgt>
                                        </p:tgtEl>
                                        <p:attrNameLst>
                                          <p:attrName>style.visibility</p:attrName>
                                        </p:attrNameLst>
                                      </p:cBhvr>
                                      <p:to>
                                        <p:strVal val="visible"/>
                                      </p:to>
                                    </p:set>
                                    <p:animEffect transition="in" filter="wipe(left)">
                                      <p:cBhvr>
                                        <p:cTn id="25" dur="1000"/>
                                        <p:tgtEl>
                                          <p:spTgt spid="16">
                                            <p:txEl>
                                              <p:pRg st="0" end="0"/>
                                            </p:txEl>
                                          </p:spTgt>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16">
                                            <p:txEl>
                                              <p:pRg st="1" end="1"/>
                                            </p:txEl>
                                          </p:spTgt>
                                        </p:tgtEl>
                                        <p:attrNameLst>
                                          <p:attrName>style.visibility</p:attrName>
                                        </p:attrNameLst>
                                      </p:cBhvr>
                                      <p:to>
                                        <p:strVal val="visible"/>
                                      </p:to>
                                    </p:set>
                                    <p:animEffect transition="in" filter="wipe(left)">
                                      <p:cBhvr>
                                        <p:cTn id="29" dur="1000"/>
                                        <p:tgtEl>
                                          <p:spTgt spid="16">
                                            <p:txEl>
                                              <p:pRg st="1" end="1"/>
                                            </p:txEl>
                                          </p:spTgt>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16">
                                            <p:txEl>
                                              <p:pRg st="2" end="2"/>
                                            </p:txEl>
                                          </p:spTgt>
                                        </p:tgtEl>
                                        <p:attrNameLst>
                                          <p:attrName>style.visibility</p:attrName>
                                        </p:attrNameLst>
                                      </p:cBhvr>
                                      <p:to>
                                        <p:strVal val="visible"/>
                                      </p:to>
                                    </p:set>
                                    <p:animEffect transition="in" filter="wipe(left)">
                                      <p:cBhvr>
                                        <p:cTn id="33" dur="1000"/>
                                        <p:tgtEl>
                                          <p:spTgt spid="16">
                                            <p:txEl>
                                              <p:pRg st="2" end="2"/>
                                            </p:txEl>
                                          </p:spTgt>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6">
                                            <p:txEl>
                                              <p:pRg st="3" end="3"/>
                                            </p:txEl>
                                          </p:spTgt>
                                        </p:tgtEl>
                                        <p:attrNameLst>
                                          <p:attrName>style.visibility</p:attrName>
                                        </p:attrNameLst>
                                      </p:cBhvr>
                                      <p:to>
                                        <p:strVal val="visible"/>
                                      </p:to>
                                    </p:set>
                                    <p:animEffect transition="in" filter="wipe(left)">
                                      <p:cBhvr>
                                        <p:cTn id="37" dur="1000"/>
                                        <p:tgtEl>
                                          <p:spTgt spid="16">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10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up)">
                                      <p:cBhvr>
                                        <p:cTn id="47" dur="10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8">
                                            <p:txEl>
                                              <p:pRg st="0" end="0"/>
                                            </p:txEl>
                                          </p:spTgt>
                                        </p:tgtEl>
                                        <p:attrNameLst>
                                          <p:attrName>style.visibility</p:attrName>
                                        </p:attrNameLst>
                                      </p:cBhvr>
                                      <p:to>
                                        <p:strVal val="visible"/>
                                      </p:to>
                                    </p:set>
                                    <p:animEffect transition="in" filter="wipe(left)">
                                      <p:cBhvr>
                                        <p:cTn id="52" dur="1000"/>
                                        <p:tgtEl>
                                          <p:spTgt spid="28">
                                            <p:txEl>
                                              <p:pRg st="0" end="0"/>
                                            </p:txEl>
                                          </p:spTgt>
                                        </p:tgtEl>
                                      </p:cBhvr>
                                    </p:animEffect>
                                  </p:childTnLst>
                                </p:cTn>
                              </p:par>
                            </p:childTnLst>
                          </p:cTn>
                        </p:par>
                        <p:par>
                          <p:cTn id="53" fill="hold">
                            <p:stCondLst>
                              <p:cond delay="1000"/>
                            </p:stCondLst>
                            <p:childTnLst>
                              <p:par>
                                <p:cTn id="54" presetID="22" presetClass="entr" presetSubtype="8" fill="hold" grpId="0" nodeType="afterEffect">
                                  <p:stCondLst>
                                    <p:cond delay="0"/>
                                  </p:stCondLst>
                                  <p:childTnLst>
                                    <p:set>
                                      <p:cBhvr>
                                        <p:cTn id="55" dur="1" fill="hold">
                                          <p:stCondLst>
                                            <p:cond delay="0"/>
                                          </p:stCondLst>
                                        </p:cTn>
                                        <p:tgtEl>
                                          <p:spTgt spid="28">
                                            <p:txEl>
                                              <p:pRg st="1" end="1"/>
                                            </p:txEl>
                                          </p:spTgt>
                                        </p:tgtEl>
                                        <p:attrNameLst>
                                          <p:attrName>style.visibility</p:attrName>
                                        </p:attrNameLst>
                                      </p:cBhvr>
                                      <p:to>
                                        <p:strVal val="visible"/>
                                      </p:to>
                                    </p:set>
                                    <p:animEffect transition="in" filter="wipe(left)">
                                      <p:cBhvr>
                                        <p:cTn id="56" dur="1000"/>
                                        <p:tgtEl>
                                          <p:spTgt spid="28">
                                            <p:txEl>
                                              <p:pRg st="1" end="1"/>
                                            </p:txEl>
                                          </p:spTgt>
                                        </p:tgtEl>
                                      </p:cBhvr>
                                    </p:animEffect>
                                  </p:childTnLst>
                                </p:cTn>
                              </p:par>
                            </p:childTnLst>
                          </p:cTn>
                        </p:par>
                        <p:par>
                          <p:cTn id="57" fill="hold">
                            <p:stCondLst>
                              <p:cond delay="2000"/>
                            </p:stCondLst>
                            <p:childTnLst>
                              <p:par>
                                <p:cTn id="58" presetID="22" presetClass="entr" presetSubtype="8" fill="hold" grpId="0" nodeType="afterEffect">
                                  <p:stCondLst>
                                    <p:cond delay="0"/>
                                  </p:stCondLst>
                                  <p:childTnLst>
                                    <p:set>
                                      <p:cBhvr>
                                        <p:cTn id="59" dur="1" fill="hold">
                                          <p:stCondLst>
                                            <p:cond delay="0"/>
                                          </p:stCondLst>
                                        </p:cTn>
                                        <p:tgtEl>
                                          <p:spTgt spid="28">
                                            <p:txEl>
                                              <p:pRg st="2" end="2"/>
                                            </p:txEl>
                                          </p:spTgt>
                                        </p:tgtEl>
                                        <p:attrNameLst>
                                          <p:attrName>style.visibility</p:attrName>
                                        </p:attrNameLst>
                                      </p:cBhvr>
                                      <p:to>
                                        <p:strVal val="visible"/>
                                      </p:to>
                                    </p:set>
                                    <p:animEffect transition="in" filter="wipe(left)">
                                      <p:cBhvr>
                                        <p:cTn id="60" dur="1000"/>
                                        <p:tgtEl>
                                          <p:spTgt spid="28">
                                            <p:txEl>
                                              <p:pRg st="2" end="2"/>
                                            </p:txEl>
                                          </p:spTgt>
                                        </p:tgtEl>
                                      </p:cBhvr>
                                    </p:animEffect>
                                  </p:childTnLst>
                                </p:cTn>
                              </p:par>
                            </p:childTnLst>
                          </p:cTn>
                        </p:par>
                        <p:par>
                          <p:cTn id="61" fill="hold">
                            <p:stCondLst>
                              <p:cond delay="3000"/>
                            </p:stCondLst>
                            <p:childTnLst>
                              <p:par>
                                <p:cTn id="62" presetID="22" presetClass="entr" presetSubtype="8" fill="hold" grpId="0" nodeType="afterEffect">
                                  <p:stCondLst>
                                    <p:cond delay="0"/>
                                  </p:stCondLst>
                                  <p:childTnLst>
                                    <p:set>
                                      <p:cBhvr>
                                        <p:cTn id="63" dur="1" fill="hold">
                                          <p:stCondLst>
                                            <p:cond delay="0"/>
                                          </p:stCondLst>
                                        </p:cTn>
                                        <p:tgtEl>
                                          <p:spTgt spid="28">
                                            <p:txEl>
                                              <p:pRg st="3" end="3"/>
                                            </p:txEl>
                                          </p:spTgt>
                                        </p:tgtEl>
                                        <p:attrNameLst>
                                          <p:attrName>style.visibility</p:attrName>
                                        </p:attrNameLst>
                                      </p:cBhvr>
                                      <p:to>
                                        <p:strVal val="visible"/>
                                      </p:to>
                                    </p:set>
                                    <p:animEffect transition="in" filter="wipe(left)">
                                      <p:cBhvr>
                                        <p:cTn id="64" dur="1000"/>
                                        <p:tgtEl>
                                          <p:spTgt spid="28">
                                            <p:txEl>
                                              <p:pRg st="3" end="3"/>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nodeType="click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wipe(left)">
                                      <p:cBhvr>
                                        <p:cTn id="69"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16" grpId="0" build="p"/>
      <p:bldP spid="28"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2054"/>
          <p:cNvPicPr>
            <a:picLocks noChangeAspect="1"/>
          </p:cNvPicPr>
          <p:nvPr/>
        </p:nvPicPr>
        <p:blipFill rotWithShape="1">
          <a:blip r:embed="rId3">
            <a:extLst>
              <a:ext uri="{28A0092B-C50C-407E-A947-70E740481C1C}">
                <a14:useLocalDpi xmlns:a14="http://schemas.microsoft.com/office/drawing/2010/main" val="0"/>
              </a:ext>
            </a:extLst>
          </a:blip>
          <a:srcRect b="19773"/>
          <a:stretch/>
        </p:blipFill>
        <p:spPr>
          <a:xfrm>
            <a:off x="2634611" y="751821"/>
            <a:ext cx="6965246" cy="4953000"/>
          </a:xfrm>
          <a:prstGeom prst="rect">
            <a:avLst/>
          </a:prstGeom>
        </p:spPr>
      </p:pic>
      <p:cxnSp>
        <p:nvCxnSpPr>
          <p:cNvPr id="11" name="Straight Connector 10"/>
          <p:cNvCxnSpPr>
            <a:stCxn id="2055" idx="1"/>
            <a:endCxn id="2055" idx="3"/>
          </p:cNvCxnSpPr>
          <p:nvPr/>
        </p:nvCxnSpPr>
        <p:spPr>
          <a:xfrm>
            <a:off x="2634611" y="3228321"/>
            <a:ext cx="6965246" cy="0"/>
          </a:xfrm>
          <a:prstGeom prst="line">
            <a:avLst/>
          </a:prstGeom>
          <a:ln w="57150">
            <a:solidFill>
              <a:srgbClr val="0033CC"/>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055" idx="0"/>
            <a:endCxn id="2055" idx="2"/>
          </p:cNvCxnSpPr>
          <p:nvPr/>
        </p:nvCxnSpPr>
        <p:spPr>
          <a:xfrm>
            <a:off x="6117234" y="751821"/>
            <a:ext cx="0" cy="4953000"/>
          </a:xfrm>
          <a:prstGeom prst="line">
            <a:avLst/>
          </a:prstGeom>
          <a:ln w="57150">
            <a:solidFill>
              <a:srgbClr val="0033CC"/>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060" name="TextBox 2059"/>
          <p:cNvSpPr txBox="1"/>
          <p:nvPr/>
        </p:nvSpPr>
        <p:spPr>
          <a:xfrm>
            <a:off x="9677400" y="2971473"/>
            <a:ext cx="364202" cy="523220"/>
          </a:xfrm>
          <a:prstGeom prst="rect">
            <a:avLst/>
          </a:prstGeom>
          <a:noFill/>
        </p:spPr>
        <p:txBody>
          <a:bodyPr wrap="none" rtlCol="0">
            <a:spAutoFit/>
          </a:bodyPr>
          <a:lstStyle/>
          <a:p>
            <a:pPr algn="ctr"/>
            <a:r>
              <a:rPr lang="en-US" sz="2800" dirty="0">
                <a:latin typeface="Times New Roman" pitchFamily="18" charset="0"/>
                <a:cs typeface="Times New Roman" pitchFamily="18" charset="0"/>
              </a:rPr>
              <a:t>x</a:t>
            </a:r>
          </a:p>
        </p:txBody>
      </p:sp>
      <p:sp>
        <p:nvSpPr>
          <p:cNvPr id="48" name="TextBox 47"/>
          <p:cNvSpPr txBox="1"/>
          <p:nvPr/>
        </p:nvSpPr>
        <p:spPr>
          <a:xfrm>
            <a:off x="5935133" y="228600"/>
            <a:ext cx="364202" cy="523220"/>
          </a:xfrm>
          <a:prstGeom prst="rect">
            <a:avLst/>
          </a:prstGeom>
          <a:noFill/>
        </p:spPr>
        <p:txBody>
          <a:bodyPr wrap="none" rtlCol="0">
            <a:spAutoFit/>
          </a:bodyPr>
          <a:lstStyle/>
          <a:p>
            <a:pPr algn="ctr"/>
            <a:r>
              <a:rPr lang="en-US" sz="2800" dirty="0">
                <a:latin typeface="Times New Roman" pitchFamily="18" charset="0"/>
                <a:cs typeface="Times New Roman" pitchFamily="18" charset="0"/>
              </a:rPr>
              <a:t>y</a:t>
            </a:r>
          </a:p>
        </p:txBody>
      </p:sp>
      <p:sp>
        <p:nvSpPr>
          <p:cNvPr id="52" name="TextBox 51"/>
          <p:cNvSpPr txBox="1"/>
          <p:nvPr/>
        </p:nvSpPr>
        <p:spPr>
          <a:xfrm>
            <a:off x="5943600" y="5552420"/>
            <a:ext cx="423514" cy="523220"/>
          </a:xfrm>
          <a:prstGeom prst="rect">
            <a:avLst/>
          </a:prstGeom>
          <a:noFill/>
        </p:spPr>
        <p:txBody>
          <a:bodyPr wrap="none" rtlCol="0">
            <a:spAutoFit/>
          </a:bodyPr>
          <a:lstStyle/>
          <a:p>
            <a:pPr algn="ctr"/>
            <a:r>
              <a:rPr lang="en-US" sz="2800" dirty="0">
                <a:latin typeface="Times New Roman" pitchFamily="18" charset="0"/>
                <a:cs typeface="Times New Roman" pitchFamily="18" charset="0"/>
              </a:rPr>
              <a:t>y</a:t>
            </a:r>
            <a:r>
              <a:rPr lang="en-US" sz="2800" baseline="30000" dirty="0">
                <a:latin typeface="Times New Roman" pitchFamily="18" charset="0"/>
                <a:cs typeface="Times New Roman" pitchFamily="18" charset="0"/>
                <a:sym typeface="Symbol"/>
              </a:rPr>
              <a:t></a:t>
            </a:r>
            <a:endParaRPr lang="en-US" sz="2800" dirty="0">
              <a:latin typeface="Times New Roman" pitchFamily="18" charset="0"/>
              <a:cs typeface="Times New Roman" pitchFamily="18" charset="0"/>
            </a:endParaRPr>
          </a:p>
        </p:txBody>
      </p:sp>
      <p:sp>
        <p:nvSpPr>
          <p:cNvPr id="2063" name="TextBox 2062"/>
          <p:cNvSpPr txBox="1"/>
          <p:nvPr/>
        </p:nvSpPr>
        <p:spPr>
          <a:xfrm>
            <a:off x="4419601" y="1818621"/>
            <a:ext cx="1031051" cy="461665"/>
          </a:xfrm>
          <a:prstGeom prst="rect">
            <a:avLst/>
          </a:prstGeom>
          <a:solidFill>
            <a:schemeClr val="accent6">
              <a:lumMod val="20000"/>
              <a:lumOff val="80000"/>
            </a:schemeClr>
          </a:solidFill>
        </p:spPr>
        <p:txBody>
          <a:bodyPr wrap="none" rtlCol="0">
            <a:spAutoFit/>
          </a:bodyPr>
          <a:lstStyle/>
          <a:p>
            <a:r>
              <a:rPr lang="en-US" sz="2400" dirty="0">
                <a:latin typeface="Times New Roman" pitchFamily="18" charset="0"/>
                <a:cs typeface="Times New Roman" pitchFamily="18" charset="0"/>
              </a:rPr>
              <a:t>(-3,10)</a:t>
            </a:r>
          </a:p>
        </p:txBody>
      </p:sp>
      <p:sp>
        <p:nvSpPr>
          <p:cNvPr id="55" name="TextBox 54"/>
          <p:cNvSpPr txBox="1"/>
          <p:nvPr/>
        </p:nvSpPr>
        <p:spPr>
          <a:xfrm>
            <a:off x="6781801" y="2728556"/>
            <a:ext cx="774571" cy="461665"/>
          </a:xfrm>
          <a:prstGeom prst="rect">
            <a:avLst/>
          </a:prstGeom>
          <a:solidFill>
            <a:schemeClr val="accent6">
              <a:lumMod val="20000"/>
              <a:lumOff val="80000"/>
            </a:schemeClr>
          </a:solidFill>
        </p:spPr>
        <p:txBody>
          <a:bodyPr wrap="none" rtlCol="0">
            <a:spAutoFit/>
          </a:bodyPr>
          <a:lstStyle/>
          <a:p>
            <a:r>
              <a:rPr lang="en-US" sz="2400" dirty="0">
                <a:latin typeface="Times New Roman" pitchFamily="18" charset="0"/>
                <a:cs typeface="Times New Roman" pitchFamily="18" charset="0"/>
              </a:rPr>
              <a:t>(3,2)</a:t>
            </a:r>
          </a:p>
        </p:txBody>
      </p:sp>
      <p:sp>
        <p:nvSpPr>
          <p:cNvPr id="58" name="TextBox 57"/>
          <p:cNvSpPr txBox="1"/>
          <p:nvPr/>
        </p:nvSpPr>
        <p:spPr>
          <a:xfrm>
            <a:off x="3523075" y="869204"/>
            <a:ext cx="1031051" cy="461665"/>
          </a:xfrm>
          <a:prstGeom prst="rect">
            <a:avLst/>
          </a:prstGeom>
          <a:solidFill>
            <a:schemeClr val="accent6">
              <a:lumMod val="20000"/>
              <a:lumOff val="80000"/>
            </a:schemeClr>
          </a:solidFill>
        </p:spPr>
        <p:txBody>
          <a:bodyPr wrap="none" rtlCol="0">
            <a:spAutoFit/>
          </a:bodyPr>
          <a:lstStyle/>
          <a:p>
            <a:r>
              <a:rPr lang="en-US" sz="2400" dirty="0">
                <a:latin typeface="Times New Roman" pitchFamily="18" charset="0"/>
                <a:cs typeface="Times New Roman" pitchFamily="18" charset="0"/>
              </a:rPr>
              <a:t>(-9,18)</a:t>
            </a:r>
          </a:p>
        </p:txBody>
      </p:sp>
      <p:sp>
        <p:nvSpPr>
          <p:cNvPr id="60" name="TextBox 59"/>
          <p:cNvSpPr txBox="1"/>
          <p:nvPr/>
        </p:nvSpPr>
        <p:spPr>
          <a:xfrm>
            <a:off x="7581038" y="3647421"/>
            <a:ext cx="877163" cy="461665"/>
          </a:xfrm>
          <a:prstGeom prst="rect">
            <a:avLst/>
          </a:prstGeom>
          <a:solidFill>
            <a:schemeClr val="accent6">
              <a:lumMod val="20000"/>
              <a:lumOff val="80000"/>
            </a:schemeClr>
          </a:solidFill>
        </p:spPr>
        <p:txBody>
          <a:bodyPr wrap="none" rtlCol="0">
            <a:spAutoFit/>
          </a:bodyPr>
          <a:lstStyle/>
          <a:p>
            <a:r>
              <a:rPr lang="en-US" sz="2400" dirty="0">
                <a:latin typeface="Times New Roman" pitchFamily="18" charset="0"/>
                <a:cs typeface="Times New Roman" pitchFamily="18" charset="0"/>
              </a:rPr>
              <a:t>(9,-6)</a:t>
            </a:r>
          </a:p>
        </p:txBody>
      </p:sp>
      <p:sp>
        <p:nvSpPr>
          <p:cNvPr id="72" name="TextBox 71"/>
          <p:cNvSpPr txBox="1"/>
          <p:nvPr/>
        </p:nvSpPr>
        <p:spPr>
          <a:xfrm>
            <a:off x="5731798" y="2819400"/>
            <a:ext cx="364203" cy="523220"/>
          </a:xfrm>
          <a:prstGeom prst="rect">
            <a:avLst/>
          </a:prstGeom>
          <a:noFill/>
        </p:spPr>
        <p:txBody>
          <a:bodyPr wrap="none" rtlCol="0">
            <a:spAutoFit/>
          </a:bodyPr>
          <a:lstStyle/>
          <a:p>
            <a:pPr algn="ctr"/>
            <a:r>
              <a:rPr lang="en-US" sz="2800" b="1" dirty="0">
                <a:latin typeface="Times New Roman" pitchFamily="18" charset="0"/>
                <a:cs typeface="Times New Roman" pitchFamily="18" charset="0"/>
              </a:rPr>
              <a:t>0</a:t>
            </a:r>
          </a:p>
        </p:txBody>
      </p:sp>
      <p:sp>
        <p:nvSpPr>
          <p:cNvPr id="73" name="TextBox 72"/>
          <p:cNvSpPr txBox="1"/>
          <p:nvPr/>
        </p:nvSpPr>
        <p:spPr>
          <a:xfrm>
            <a:off x="2163336" y="2961620"/>
            <a:ext cx="503664" cy="523220"/>
          </a:xfrm>
          <a:prstGeom prst="rect">
            <a:avLst/>
          </a:prstGeom>
          <a:noFill/>
        </p:spPr>
        <p:txBody>
          <a:bodyPr wrap="none" rtlCol="0">
            <a:spAutoFit/>
          </a:bodyPr>
          <a:lstStyle/>
          <a:p>
            <a:pPr algn="ctr"/>
            <a:r>
              <a:rPr lang="en-US" sz="2800" dirty="0">
                <a:latin typeface="Times New Roman" pitchFamily="18" charset="0"/>
                <a:cs typeface="Times New Roman" pitchFamily="18" charset="0"/>
              </a:rPr>
              <a:t>X</a:t>
            </a:r>
            <a:r>
              <a:rPr lang="en-US" sz="2800" baseline="30000" dirty="0">
                <a:latin typeface="Times New Roman" pitchFamily="18" charset="0"/>
                <a:cs typeface="Times New Roman" pitchFamily="18" charset="0"/>
                <a:sym typeface="Symbol"/>
              </a:rPr>
              <a:t></a:t>
            </a:r>
            <a:endParaRPr lang="en-US" sz="2800" dirty="0">
              <a:latin typeface="Times New Roman" pitchFamily="18" charset="0"/>
              <a:cs typeface="Times New Roman" pitchFamily="18" charset="0"/>
            </a:endParaRPr>
          </a:p>
        </p:txBody>
      </p:sp>
      <p:sp>
        <p:nvSpPr>
          <p:cNvPr id="24" name="TextBox 23"/>
          <p:cNvSpPr txBox="1"/>
          <p:nvPr/>
        </p:nvSpPr>
        <p:spPr>
          <a:xfrm>
            <a:off x="3548722" y="4837809"/>
            <a:ext cx="1133644" cy="461665"/>
          </a:xfrm>
          <a:prstGeom prst="rect">
            <a:avLst/>
          </a:prstGeom>
          <a:solidFill>
            <a:schemeClr val="accent6">
              <a:lumMod val="20000"/>
              <a:lumOff val="80000"/>
            </a:schemeClr>
          </a:solidFill>
        </p:spPr>
        <p:txBody>
          <a:bodyPr wrap="none" rtlCol="0">
            <a:spAutoFit/>
          </a:bodyPr>
          <a:lstStyle/>
          <a:p>
            <a:r>
              <a:rPr lang="en-US" sz="2400" dirty="0">
                <a:latin typeface="Times New Roman" pitchFamily="18" charset="0"/>
                <a:cs typeface="Times New Roman" pitchFamily="18" charset="0"/>
              </a:rPr>
              <a:t>(-9,-16)</a:t>
            </a:r>
          </a:p>
        </p:txBody>
      </p:sp>
      <p:sp>
        <p:nvSpPr>
          <p:cNvPr id="26" name="TextBox 25"/>
          <p:cNvSpPr txBox="1"/>
          <p:nvPr/>
        </p:nvSpPr>
        <p:spPr>
          <a:xfrm>
            <a:off x="4430446" y="3860498"/>
            <a:ext cx="979755" cy="461665"/>
          </a:xfrm>
          <a:prstGeom prst="rect">
            <a:avLst/>
          </a:prstGeom>
          <a:solidFill>
            <a:schemeClr val="accent6">
              <a:lumMod val="20000"/>
              <a:lumOff val="80000"/>
            </a:schemeClr>
          </a:solidFill>
        </p:spPr>
        <p:txBody>
          <a:bodyPr wrap="none" rtlCol="0">
            <a:spAutoFit/>
          </a:bodyPr>
          <a:lstStyle/>
          <a:p>
            <a:r>
              <a:rPr lang="en-US" sz="2400" dirty="0">
                <a:latin typeface="Times New Roman" pitchFamily="18" charset="0"/>
                <a:cs typeface="Times New Roman" pitchFamily="18" charset="0"/>
              </a:rPr>
              <a:t>(-3,-7)</a:t>
            </a:r>
          </a:p>
        </p:txBody>
      </p:sp>
      <p:sp>
        <p:nvSpPr>
          <p:cNvPr id="27" name="TextBox 26"/>
          <p:cNvSpPr txBox="1"/>
          <p:nvPr/>
        </p:nvSpPr>
        <p:spPr>
          <a:xfrm>
            <a:off x="7607429" y="1737956"/>
            <a:ext cx="917046" cy="461665"/>
          </a:xfrm>
          <a:prstGeom prst="rect">
            <a:avLst/>
          </a:prstGeom>
          <a:solidFill>
            <a:schemeClr val="accent6">
              <a:lumMod val="20000"/>
              <a:lumOff val="80000"/>
            </a:schemeClr>
          </a:solidFill>
        </p:spPr>
        <p:txBody>
          <a:bodyPr wrap="none" rtlCol="0">
            <a:spAutoFit/>
          </a:bodyPr>
          <a:lstStyle/>
          <a:p>
            <a:r>
              <a:rPr lang="en-US" sz="2400" dirty="0">
                <a:latin typeface="Times New Roman" pitchFamily="18" charset="0"/>
                <a:cs typeface="Times New Roman" pitchFamily="18" charset="0"/>
              </a:rPr>
              <a:t>(9,11)</a:t>
            </a:r>
          </a:p>
        </p:txBody>
      </p:sp>
      <p:sp>
        <p:nvSpPr>
          <p:cNvPr id="2" name="Oval 1"/>
          <p:cNvSpPr/>
          <p:nvPr/>
        </p:nvSpPr>
        <p:spPr>
          <a:xfrm>
            <a:off x="4800600" y="5068642"/>
            <a:ext cx="189960" cy="178979"/>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7264502" y="3860498"/>
            <a:ext cx="189960" cy="178979"/>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239000" y="1784140"/>
            <a:ext cx="189960" cy="178979"/>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5604934" y="3981558"/>
            <a:ext cx="189960" cy="178979"/>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6400800" y="2858842"/>
            <a:ext cx="189960" cy="178979"/>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31"/>
          <p:cNvCxnSpPr/>
          <p:nvPr/>
        </p:nvCxnSpPr>
        <p:spPr>
          <a:xfrm flipH="1">
            <a:off x="4554126" y="751822"/>
            <a:ext cx="3599275" cy="4876799"/>
          </a:xfrm>
          <a:prstGeom prst="line">
            <a:avLst/>
          </a:prstGeom>
          <a:ln w="57150">
            <a:solidFill>
              <a:srgbClr val="00B0F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0" name="Oval 39"/>
          <p:cNvSpPr/>
          <p:nvPr/>
        </p:nvSpPr>
        <p:spPr>
          <a:xfrm>
            <a:off x="5601240" y="1894821"/>
            <a:ext cx="189960" cy="178979"/>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4763040" y="904221"/>
            <a:ext cx="189960" cy="178979"/>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2" name="Straight Connector 61"/>
          <p:cNvCxnSpPr/>
          <p:nvPr/>
        </p:nvCxnSpPr>
        <p:spPr>
          <a:xfrm>
            <a:off x="4732756" y="838200"/>
            <a:ext cx="4030245" cy="4790421"/>
          </a:xfrm>
          <a:prstGeom prst="line">
            <a:avLst/>
          </a:prstGeom>
          <a:ln w="57150">
            <a:solidFill>
              <a:srgbClr val="00B05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400801" y="5729112"/>
            <a:ext cx="3199057" cy="523220"/>
          </a:xfrm>
          <a:prstGeom prst="rect">
            <a:avLst/>
          </a:prstGeom>
          <a:solidFill>
            <a:srgbClr val="CCFFCC"/>
          </a:solidFill>
          <a:ln w="19050">
            <a:solidFill>
              <a:schemeClr val="tx1"/>
            </a:solidFill>
          </a:ln>
        </p:spPr>
        <p:txBody>
          <a:bodyPr wrap="square" rtlCol="0">
            <a:spAutoFit/>
          </a:bodyPr>
          <a:lstStyle/>
          <a:p>
            <a:pPr algn="ctr"/>
            <a:r>
              <a:rPr lang="en-US" sz="2800" b="1" dirty="0">
                <a:latin typeface="Times New Roman" pitchFamily="18" charset="0"/>
                <a:cs typeface="Times New Roman" pitchFamily="18" charset="0"/>
                <a:sym typeface="Symbol"/>
              </a:rPr>
              <a:t></a:t>
            </a:r>
            <a:r>
              <a:rPr lang="bn-IN" sz="2800" dirty="0">
                <a:latin typeface="Times New Roman" pitchFamily="18" charset="0"/>
                <a:cs typeface="Times New Roman" pitchFamily="18" charset="0"/>
                <a:sym typeface="Symbol"/>
              </a:rPr>
              <a:t> </a:t>
            </a:r>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x,y</a:t>
            </a:r>
            <a:r>
              <a:rPr lang="en-US" sz="2800" dirty="0">
                <a:latin typeface="Times New Roman" pitchFamily="18" charset="0"/>
                <a:cs typeface="Times New Roman" pitchFamily="18" charset="0"/>
              </a:rPr>
              <a:t>) = (3,2)</a:t>
            </a:r>
          </a:p>
        </p:txBody>
      </p:sp>
      <p:sp>
        <p:nvSpPr>
          <p:cNvPr id="15" name="Oval 14"/>
          <p:cNvSpPr/>
          <p:nvPr/>
        </p:nvSpPr>
        <p:spPr>
          <a:xfrm>
            <a:off x="6197300" y="1318230"/>
            <a:ext cx="702666" cy="652790"/>
          </a:xfrm>
          <a:prstGeom prst="ellipse">
            <a:avLst/>
          </a:prstGeom>
          <a:solidFill>
            <a:srgbClr val="F1FFD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Times New Roman" pitchFamily="18" charset="0"/>
                <a:cs typeface="Times New Roman" pitchFamily="18" charset="0"/>
              </a:rPr>
              <a:t>P</a:t>
            </a:r>
          </a:p>
        </p:txBody>
      </p:sp>
      <p:cxnSp>
        <p:nvCxnSpPr>
          <p:cNvPr id="17" name="Straight Arrow Connector 16"/>
          <p:cNvCxnSpPr>
            <a:stCxn id="39" idx="0"/>
          </p:cNvCxnSpPr>
          <p:nvPr/>
        </p:nvCxnSpPr>
        <p:spPr>
          <a:xfrm flipV="1">
            <a:off x="6495781" y="1926787"/>
            <a:ext cx="27453" cy="932054"/>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2634610" y="5729112"/>
            <a:ext cx="3279288" cy="523220"/>
          </a:xfrm>
          <a:prstGeom prst="rect">
            <a:avLst/>
          </a:prstGeom>
          <a:solidFill>
            <a:srgbClr val="CCFFCC"/>
          </a:solidFill>
          <a:ln w="19050">
            <a:solidFill>
              <a:schemeClr val="tx1"/>
            </a:solidFill>
          </a:ln>
        </p:spPr>
        <p:txBody>
          <a:bodyPr wrap="square" rtlCol="0">
            <a:spAutoFit/>
          </a:bodyPr>
          <a:lstStyle/>
          <a:p>
            <a:pPr algn="ctr"/>
            <a:r>
              <a:rPr lang="en-US" sz="2800" dirty="0">
                <a:latin typeface="Times New Roman" pitchFamily="18" charset="0"/>
                <a:cs typeface="Times New Roman" pitchFamily="18" charset="0"/>
              </a:rPr>
              <a:t>(</a:t>
            </a:r>
            <a:r>
              <a:rPr lang="bn-IN" sz="2800" dirty="0">
                <a:latin typeface="NikoshBAN" pitchFamily="2" charset="0"/>
                <a:cs typeface="NikoshBAN" pitchFamily="2" charset="0"/>
              </a:rPr>
              <a:t>ভুজ </a:t>
            </a:r>
            <a:r>
              <a:rPr lang="en-US" sz="2800" dirty="0">
                <a:latin typeface="Times New Roman" pitchFamily="18" charset="0"/>
                <a:cs typeface="Times New Roman" pitchFamily="18" charset="0"/>
              </a:rPr>
              <a:t>3</a:t>
            </a:r>
            <a:r>
              <a:rPr lang="bn-IN" sz="2800" dirty="0">
                <a:latin typeface="Times New Roman" pitchFamily="18" charset="0"/>
                <a:cs typeface="Times New Roman" pitchFamily="18" charset="0"/>
              </a:rPr>
              <a:t> </a:t>
            </a:r>
            <a:r>
              <a:rPr lang="bn-IN" sz="2800" dirty="0">
                <a:latin typeface="NikoshBAN" pitchFamily="2" charset="0"/>
                <a:cs typeface="NikoshBAN" pitchFamily="2" charset="0"/>
              </a:rPr>
              <a:t>এবং কোটি </a:t>
            </a:r>
            <a:r>
              <a:rPr lang="en-US" sz="2800" dirty="0">
                <a:latin typeface="Times New Roman" pitchFamily="18" charset="0"/>
                <a:cs typeface="Times New Roman" pitchFamily="18" charset="0"/>
              </a:rPr>
              <a:t>2)</a:t>
            </a:r>
          </a:p>
        </p:txBody>
      </p:sp>
      <p:sp>
        <p:nvSpPr>
          <p:cNvPr id="3" name="Date Placeholder 2">
            <a:extLst>
              <a:ext uri="{FF2B5EF4-FFF2-40B4-BE49-F238E27FC236}">
                <a16:creationId xmlns:a16="http://schemas.microsoft.com/office/drawing/2014/main" id="{82594C3B-0872-422A-8B69-08AF610088C8}"/>
              </a:ext>
            </a:extLst>
          </p:cNvPr>
          <p:cNvSpPr>
            <a:spLocks noGrp="1"/>
          </p:cNvSpPr>
          <p:nvPr>
            <p:ph type="dt" sz="half" idx="10"/>
          </p:nvPr>
        </p:nvSpPr>
        <p:spPr/>
        <p:txBody>
          <a:bodyPr/>
          <a:lstStyle/>
          <a:p>
            <a:fld id="{DFE1C836-F018-423A-B8E9-E41BA9566485}" type="datetime1">
              <a:rPr lang="en-US" smtClean="0"/>
              <a:t>7/12/2026</a:t>
            </a:fld>
            <a:endParaRPr lang="en-US"/>
          </a:p>
        </p:txBody>
      </p:sp>
      <p:sp>
        <p:nvSpPr>
          <p:cNvPr id="4" name="Slide Number Placeholder 3">
            <a:extLst>
              <a:ext uri="{FF2B5EF4-FFF2-40B4-BE49-F238E27FC236}">
                <a16:creationId xmlns:a16="http://schemas.microsoft.com/office/drawing/2014/main" id="{7B519BFC-0D8C-4892-8BF7-04C742FE9BF8}"/>
              </a:ext>
            </a:extLst>
          </p:cNvPr>
          <p:cNvSpPr>
            <a:spLocks noGrp="1"/>
          </p:cNvSpPr>
          <p:nvPr>
            <p:ph type="sldNum" sz="quarter" idx="12"/>
          </p:nvPr>
        </p:nvSpPr>
        <p:spPr/>
        <p:txBody>
          <a:bodyPr/>
          <a:lstStyle/>
          <a:p>
            <a:fld id="{B6F15528-21DE-4FAA-801E-634DDDAF4B2B}" type="slidenum">
              <a:rPr lang="en-US" smtClean="0"/>
              <a:pPr/>
              <a:t>12</a:t>
            </a:fld>
            <a:endParaRPr lang="en-US"/>
          </a:p>
        </p:txBody>
      </p:sp>
    </p:spTree>
    <p:extLst>
      <p:ext uri="{BB962C8B-B14F-4D97-AF65-F5344CB8AC3E}">
        <p14:creationId xmlns:p14="http://schemas.microsoft.com/office/powerpoint/2010/main" val="228936865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1000"/>
                                        <p:tgtEl>
                                          <p:spTgt spid="2055"/>
                                        </p:tgtEl>
                                      </p:cBhvr>
                                    </p:animEffect>
                                    <p:anim calcmode="lin" valueType="num">
                                      <p:cBhvr>
                                        <p:cTn id="8" dur="1000" fill="hold"/>
                                        <p:tgtEl>
                                          <p:spTgt spid="2055"/>
                                        </p:tgtEl>
                                        <p:attrNameLst>
                                          <p:attrName>ppt_x</p:attrName>
                                        </p:attrNameLst>
                                      </p:cBhvr>
                                      <p:tavLst>
                                        <p:tav tm="0">
                                          <p:val>
                                            <p:strVal val="#ppt_x"/>
                                          </p:val>
                                        </p:tav>
                                        <p:tav tm="100000">
                                          <p:val>
                                            <p:strVal val="#ppt_x"/>
                                          </p:val>
                                        </p:tav>
                                      </p:tavLst>
                                    </p:anim>
                                    <p:anim calcmode="lin" valueType="num">
                                      <p:cBhvr>
                                        <p:cTn id="9" dur="1000" fill="hold"/>
                                        <p:tgtEl>
                                          <p:spTgt spid="205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10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ipe(down)">
                                      <p:cBhvr>
                                        <p:cTn id="19" dur="1000"/>
                                        <p:tgtEl>
                                          <p:spTgt spid="41"/>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060"/>
                                        </p:tgtEl>
                                        <p:attrNameLst>
                                          <p:attrName>style.visibility</p:attrName>
                                        </p:attrNameLst>
                                      </p:cBhvr>
                                      <p:to>
                                        <p:strVal val="visible"/>
                                      </p:to>
                                    </p:set>
                                    <p:animEffect transition="in" filter="fade">
                                      <p:cBhvr>
                                        <p:cTn id="24" dur="1000"/>
                                        <p:tgtEl>
                                          <p:spTgt spid="2060"/>
                                        </p:tgtEl>
                                      </p:cBhvr>
                                    </p:animEffect>
                                    <p:anim calcmode="lin" valueType="num">
                                      <p:cBhvr>
                                        <p:cTn id="25" dur="1000" fill="hold"/>
                                        <p:tgtEl>
                                          <p:spTgt spid="2060"/>
                                        </p:tgtEl>
                                        <p:attrNameLst>
                                          <p:attrName>ppt_x</p:attrName>
                                        </p:attrNameLst>
                                      </p:cBhvr>
                                      <p:tavLst>
                                        <p:tav tm="0">
                                          <p:val>
                                            <p:strVal val="#ppt_x"/>
                                          </p:val>
                                        </p:tav>
                                        <p:tav tm="100000">
                                          <p:val>
                                            <p:strVal val="#ppt_x"/>
                                          </p:val>
                                        </p:tav>
                                      </p:tavLst>
                                    </p:anim>
                                    <p:anim calcmode="lin" valueType="num">
                                      <p:cBhvr>
                                        <p:cTn id="26" dur="1000" fill="hold"/>
                                        <p:tgtEl>
                                          <p:spTgt spid="206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1000"/>
                                        <p:tgtEl>
                                          <p:spTgt spid="52"/>
                                        </p:tgtEl>
                                      </p:cBhvr>
                                    </p:animEffect>
                                    <p:anim calcmode="lin" valueType="num">
                                      <p:cBhvr>
                                        <p:cTn id="30" dur="1000" fill="hold"/>
                                        <p:tgtEl>
                                          <p:spTgt spid="52"/>
                                        </p:tgtEl>
                                        <p:attrNameLst>
                                          <p:attrName>ppt_x</p:attrName>
                                        </p:attrNameLst>
                                      </p:cBhvr>
                                      <p:tavLst>
                                        <p:tav tm="0">
                                          <p:val>
                                            <p:strVal val="#ppt_x"/>
                                          </p:val>
                                        </p:tav>
                                        <p:tav tm="100000">
                                          <p:val>
                                            <p:strVal val="#ppt_x"/>
                                          </p:val>
                                        </p:tav>
                                      </p:tavLst>
                                    </p:anim>
                                    <p:anim calcmode="lin" valueType="num">
                                      <p:cBhvr>
                                        <p:cTn id="31" dur="1000" fill="hold"/>
                                        <p:tgtEl>
                                          <p:spTgt spid="5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fade">
                                      <p:cBhvr>
                                        <p:cTn id="34" dur="1000"/>
                                        <p:tgtEl>
                                          <p:spTgt spid="73"/>
                                        </p:tgtEl>
                                      </p:cBhvr>
                                    </p:animEffect>
                                    <p:anim calcmode="lin" valueType="num">
                                      <p:cBhvr>
                                        <p:cTn id="35" dur="1000" fill="hold"/>
                                        <p:tgtEl>
                                          <p:spTgt spid="73"/>
                                        </p:tgtEl>
                                        <p:attrNameLst>
                                          <p:attrName>ppt_x</p:attrName>
                                        </p:attrNameLst>
                                      </p:cBhvr>
                                      <p:tavLst>
                                        <p:tav tm="0">
                                          <p:val>
                                            <p:strVal val="#ppt_x"/>
                                          </p:val>
                                        </p:tav>
                                        <p:tav tm="100000">
                                          <p:val>
                                            <p:strVal val="#ppt_x"/>
                                          </p:val>
                                        </p:tav>
                                      </p:tavLst>
                                    </p:anim>
                                    <p:anim calcmode="lin" valueType="num">
                                      <p:cBhvr>
                                        <p:cTn id="36" dur="1000" fill="hold"/>
                                        <p:tgtEl>
                                          <p:spTgt spid="73"/>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1000"/>
                                        <p:tgtEl>
                                          <p:spTgt spid="48"/>
                                        </p:tgtEl>
                                      </p:cBhvr>
                                    </p:animEffect>
                                    <p:anim calcmode="lin" valueType="num">
                                      <p:cBhvr>
                                        <p:cTn id="40" dur="1000" fill="hold"/>
                                        <p:tgtEl>
                                          <p:spTgt spid="48"/>
                                        </p:tgtEl>
                                        <p:attrNameLst>
                                          <p:attrName>ppt_x</p:attrName>
                                        </p:attrNameLst>
                                      </p:cBhvr>
                                      <p:tavLst>
                                        <p:tav tm="0">
                                          <p:val>
                                            <p:strVal val="#ppt_x"/>
                                          </p:val>
                                        </p:tav>
                                        <p:tav tm="100000">
                                          <p:val>
                                            <p:strVal val="#ppt_x"/>
                                          </p:val>
                                        </p:tav>
                                      </p:tavLst>
                                    </p:anim>
                                    <p:anim calcmode="lin" valueType="num">
                                      <p:cBhvr>
                                        <p:cTn id="41" dur="1000" fill="hold"/>
                                        <p:tgtEl>
                                          <p:spTgt spid="4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72"/>
                                        </p:tgtEl>
                                        <p:attrNameLst>
                                          <p:attrName>style.visibility</p:attrName>
                                        </p:attrNameLst>
                                      </p:cBhvr>
                                      <p:to>
                                        <p:strVal val="visible"/>
                                      </p:to>
                                    </p:set>
                                    <p:animEffect transition="in" filter="fade">
                                      <p:cBhvr>
                                        <p:cTn id="44" dur="1000"/>
                                        <p:tgtEl>
                                          <p:spTgt spid="72"/>
                                        </p:tgtEl>
                                      </p:cBhvr>
                                    </p:animEffect>
                                    <p:anim calcmode="lin" valueType="num">
                                      <p:cBhvr>
                                        <p:cTn id="45" dur="1000" fill="hold"/>
                                        <p:tgtEl>
                                          <p:spTgt spid="72"/>
                                        </p:tgtEl>
                                        <p:attrNameLst>
                                          <p:attrName>ppt_x</p:attrName>
                                        </p:attrNameLst>
                                      </p:cBhvr>
                                      <p:tavLst>
                                        <p:tav tm="0">
                                          <p:val>
                                            <p:strVal val="#ppt_x"/>
                                          </p:val>
                                        </p:tav>
                                        <p:tav tm="100000">
                                          <p:val>
                                            <p:strVal val="#ppt_x"/>
                                          </p:val>
                                        </p:tav>
                                      </p:tavLst>
                                    </p:anim>
                                    <p:anim calcmode="lin" valueType="num">
                                      <p:cBhvr>
                                        <p:cTn id="46"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fade">
                                      <p:cBhvr>
                                        <p:cTn id="51" dur="1000"/>
                                        <p:tgtEl>
                                          <p:spTgt spid="42"/>
                                        </p:tgtEl>
                                      </p:cBhvr>
                                    </p:animEffect>
                                    <p:anim calcmode="lin" valueType="num">
                                      <p:cBhvr>
                                        <p:cTn id="52" dur="1000" fill="hold"/>
                                        <p:tgtEl>
                                          <p:spTgt spid="42"/>
                                        </p:tgtEl>
                                        <p:attrNameLst>
                                          <p:attrName>ppt_x</p:attrName>
                                        </p:attrNameLst>
                                      </p:cBhvr>
                                      <p:tavLst>
                                        <p:tav tm="0">
                                          <p:val>
                                            <p:strVal val="#ppt_x"/>
                                          </p:val>
                                        </p:tav>
                                        <p:tav tm="100000">
                                          <p:val>
                                            <p:strVal val="#ppt_x"/>
                                          </p:val>
                                        </p:tav>
                                      </p:tavLst>
                                    </p:anim>
                                    <p:anim calcmode="lin" valueType="num">
                                      <p:cBhvr>
                                        <p:cTn id="53" dur="1000" fill="hold"/>
                                        <p:tgtEl>
                                          <p:spTgt spid="42"/>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fade">
                                      <p:cBhvr>
                                        <p:cTn id="57" dur="1000"/>
                                        <p:tgtEl>
                                          <p:spTgt spid="58"/>
                                        </p:tgtEl>
                                      </p:cBhvr>
                                    </p:animEffect>
                                    <p:anim calcmode="lin" valueType="num">
                                      <p:cBhvr>
                                        <p:cTn id="58" dur="1000" fill="hold"/>
                                        <p:tgtEl>
                                          <p:spTgt spid="58"/>
                                        </p:tgtEl>
                                        <p:attrNameLst>
                                          <p:attrName>ppt_x</p:attrName>
                                        </p:attrNameLst>
                                      </p:cBhvr>
                                      <p:tavLst>
                                        <p:tav tm="0">
                                          <p:val>
                                            <p:strVal val="#ppt_x"/>
                                          </p:val>
                                        </p:tav>
                                        <p:tav tm="100000">
                                          <p:val>
                                            <p:strVal val="#ppt_x"/>
                                          </p:val>
                                        </p:tav>
                                      </p:tavLst>
                                    </p:anim>
                                    <p:anim calcmode="lin" valueType="num">
                                      <p:cBhvr>
                                        <p:cTn id="59"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1000"/>
                                        <p:tgtEl>
                                          <p:spTgt spid="40"/>
                                        </p:tgtEl>
                                      </p:cBhvr>
                                    </p:animEffect>
                                    <p:anim calcmode="lin" valueType="num">
                                      <p:cBhvr>
                                        <p:cTn id="65" dur="1000" fill="hold"/>
                                        <p:tgtEl>
                                          <p:spTgt spid="40"/>
                                        </p:tgtEl>
                                        <p:attrNameLst>
                                          <p:attrName>ppt_x</p:attrName>
                                        </p:attrNameLst>
                                      </p:cBhvr>
                                      <p:tavLst>
                                        <p:tav tm="0">
                                          <p:val>
                                            <p:strVal val="#ppt_x"/>
                                          </p:val>
                                        </p:tav>
                                        <p:tav tm="100000">
                                          <p:val>
                                            <p:strVal val="#ppt_x"/>
                                          </p:val>
                                        </p:tav>
                                      </p:tavLst>
                                    </p:anim>
                                    <p:anim calcmode="lin" valueType="num">
                                      <p:cBhvr>
                                        <p:cTn id="66" dur="1000" fill="hold"/>
                                        <p:tgtEl>
                                          <p:spTgt spid="40"/>
                                        </p:tgtEl>
                                        <p:attrNameLst>
                                          <p:attrName>ppt_y</p:attrName>
                                        </p:attrNameLst>
                                      </p:cBhvr>
                                      <p:tavLst>
                                        <p:tav tm="0">
                                          <p:val>
                                            <p:strVal val="#ppt_y+.1"/>
                                          </p:val>
                                        </p:tav>
                                        <p:tav tm="100000">
                                          <p:val>
                                            <p:strVal val="#ppt_y"/>
                                          </p:val>
                                        </p:tav>
                                      </p:tavLst>
                                    </p:anim>
                                  </p:childTnLst>
                                </p:cTn>
                              </p:par>
                            </p:childTnLst>
                          </p:cTn>
                        </p:par>
                        <p:par>
                          <p:cTn id="67" fill="hold">
                            <p:stCondLst>
                              <p:cond delay="1000"/>
                            </p:stCondLst>
                            <p:childTnLst>
                              <p:par>
                                <p:cTn id="68" presetID="42" presetClass="entr" presetSubtype="0" fill="hold" grpId="0" nodeType="afterEffect">
                                  <p:stCondLst>
                                    <p:cond delay="0"/>
                                  </p:stCondLst>
                                  <p:childTnLst>
                                    <p:set>
                                      <p:cBhvr>
                                        <p:cTn id="69" dur="1" fill="hold">
                                          <p:stCondLst>
                                            <p:cond delay="0"/>
                                          </p:stCondLst>
                                        </p:cTn>
                                        <p:tgtEl>
                                          <p:spTgt spid="2063"/>
                                        </p:tgtEl>
                                        <p:attrNameLst>
                                          <p:attrName>style.visibility</p:attrName>
                                        </p:attrNameLst>
                                      </p:cBhvr>
                                      <p:to>
                                        <p:strVal val="visible"/>
                                      </p:to>
                                    </p:set>
                                    <p:animEffect transition="in" filter="fade">
                                      <p:cBhvr>
                                        <p:cTn id="70" dur="1000"/>
                                        <p:tgtEl>
                                          <p:spTgt spid="2063"/>
                                        </p:tgtEl>
                                      </p:cBhvr>
                                    </p:animEffect>
                                    <p:anim calcmode="lin" valueType="num">
                                      <p:cBhvr>
                                        <p:cTn id="71" dur="1000" fill="hold"/>
                                        <p:tgtEl>
                                          <p:spTgt spid="2063"/>
                                        </p:tgtEl>
                                        <p:attrNameLst>
                                          <p:attrName>ppt_x</p:attrName>
                                        </p:attrNameLst>
                                      </p:cBhvr>
                                      <p:tavLst>
                                        <p:tav tm="0">
                                          <p:val>
                                            <p:strVal val="#ppt_x"/>
                                          </p:val>
                                        </p:tav>
                                        <p:tav tm="100000">
                                          <p:val>
                                            <p:strVal val="#ppt_x"/>
                                          </p:val>
                                        </p:tav>
                                      </p:tavLst>
                                    </p:anim>
                                    <p:anim calcmode="lin" valueType="num">
                                      <p:cBhvr>
                                        <p:cTn id="72" dur="1000" fill="hold"/>
                                        <p:tgtEl>
                                          <p:spTgt spid="2063"/>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1000"/>
                                        <p:tgtEl>
                                          <p:spTgt spid="39"/>
                                        </p:tgtEl>
                                      </p:cBhvr>
                                    </p:animEffect>
                                    <p:anim calcmode="lin" valueType="num">
                                      <p:cBhvr>
                                        <p:cTn id="78" dur="1000" fill="hold"/>
                                        <p:tgtEl>
                                          <p:spTgt spid="39"/>
                                        </p:tgtEl>
                                        <p:attrNameLst>
                                          <p:attrName>ppt_x</p:attrName>
                                        </p:attrNameLst>
                                      </p:cBhvr>
                                      <p:tavLst>
                                        <p:tav tm="0">
                                          <p:val>
                                            <p:strVal val="#ppt_x"/>
                                          </p:val>
                                        </p:tav>
                                        <p:tav tm="100000">
                                          <p:val>
                                            <p:strVal val="#ppt_x"/>
                                          </p:val>
                                        </p:tav>
                                      </p:tavLst>
                                    </p:anim>
                                    <p:anim calcmode="lin" valueType="num">
                                      <p:cBhvr>
                                        <p:cTn id="79" dur="1000" fill="hold"/>
                                        <p:tgtEl>
                                          <p:spTgt spid="39"/>
                                        </p:tgtEl>
                                        <p:attrNameLst>
                                          <p:attrName>ppt_y</p:attrName>
                                        </p:attrNameLst>
                                      </p:cBhvr>
                                      <p:tavLst>
                                        <p:tav tm="0">
                                          <p:val>
                                            <p:strVal val="#ppt_y+.1"/>
                                          </p:val>
                                        </p:tav>
                                        <p:tav tm="100000">
                                          <p:val>
                                            <p:strVal val="#ppt_y"/>
                                          </p:val>
                                        </p:tav>
                                      </p:tavLst>
                                    </p:anim>
                                  </p:childTnLst>
                                </p:cTn>
                              </p:par>
                            </p:childTnLst>
                          </p:cTn>
                        </p:par>
                        <p:par>
                          <p:cTn id="80" fill="hold">
                            <p:stCondLst>
                              <p:cond delay="1000"/>
                            </p:stCondLst>
                            <p:childTnLst>
                              <p:par>
                                <p:cTn id="81" presetID="42" presetClass="entr" presetSubtype="0" fill="hold" grpId="0" nodeType="afterEffect">
                                  <p:stCondLst>
                                    <p:cond delay="0"/>
                                  </p:stCondLst>
                                  <p:childTnLst>
                                    <p:set>
                                      <p:cBhvr>
                                        <p:cTn id="82" dur="1" fill="hold">
                                          <p:stCondLst>
                                            <p:cond delay="0"/>
                                          </p:stCondLst>
                                        </p:cTn>
                                        <p:tgtEl>
                                          <p:spTgt spid="55"/>
                                        </p:tgtEl>
                                        <p:attrNameLst>
                                          <p:attrName>style.visibility</p:attrName>
                                        </p:attrNameLst>
                                      </p:cBhvr>
                                      <p:to>
                                        <p:strVal val="visible"/>
                                      </p:to>
                                    </p:set>
                                    <p:animEffect transition="in" filter="fade">
                                      <p:cBhvr>
                                        <p:cTn id="83" dur="1000"/>
                                        <p:tgtEl>
                                          <p:spTgt spid="55"/>
                                        </p:tgtEl>
                                      </p:cBhvr>
                                    </p:animEffect>
                                    <p:anim calcmode="lin" valueType="num">
                                      <p:cBhvr>
                                        <p:cTn id="84" dur="1000" fill="hold"/>
                                        <p:tgtEl>
                                          <p:spTgt spid="55"/>
                                        </p:tgtEl>
                                        <p:attrNameLst>
                                          <p:attrName>ppt_x</p:attrName>
                                        </p:attrNameLst>
                                      </p:cBhvr>
                                      <p:tavLst>
                                        <p:tav tm="0">
                                          <p:val>
                                            <p:strVal val="#ppt_x"/>
                                          </p:val>
                                        </p:tav>
                                        <p:tav tm="100000">
                                          <p:val>
                                            <p:strVal val="#ppt_x"/>
                                          </p:val>
                                        </p:tav>
                                      </p:tavLst>
                                    </p:anim>
                                    <p:anim calcmode="lin" valueType="num">
                                      <p:cBhvr>
                                        <p:cTn id="85"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grpId="0" nodeType="click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fade">
                                      <p:cBhvr>
                                        <p:cTn id="90" dur="1000"/>
                                        <p:tgtEl>
                                          <p:spTgt spid="29"/>
                                        </p:tgtEl>
                                      </p:cBhvr>
                                    </p:animEffect>
                                    <p:anim calcmode="lin" valueType="num">
                                      <p:cBhvr>
                                        <p:cTn id="91" dur="1000" fill="hold"/>
                                        <p:tgtEl>
                                          <p:spTgt spid="29"/>
                                        </p:tgtEl>
                                        <p:attrNameLst>
                                          <p:attrName>ppt_x</p:attrName>
                                        </p:attrNameLst>
                                      </p:cBhvr>
                                      <p:tavLst>
                                        <p:tav tm="0">
                                          <p:val>
                                            <p:strVal val="#ppt_x"/>
                                          </p:val>
                                        </p:tav>
                                        <p:tav tm="100000">
                                          <p:val>
                                            <p:strVal val="#ppt_x"/>
                                          </p:val>
                                        </p:tav>
                                      </p:tavLst>
                                    </p:anim>
                                    <p:anim calcmode="lin" valueType="num">
                                      <p:cBhvr>
                                        <p:cTn id="92" dur="1000" fill="hold"/>
                                        <p:tgtEl>
                                          <p:spTgt spid="29"/>
                                        </p:tgtEl>
                                        <p:attrNameLst>
                                          <p:attrName>ppt_y</p:attrName>
                                        </p:attrNameLst>
                                      </p:cBhvr>
                                      <p:tavLst>
                                        <p:tav tm="0">
                                          <p:val>
                                            <p:strVal val="#ppt_y+.1"/>
                                          </p:val>
                                        </p:tav>
                                        <p:tav tm="100000">
                                          <p:val>
                                            <p:strVal val="#ppt_y"/>
                                          </p:val>
                                        </p:tav>
                                      </p:tavLst>
                                    </p:anim>
                                  </p:childTnLst>
                                </p:cTn>
                              </p:par>
                            </p:childTnLst>
                          </p:cTn>
                        </p:par>
                        <p:par>
                          <p:cTn id="93" fill="hold">
                            <p:stCondLst>
                              <p:cond delay="1000"/>
                            </p:stCondLst>
                            <p:childTnLst>
                              <p:par>
                                <p:cTn id="94" presetID="42" presetClass="entr" presetSubtype="0" fill="hold" grpId="0" nodeType="afterEffect">
                                  <p:stCondLst>
                                    <p:cond delay="0"/>
                                  </p:stCondLst>
                                  <p:childTnLst>
                                    <p:set>
                                      <p:cBhvr>
                                        <p:cTn id="95" dur="1" fill="hold">
                                          <p:stCondLst>
                                            <p:cond delay="0"/>
                                          </p:stCondLst>
                                        </p:cTn>
                                        <p:tgtEl>
                                          <p:spTgt spid="60"/>
                                        </p:tgtEl>
                                        <p:attrNameLst>
                                          <p:attrName>style.visibility</p:attrName>
                                        </p:attrNameLst>
                                      </p:cBhvr>
                                      <p:to>
                                        <p:strVal val="visible"/>
                                      </p:to>
                                    </p:set>
                                    <p:animEffect transition="in" filter="fade">
                                      <p:cBhvr>
                                        <p:cTn id="96" dur="1000"/>
                                        <p:tgtEl>
                                          <p:spTgt spid="60"/>
                                        </p:tgtEl>
                                      </p:cBhvr>
                                    </p:animEffect>
                                    <p:anim calcmode="lin" valueType="num">
                                      <p:cBhvr>
                                        <p:cTn id="97" dur="1000" fill="hold"/>
                                        <p:tgtEl>
                                          <p:spTgt spid="60"/>
                                        </p:tgtEl>
                                        <p:attrNameLst>
                                          <p:attrName>ppt_x</p:attrName>
                                        </p:attrNameLst>
                                      </p:cBhvr>
                                      <p:tavLst>
                                        <p:tav tm="0">
                                          <p:val>
                                            <p:strVal val="#ppt_x"/>
                                          </p:val>
                                        </p:tav>
                                        <p:tav tm="100000">
                                          <p:val>
                                            <p:strVal val="#ppt_x"/>
                                          </p:val>
                                        </p:tav>
                                      </p:tavLst>
                                    </p:anim>
                                    <p:anim calcmode="lin" valueType="num">
                                      <p:cBhvr>
                                        <p:cTn id="98"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nodeType="clickEffect">
                                  <p:stCondLst>
                                    <p:cond delay="0"/>
                                  </p:stCondLst>
                                  <p:childTnLst>
                                    <p:set>
                                      <p:cBhvr>
                                        <p:cTn id="102" dur="1" fill="hold">
                                          <p:stCondLst>
                                            <p:cond delay="0"/>
                                          </p:stCondLst>
                                        </p:cTn>
                                        <p:tgtEl>
                                          <p:spTgt spid="62"/>
                                        </p:tgtEl>
                                        <p:attrNameLst>
                                          <p:attrName>style.visibility</p:attrName>
                                        </p:attrNameLst>
                                      </p:cBhvr>
                                      <p:to>
                                        <p:strVal val="visible"/>
                                      </p:to>
                                    </p:set>
                                    <p:animEffect transition="in" filter="wipe(down)">
                                      <p:cBhvr>
                                        <p:cTn id="103" dur="1000"/>
                                        <p:tgtEl>
                                          <p:spTgt spid="62"/>
                                        </p:tgtEl>
                                      </p:cBhvr>
                                    </p:animEffect>
                                  </p:childTnLst>
                                </p:cTn>
                              </p:par>
                            </p:childTnLst>
                          </p:cTn>
                        </p:par>
                      </p:childTnLst>
                    </p:cTn>
                  </p:par>
                  <p:par>
                    <p:cTn id="104" fill="hold">
                      <p:stCondLst>
                        <p:cond delay="indefinite"/>
                      </p:stCondLst>
                      <p:childTnLst>
                        <p:par>
                          <p:cTn id="105" fill="hold">
                            <p:stCondLst>
                              <p:cond delay="0"/>
                            </p:stCondLst>
                            <p:childTnLst>
                              <p:par>
                                <p:cTn id="106" presetID="42" presetClass="entr" presetSubtype="0" fill="hold" grpId="0" nodeType="click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fade">
                                      <p:cBhvr>
                                        <p:cTn id="108" dur="1000"/>
                                        <p:tgtEl>
                                          <p:spTgt spid="31"/>
                                        </p:tgtEl>
                                      </p:cBhvr>
                                    </p:animEffect>
                                    <p:anim calcmode="lin" valueType="num">
                                      <p:cBhvr>
                                        <p:cTn id="109" dur="1000" fill="hold"/>
                                        <p:tgtEl>
                                          <p:spTgt spid="31"/>
                                        </p:tgtEl>
                                        <p:attrNameLst>
                                          <p:attrName>ppt_x</p:attrName>
                                        </p:attrNameLst>
                                      </p:cBhvr>
                                      <p:tavLst>
                                        <p:tav tm="0">
                                          <p:val>
                                            <p:strVal val="#ppt_x"/>
                                          </p:val>
                                        </p:tav>
                                        <p:tav tm="100000">
                                          <p:val>
                                            <p:strVal val="#ppt_x"/>
                                          </p:val>
                                        </p:tav>
                                      </p:tavLst>
                                    </p:anim>
                                    <p:anim calcmode="lin" valueType="num">
                                      <p:cBhvr>
                                        <p:cTn id="110" dur="1000" fill="hold"/>
                                        <p:tgtEl>
                                          <p:spTgt spid="31"/>
                                        </p:tgtEl>
                                        <p:attrNameLst>
                                          <p:attrName>ppt_y</p:attrName>
                                        </p:attrNameLst>
                                      </p:cBhvr>
                                      <p:tavLst>
                                        <p:tav tm="0">
                                          <p:val>
                                            <p:strVal val="#ppt_y+.1"/>
                                          </p:val>
                                        </p:tav>
                                        <p:tav tm="100000">
                                          <p:val>
                                            <p:strVal val="#ppt_y"/>
                                          </p:val>
                                        </p:tav>
                                      </p:tavLst>
                                    </p:anim>
                                  </p:childTnLst>
                                </p:cTn>
                              </p:par>
                            </p:childTnLst>
                          </p:cTn>
                        </p:par>
                        <p:par>
                          <p:cTn id="111" fill="hold">
                            <p:stCondLst>
                              <p:cond delay="1000"/>
                            </p:stCondLst>
                            <p:childTnLst>
                              <p:par>
                                <p:cTn id="112" presetID="42" presetClass="entr" presetSubtype="0" fill="hold" grpId="0" nodeType="after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1000"/>
                                        <p:tgtEl>
                                          <p:spTgt spid="26"/>
                                        </p:tgtEl>
                                      </p:cBhvr>
                                    </p:animEffect>
                                    <p:anim calcmode="lin" valueType="num">
                                      <p:cBhvr>
                                        <p:cTn id="115" dur="1000" fill="hold"/>
                                        <p:tgtEl>
                                          <p:spTgt spid="26"/>
                                        </p:tgtEl>
                                        <p:attrNameLst>
                                          <p:attrName>ppt_x</p:attrName>
                                        </p:attrNameLst>
                                      </p:cBhvr>
                                      <p:tavLst>
                                        <p:tav tm="0">
                                          <p:val>
                                            <p:strVal val="#ppt_x"/>
                                          </p:val>
                                        </p:tav>
                                        <p:tav tm="100000">
                                          <p:val>
                                            <p:strVal val="#ppt_x"/>
                                          </p:val>
                                        </p:tav>
                                      </p:tavLst>
                                    </p:anim>
                                    <p:anim calcmode="lin" valueType="num">
                                      <p:cBhvr>
                                        <p:cTn id="11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42" presetClass="entr" presetSubtype="0" fill="hold" grpId="0" nodeType="clickEffect">
                                  <p:stCondLst>
                                    <p:cond delay="0"/>
                                  </p:stCondLst>
                                  <p:childTnLst>
                                    <p:set>
                                      <p:cBhvr>
                                        <p:cTn id="120" dur="1" fill="hold">
                                          <p:stCondLst>
                                            <p:cond delay="0"/>
                                          </p:stCondLst>
                                        </p:cTn>
                                        <p:tgtEl>
                                          <p:spTgt spid="2"/>
                                        </p:tgtEl>
                                        <p:attrNameLst>
                                          <p:attrName>style.visibility</p:attrName>
                                        </p:attrNameLst>
                                      </p:cBhvr>
                                      <p:to>
                                        <p:strVal val="visible"/>
                                      </p:to>
                                    </p:set>
                                    <p:animEffect transition="in" filter="fade">
                                      <p:cBhvr>
                                        <p:cTn id="121" dur="1000"/>
                                        <p:tgtEl>
                                          <p:spTgt spid="2"/>
                                        </p:tgtEl>
                                      </p:cBhvr>
                                    </p:animEffect>
                                    <p:anim calcmode="lin" valueType="num">
                                      <p:cBhvr>
                                        <p:cTn id="122" dur="1000" fill="hold"/>
                                        <p:tgtEl>
                                          <p:spTgt spid="2"/>
                                        </p:tgtEl>
                                        <p:attrNameLst>
                                          <p:attrName>ppt_x</p:attrName>
                                        </p:attrNameLst>
                                      </p:cBhvr>
                                      <p:tavLst>
                                        <p:tav tm="0">
                                          <p:val>
                                            <p:strVal val="#ppt_x"/>
                                          </p:val>
                                        </p:tav>
                                        <p:tav tm="100000">
                                          <p:val>
                                            <p:strVal val="#ppt_x"/>
                                          </p:val>
                                        </p:tav>
                                      </p:tavLst>
                                    </p:anim>
                                    <p:anim calcmode="lin" valueType="num">
                                      <p:cBhvr>
                                        <p:cTn id="123" dur="1000" fill="hold"/>
                                        <p:tgtEl>
                                          <p:spTgt spid="2"/>
                                        </p:tgtEl>
                                        <p:attrNameLst>
                                          <p:attrName>ppt_y</p:attrName>
                                        </p:attrNameLst>
                                      </p:cBhvr>
                                      <p:tavLst>
                                        <p:tav tm="0">
                                          <p:val>
                                            <p:strVal val="#ppt_y+.1"/>
                                          </p:val>
                                        </p:tav>
                                        <p:tav tm="100000">
                                          <p:val>
                                            <p:strVal val="#ppt_y"/>
                                          </p:val>
                                        </p:tav>
                                      </p:tavLst>
                                    </p:anim>
                                  </p:childTnLst>
                                </p:cTn>
                              </p:par>
                            </p:childTnLst>
                          </p:cTn>
                        </p:par>
                        <p:par>
                          <p:cTn id="124" fill="hold">
                            <p:stCondLst>
                              <p:cond delay="1000"/>
                            </p:stCondLst>
                            <p:childTnLst>
                              <p:par>
                                <p:cTn id="125" presetID="42" presetClass="entr" presetSubtype="0" fill="hold" grpId="0" nodeType="after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fade">
                                      <p:cBhvr>
                                        <p:cTn id="127" dur="1000"/>
                                        <p:tgtEl>
                                          <p:spTgt spid="24"/>
                                        </p:tgtEl>
                                      </p:cBhvr>
                                    </p:animEffect>
                                    <p:anim calcmode="lin" valueType="num">
                                      <p:cBhvr>
                                        <p:cTn id="128" dur="1000" fill="hold"/>
                                        <p:tgtEl>
                                          <p:spTgt spid="24"/>
                                        </p:tgtEl>
                                        <p:attrNameLst>
                                          <p:attrName>ppt_x</p:attrName>
                                        </p:attrNameLst>
                                      </p:cBhvr>
                                      <p:tavLst>
                                        <p:tav tm="0">
                                          <p:val>
                                            <p:strVal val="#ppt_x"/>
                                          </p:val>
                                        </p:tav>
                                        <p:tav tm="100000">
                                          <p:val>
                                            <p:strVal val="#ppt_x"/>
                                          </p:val>
                                        </p:tav>
                                      </p:tavLst>
                                    </p:anim>
                                    <p:anim calcmode="lin" valueType="num">
                                      <p:cBhvr>
                                        <p:cTn id="12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30" fill="hold">
                      <p:stCondLst>
                        <p:cond delay="indefinite"/>
                      </p:stCondLst>
                      <p:childTnLst>
                        <p:par>
                          <p:cTn id="131" fill="hold">
                            <p:stCondLst>
                              <p:cond delay="0"/>
                            </p:stCondLst>
                            <p:childTnLst>
                              <p:par>
                                <p:cTn id="132" presetID="42" presetClass="entr" presetSubtype="0" fill="hold" grpId="0" nodeType="clickEffect">
                                  <p:stCondLst>
                                    <p:cond delay="0"/>
                                  </p:stCondLst>
                                  <p:childTnLst>
                                    <p:set>
                                      <p:cBhvr>
                                        <p:cTn id="133" dur="1" fill="hold">
                                          <p:stCondLst>
                                            <p:cond delay="0"/>
                                          </p:stCondLst>
                                        </p:cTn>
                                        <p:tgtEl>
                                          <p:spTgt spid="30"/>
                                        </p:tgtEl>
                                        <p:attrNameLst>
                                          <p:attrName>style.visibility</p:attrName>
                                        </p:attrNameLst>
                                      </p:cBhvr>
                                      <p:to>
                                        <p:strVal val="visible"/>
                                      </p:to>
                                    </p:set>
                                    <p:animEffect transition="in" filter="fade">
                                      <p:cBhvr>
                                        <p:cTn id="134" dur="1000"/>
                                        <p:tgtEl>
                                          <p:spTgt spid="30"/>
                                        </p:tgtEl>
                                      </p:cBhvr>
                                    </p:animEffect>
                                    <p:anim calcmode="lin" valueType="num">
                                      <p:cBhvr>
                                        <p:cTn id="135" dur="1000" fill="hold"/>
                                        <p:tgtEl>
                                          <p:spTgt spid="30"/>
                                        </p:tgtEl>
                                        <p:attrNameLst>
                                          <p:attrName>ppt_x</p:attrName>
                                        </p:attrNameLst>
                                      </p:cBhvr>
                                      <p:tavLst>
                                        <p:tav tm="0">
                                          <p:val>
                                            <p:strVal val="#ppt_x"/>
                                          </p:val>
                                        </p:tav>
                                        <p:tav tm="100000">
                                          <p:val>
                                            <p:strVal val="#ppt_x"/>
                                          </p:val>
                                        </p:tav>
                                      </p:tavLst>
                                    </p:anim>
                                    <p:anim calcmode="lin" valueType="num">
                                      <p:cBhvr>
                                        <p:cTn id="136" dur="1000" fill="hold"/>
                                        <p:tgtEl>
                                          <p:spTgt spid="30"/>
                                        </p:tgtEl>
                                        <p:attrNameLst>
                                          <p:attrName>ppt_y</p:attrName>
                                        </p:attrNameLst>
                                      </p:cBhvr>
                                      <p:tavLst>
                                        <p:tav tm="0">
                                          <p:val>
                                            <p:strVal val="#ppt_y+.1"/>
                                          </p:val>
                                        </p:tav>
                                        <p:tav tm="100000">
                                          <p:val>
                                            <p:strVal val="#ppt_y"/>
                                          </p:val>
                                        </p:tav>
                                      </p:tavLst>
                                    </p:anim>
                                  </p:childTnLst>
                                </p:cTn>
                              </p:par>
                            </p:childTnLst>
                          </p:cTn>
                        </p:par>
                        <p:par>
                          <p:cTn id="137" fill="hold">
                            <p:stCondLst>
                              <p:cond delay="1000"/>
                            </p:stCondLst>
                            <p:childTnLst>
                              <p:par>
                                <p:cTn id="138" presetID="42" presetClass="entr" presetSubtype="0" fill="hold" grpId="0" nodeType="afterEffect">
                                  <p:stCondLst>
                                    <p:cond delay="0"/>
                                  </p:stCondLst>
                                  <p:childTnLst>
                                    <p:set>
                                      <p:cBhvr>
                                        <p:cTn id="139" dur="1" fill="hold">
                                          <p:stCondLst>
                                            <p:cond delay="0"/>
                                          </p:stCondLst>
                                        </p:cTn>
                                        <p:tgtEl>
                                          <p:spTgt spid="27"/>
                                        </p:tgtEl>
                                        <p:attrNameLst>
                                          <p:attrName>style.visibility</p:attrName>
                                        </p:attrNameLst>
                                      </p:cBhvr>
                                      <p:to>
                                        <p:strVal val="visible"/>
                                      </p:to>
                                    </p:set>
                                    <p:animEffect transition="in" filter="fade">
                                      <p:cBhvr>
                                        <p:cTn id="140" dur="1000"/>
                                        <p:tgtEl>
                                          <p:spTgt spid="27"/>
                                        </p:tgtEl>
                                      </p:cBhvr>
                                    </p:animEffect>
                                    <p:anim calcmode="lin" valueType="num">
                                      <p:cBhvr>
                                        <p:cTn id="141" dur="1000" fill="hold"/>
                                        <p:tgtEl>
                                          <p:spTgt spid="27"/>
                                        </p:tgtEl>
                                        <p:attrNameLst>
                                          <p:attrName>ppt_x</p:attrName>
                                        </p:attrNameLst>
                                      </p:cBhvr>
                                      <p:tavLst>
                                        <p:tav tm="0">
                                          <p:val>
                                            <p:strVal val="#ppt_x"/>
                                          </p:val>
                                        </p:tav>
                                        <p:tav tm="100000">
                                          <p:val>
                                            <p:strVal val="#ppt_x"/>
                                          </p:val>
                                        </p:tav>
                                      </p:tavLst>
                                    </p:anim>
                                    <p:anim calcmode="lin" valueType="num">
                                      <p:cBhvr>
                                        <p:cTn id="142"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22" presetClass="entr" presetSubtype="4" fill="hold" nodeType="clickEffect">
                                  <p:stCondLst>
                                    <p:cond delay="0"/>
                                  </p:stCondLst>
                                  <p:childTnLst>
                                    <p:set>
                                      <p:cBhvr>
                                        <p:cTn id="146" dur="1" fill="hold">
                                          <p:stCondLst>
                                            <p:cond delay="0"/>
                                          </p:stCondLst>
                                        </p:cTn>
                                        <p:tgtEl>
                                          <p:spTgt spid="32"/>
                                        </p:tgtEl>
                                        <p:attrNameLst>
                                          <p:attrName>style.visibility</p:attrName>
                                        </p:attrNameLst>
                                      </p:cBhvr>
                                      <p:to>
                                        <p:strVal val="visible"/>
                                      </p:to>
                                    </p:set>
                                    <p:animEffect transition="in" filter="wipe(down)">
                                      <p:cBhvr>
                                        <p:cTn id="147" dur="1000"/>
                                        <p:tgtEl>
                                          <p:spTgt spid="32"/>
                                        </p:tgtEl>
                                      </p:cBhvr>
                                    </p:animEffect>
                                  </p:childTnLst>
                                </p:cTn>
                              </p:par>
                            </p:childTnLst>
                          </p:cTn>
                        </p:par>
                      </p:childTnLst>
                    </p:cTn>
                  </p:par>
                  <p:par>
                    <p:cTn id="148" fill="hold">
                      <p:stCondLst>
                        <p:cond delay="indefinite"/>
                      </p:stCondLst>
                      <p:childTnLst>
                        <p:par>
                          <p:cTn id="149" fill="hold">
                            <p:stCondLst>
                              <p:cond delay="0"/>
                            </p:stCondLst>
                            <p:childTnLst>
                              <p:par>
                                <p:cTn id="150" presetID="22" presetClass="entr" presetSubtype="4" fill="hold" nodeType="clickEffect">
                                  <p:stCondLst>
                                    <p:cond delay="0"/>
                                  </p:stCondLst>
                                  <p:childTnLst>
                                    <p:set>
                                      <p:cBhvr>
                                        <p:cTn id="151" dur="1" fill="hold">
                                          <p:stCondLst>
                                            <p:cond delay="0"/>
                                          </p:stCondLst>
                                        </p:cTn>
                                        <p:tgtEl>
                                          <p:spTgt spid="17"/>
                                        </p:tgtEl>
                                        <p:attrNameLst>
                                          <p:attrName>style.visibility</p:attrName>
                                        </p:attrNameLst>
                                      </p:cBhvr>
                                      <p:to>
                                        <p:strVal val="visible"/>
                                      </p:to>
                                    </p:set>
                                    <p:animEffect transition="in" filter="wipe(down)">
                                      <p:cBhvr>
                                        <p:cTn id="152" dur="1000"/>
                                        <p:tgtEl>
                                          <p:spTgt spid="17"/>
                                        </p:tgtEl>
                                      </p:cBhvr>
                                    </p:animEffect>
                                  </p:childTnLst>
                                </p:cTn>
                              </p:par>
                              <p:par>
                                <p:cTn id="153" presetID="47" presetClass="entr" presetSubtype="0" fill="hold" grpId="0" nodeType="withEffect">
                                  <p:stCondLst>
                                    <p:cond delay="0"/>
                                  </p:stCondLst>
                                  <p:childTnLst>
                                    <p:set>
                                      <p:cBhvr>
                                        <p:cTn id="154" dur="1" fill="hold">
                                          <p:stCondLst>
                                            <p:cond delay="0"/>
                                          </p:stCondLst>
                                        </p:cTn>
                                        <p:tgtEl>
                                          <p:spTgt spid="15"/>
                                        </p:tgtEl>
                                        <p:attrNameLst>
                                          <p:attrName>style.visibility</p:attrName>
                                        </p:attrNameLst>
                                      </p:cBhvr>
                                      <p:to>
                                        <p:strVal val="visible"/>
                                      </p:to>
                                    </p:set>
                                    <p:animEffect transition="in" filter="fade">
                                      <p:cBhvr>
                                        <p:cTn id="155" dur="1000"/>
                                        <p:tgtEl>
                                          <p:spTgt spid="15"/>
                                        </p:tgtEl>
                                      </p:cBhvr>
                                    </p:animEffect>
                                    <p:anim calcmode="lin" valueType="num">
                                      <p:cBhvr>
                                        <p:cTn id="156" dur="1000" fill="hold"/>
                                        <p:tgtEl>
                                          <p:spTgt spid="15"/>
                                        </p:tgtEl>
                                        <p:attrNameLst>
                                          <p:attrName>ppt_x</p:attrName>
                                        </p:attrNameLst>
                                      </p:cBhvr>
                                      <p:tavLst>
                                        <p:tav tm="0">
                                          <p:val>
                                            <p:strVal val="#ppt_x"/>
                                          </p:val>
                                        </p:tav>
                                        <p:tav tm="100000">
                                          <p:val>
                                            <p:strVal val="#ppt_x"/>
                                          </p:val>
                                        </p:tav>
                                      </p:tavLst>
                                    </p:anim>
                                    <p:anim calcmode="lin" valueType="num">
                                      <p:cBhvr>
                                        <p:cTn id="15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58" fill="hold">
                      <p:stCondLst>
                        <p:cond delay="indefinite"/>
                      </p:stCondLst>
                      <p:childTnLst>
                        <p:par>
                          <p:cTn id="159" fill="hold">
                            <p:stCondLst>
                              <p:cond delay="0"/>
                            </p:stCondLst>
                            <p:childTnLst>
                              <p:par>
                                <p:cTn id="160" presetID="22" presetClass="entr" presetSubtype="8" fill="hold" grpId="0" nodeType="clickEffect">
                                  <p:stCondLst>
                                    <p:cond delay="0"/>
                                  </p:stCondLst>
                                  <p:childTnLst>
                                    <p:set>
                                      <p:cBhvr>
                                        <p:cTn id="161" dur="1" fill="hold">
                                          <p:stCondLst>
                                            <p:cond delay="0"/>
                                          </p:stCondLst>
                                        </p:cTn>
                                        <p:tgtEl>
                                          <p:spTgt spid="53"/>
                                        </p:tgtEl>
                                        <p:attrNameLst>
                                          <p:attrName>style.visibility</p:attrName>
                                        </p:attrNameLst>
                                      </p:cBhvr>
                                      <p:to>
                                        <p:strVal val="visible"/>
                                      </p:to>
                                    </p:set>
                                    <p:animEffect transition="in" filter="wipe(left)">
                                      <p:cBhvr>
                                        <p:cTn id="162" dur="1000"/>
                                        <p:tgtEl>
                                          <p:spTgt spid="53"/>
                                        </p:tgtEl>
                                      </p:cBhvr>
                                    </p:animEffect>
                                  </p:childTnLst>
                                </p:cTn>
                              </p:par>
                            </p:childTnLst>
                          </p:cTn>
                        </p:par>
                      </p:childTnLst>
                    </p:cTn>
                  </p:par>
                  <p:par>
                    <p:cTn id="163" fill="hold">
                      <p:stCondLst>
                        <p:cond delay="indefinite"/>
                      </p:stCondLst>
                      <p:childTnLst>
                        <p:par>
                          <p:cTn id="164" fill="hold">
                            <p:stCondLst>
                              <p:cond delay="0"/>
                            </p:stCondLst>
                            <p:childTnLst>
                              <p:par>
                                <p:cTn id="165" presetID="22" presetClass="entr" presetSubtype="8" fill="hold" grpId="0" nodeType="click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wipe(left)">
                                      <p:cBhvr>
                                        <p:cTn id="16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0" grpId="0"/>
      <p:bldP spid="48" grpId="0"/>
      <p:bldP spid="52" grpId="0"/>
      <p:bldP spid="2063" grpId="0" animBg="1"/>
      <p:bldP spid="55" grpId="0" animBg="1"/>
      <p:bldP spid="58" grpId="0" animBg="1"/>
      <p:bldP spid="60" grpId="0" animBg="1"/>
      <p:bldP spid="72" grpId="0"/>
      <p:bldP spid="73" grpId="0"/>
      <p:bldP spid="24" grpId="0" animBg="1"/>
      <p:bldP spid="26" grpId="0" animBg="1"/>
      <p:bldP spid="27" grpId="0" animBg="1"/>
      <p:bldP spid="2" grpId="0" animBg="1"/>
      <p:bldP spid="29" grpId="0" animBg="1"/>
      <p:bldP spid="30" grpId="0" animBg="1"/>
      <p:bldP spid="31" grpId="0" animBg="1"/>
      <p:bldP spid="39" grpId="0" animBg="1"/>
      <p:bldP spid="40" grpId="0" animBg="1"/>
      <p:bldP spid="42" grpId="0" animBg="1"/>
      <p:bldP spid="14" grpId="0" animBg="1"/>
      <p:bldP spid="15" grpId="0" animBg="1"/>
      <p:bldP spid="5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8200" y="1981200"/>
            <a:ext cx="10515600" cy="2123658"/>
          </a:xfrm>
          <a:prstGeom prst="rect">
            <a:avLst/>
          </a:prstGeom>
          <a:noFill/>
          <a:ln w="19050">
            <a:solidFill>
              <a:schemeClr val="tx1"/>
            </a:solidFill>
          </a:ln>
        </p:spPr>
        <p:txBody>
          <a:bodyPr wrap="square" rtlCol="0">
            <a:spAutoFit/>
          </a:bodyPr>
          <a:lstStyle/>
          <a:p>
            <a:pPr algn="ctr"/>
            <a:r>
              <a:rPr lang="en-US" sz="4400" dirty="0">
                <a:latin typeface="Times New Roman" pitchFamily="18" charset="0"/>
                <a:cs typeface="Times New Roman" pitchFamily="18" charset="0"/>
              </a:rPr>
              <a:t>5x </a:t>
            </a:r>
            <a:r>
              <a:rPr lang="en-US" sz="4400" dirty="0">
                <a:latin typeface="Times New Roman"/>
                <a:cs typeface="Times New Roman"/>
              </a:rPr>
              <a:t>+ 4y = 9</a:t>
            </a:r>
            <a:r>
              <a:rPr lang="bn-IN" sz="4400" dirty="0">
                <a:latin typeface="Times New Roman"/>
                <a:cs typeface="Times New Roman"/>
              </a:rPr>
              <a:t>------------------(</a:t>
            </a:r>
            <a:r>
              <a:rPr lang="en-US" sz="4400" dirty="0">
                <a:latin typeface="Times New Roman"/>
                <a:cs typeface="Times New Roman"/>
              </a:rPr>
              <a:t>i</a:t>
            </a:r>
            <a:r>
              <a:rPr lang="bn-IN" sz="4400" dirty="0">
                <a:latin typeface="Times New Roman"/>
                <a:cs typeface="Times New Roman"/>
              </a:rPr>
              <a:t>)</a:t>
            </a:r>
            <a:r>
              <a:rPr lang="en-US" sz="4400" dirty="0">
                <a:latin typeface="Times New Roman"/>
                <a:cs typeface="Times New Roman"/>
              </a:rPr>
              <a:t>  </a:t>
            </a:r>
            <a:endParaRPr lang="bn-IN" sz="4400" dirty="0">
              <a:latin typeface="Times New Roman"/>
              <a:cs typeface="Times New Roman"/>
            </a:endParaRPr>
          </a:p>
          <a:p>
            <a:pPr algn="ctr"/>
            <a:r>
              <a:rPr lang="en-US" sz="4400" dirty="0">
                <a:latin typeface="Times New Roman"/>
                <a:cs typeface="Times New Roman"/>
              </a:rPr>
              <a:t>2x − 3y = −1</a:t>
            </a:r>
            <a:r>
              <a:rPr lang="bn-IN" sz="4400" dirty="0">
                <a:latin typeface="Times New Roman"/>
                <a:cs typeface="Times New Roman"/>
              </a:rPr>
              <a:t>----------------(</a:t>
            </a:r>
            <a:r>
              <a:rPr lang="en-US" sz="4400" dirty="0">
                <a:latin typeface="Times New Roman"/>
                <a:cs typeface="Times New Roman"/>
              </a:rPr>
              <a:t>ii</a:t>
            </a:r>
            <a:r>
              <a:rPr lang="bn-IN" sz="4400" dirty="0">
                <a:latin typeface="Times New Roman"/>
                <a:cs typeface="Times New Roman"/>
              </a:rPr>
              <a:t>)</a:t>
            </a:r>
            <a:endParaRPr lang="bn-IN" sz="4400" dirty="0">
              <a:latin typeface="NikoshBAN" pitchFamily="2" charset="0"/>
              <a:cs typeface="NikoshBAN" pitchFamily="2" charset="0"/>
            </a:endParaRPr>
          </a:p>
          <a:p>
            <a:pPr algn="ctr"/>
            <a:r>
              <a:rPr lang="bn-BD" sz="4400" dirty="0">
                <a:latin typeface="NikoshBAN" pitchFamily="2" charset="0"/>
                <a:cs typeface="NikoshBAN" pitchFamily="2" charset="0"/>
              </a:rPr>
              <a:t>  লেখ</a:t>
            </a:r>
            <a:r>
              <a:rPr lang="bn-IN" sz="4400" dirty="0">
                <a:latin typeface="NikoshBAN" pitchFamily="2" charset="0"/>
                <a:cs typeface="NikoshBAN" pitchFamily="2" charset="0"/>
              </a:rPr>
              <a:t>চিত্রের</a:t>
            </a:r>
            <a:r>
              <a:rPr lang="bn-BD" sz="4400" dirty="0">
                <a:latin typeface="NikoshBAN" pitchFamily="2" charset="0"/>
                <a:cs typeface="NikoshBAN" pitchFamily="2" charset="0"/>
              </a:rPr>
              <a:t> সাহায্যে</a:t>
            </a:r>
            <a:r>
              <a:rPr lang="en-US" sz="4400" dirty="0">
                <a:latin typeface="NikoshBAN" pitchFamily="2" charset="0"/>
                <a:cs typeface="NikoshBAN" pitchFamily="2" charset="0"/>
              </a:rPr>
              <a:t> </a:t>
            </a:r>
            <a:r>
              <a:rPr lang="bn-IN" sz="4400" dirty="0">
                <a:latin typeface="NikoshBAN" pitchFamily="2" charset="0"/>
                <a:cs typeface="NikoshBAN" pitchFamily="2" charset="0"/>
              </a:rPr>
              <a:t>প্রদত্ত সরল সহসমীকরনের</a:t>
            </a:r>
            <a:r>
              <a:rPr lang="bn-BD" sz="4400" dirty="0">
                <a:latin typeface="NikoshBAN" pitchFamily="2" charset="0"/>
                <a:cs typeface="NikoshBAN" pitchFamily="2" charset="0"/>
              </a:rPr>
              <a:t> সমাধান কর</a:t>
            </a:r>
            <a:r>
              <a:rPr lang="bn-IN" sz="4400" dirty="0">
                <a:latin typeface="NikoshBAN" pitchFamily="2" charset="0"/>
                <a:cs typeface="NikoshBAN" pitchFamily="2" charset="0"/>
              </a:rPr>
              <a:t>।</a:t>
            </a:r>
            <a:endParaRPr lang="bn-IN" sz="3200" dirty="0">
              <a:latin typeface="NikoshBAN" pitchFamily="2" charset="0"/>
              <a:cs typeface="NikoshBAN" pitchFamily="2" charset="0"/>
            </a:endParaRPr>
          </a:p>
        </p:txBody>
      </p:sp>
      <p:sp>
        <p:nvSpPr>
          <p:cNvPr id="4" name="Date Placeholder 3">
            <a:extLst>
              <a:ext uri="{FF2B5EF4-FFF2-40B4-BE49-F238E27FC236}">
                <a16:creationId xmlns:a16="http://schemas.microsoft.com/office/drawing/2014/main" id="{EC65134C-0C8A-4F4B-A03C-088D5F8A44CF}"/>
              </a:ext>
            </a:extLst>
          </p:cNvPr>
          <p:cNvSpPr>
            <a:spLocks noGrp="1"/>
          </p:cNvSpPr>
          <p:nvPr>
            <p:ph type="dt" sz="half" idx="10"/>
          </p:nvPr>
        </p:nvSpPr>
        <p:spPr/>
        <p:txBody>
          <a:bodyPr/>
          <a:lstStyle/>
          <a:p>
            <a:fld id="{23A2042B-D673-42E9-8513-4EC0E7A5D7C8}" type="datetime1">
              <a:rPr lang="en-US" smtClean="0"/>
              <a:t>7/12/2026</a:t>
            </a:fld>
            <a:endParaRPr lang="en-US"/>
          </a:p>
        </p:txBody>
      </p:sp>
      <p:sp>
        <p:nvSpPr>
          <p:cNvPr id="5" name="Slide Number Placeholder 4">
            <a:extLst>
              <a:ext uri="{FF2B5EF4-FFF2-40B4-BE49-F238E27FC236}">
                <a16:creationId xmlns:a16="http://schemas.microsoft.com/office/drawing/2014/main" id="{8551FB00-28C9-4A51-A13A-AACB32F12F21}"/>
              </a:ext>
            </a:extLst>
          </p:cNvPr>
          <p:cNvSpPr>
            <a:spLocks noGrp="1"/>
          </p:cNvSpPr>
          <p:nvPr>
            <p:ph type="sldNum" sz="quarter" idx="12"/>
          </p:nvPr>
        </p:nvSpPr>
        <p:spPr/>
        <p:txBody>
          <a:bodyPr/>
          <a:lstStyle/>
          <a:p>
            <a:fld id="{B6F15528-21DE-4FAA-801E-634DDDAF4B2B}" type="slidenum">
              <a:rPr lang="en-US" smtClean="0"/>
              <a:pPr/>
              <a:t>13</a:t>
            </a:fld>
            <a:endParaRPr lang="en-US"/>
          </a:p>
        </p:txBody>
      </p:sp>
    </p:spTree>
    <p:extLst>
      <p:ext uri="{BB962C8B-B14F-4D97-AF65-F5344CB8AC3E}">
        <p14:creationId xmlns:p14="http://schemas.microsoft.com/office/powerpoint/2010/main" val="95722415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475" t="2403" r="2890" b="3303"/>
          <a:stretch/>
        </p:blipFill>
        <p:spPr>
          <a:xfrm>
            <a:off x="706968" y="609600"/>
            <a:ext cx="6379632" cy="5410200"/>
          </a:xfrm>
          <a:prstGeom prst="rect">
            <a:avLst/>
          </a:prstGeom>
        </p:spPr>
      </p:pic>
      <p:sp>
        <p:nvSpPr>
          <p:cNvPr id="5" name="TextBox 4"/>
          <p:cNvSpPr txBox="1"/>
          <p:nvPr/>
        </p:nvSpPr>
        <p:spPr>
          <a:xfrm>
            <a:off x="6529499" y="5799586"/>
            <a:ext cx="5050879" cy="461665"/>
          </a:xfrm>
          <a:prstGeom prst="rect">
            <a:avLst/>
          </a:prstGeom>
          <a:solidFill>
            <a:srgbClr val="FFCCFF"/>
          </a:solidFill>
          <a:ln w="19050">
            <a:solidFill>
              <a:schemeClr val="tx1"/>
            </a:solidFill>
          </a:ln>
        </p:spPr>
        <p:txBody>
          <a:bodyPr wrap="square" rtlCol="0">
            <a:spAutoFit/>
          </a:bodyPr>
          <a:lstStyle/>
          <a:p>
            <a:pPr algn="ctr"/>
            <a:r>
              <a:rPr lang="bn-IN" sz="2400" dirty="0">
                <a:latin typeface="NikoshBAN" pitchFamily="2" charset="0"/>
                <a:cs typeface="NikoshBAN" pitchFamily="2" charset="0"/>
              </a:rPr>
              <a:t>প্রতি ক্ষুদ্রতম ঘরের বাহুর দৈর্ঘ্য = </a:t>
            </a:r>
            <a:r>
              <a:rPr lang="en-US" sz="2400" dirty="0">
                <a:latin typeface="Times New Roman" pitchFamily="18" charset="0"/>
                <a:cs typeface="Times New Roman" pitchFamily="18" charset="0"/>
              </a:rPr>
              <a:t>1</a:t>
            </a:r>
            <a:r>
              <a:rPr lang="bn-IN" sz="2400" dirty="0">
                <a:latin typeface="NikoshBAN" pitchFamily="2" charset="0"/>
                <a:cs typeface="NikoshBAN" pitchFamily="2" charset="0"/>
              </a:rPr>
              <a:t> ধরা হয়েছে।</a:t>
            </a:r>
            <a:endParaRPr lang="en-US" sz="2400" dirty="0">
              <a:latin typeface="NikoshBAN" pitchFamily="2" charset="0"/>
              <a:cs typeface="NikoshBAN" pitchFamily="2" charset="0"/>
            </a:endParaRPr>
          </a:p>
        </p:txBody>
      </p:sp>
      <p:cxnSp>
        <p:nvCxnSpPr>
          <p:cNvPr id="7" name="Straight Connector 6"/>
          <p:cNvCxnSpPr>
            <a:cxnSpLocks/>
            <a:stCxn id="3" idx="1"/>
          </p:cNvCxnSpPr>
          <p:nvPr/>
        </p:nvCxnSpPr>
        <p:spPr>
          <a:xfrm>
            <a:off x="706968" y="3314700"/>
            <a:ext cx="6223000" cy="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516005" y="914401"/>
            <a:ext cx="7056" cy="5050877"/>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flipH="1" flipV="1">
            <a:off x="1752600" y="609599"/>
            <a:ext cx="5316346" cy="3735719"/>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cxnSpLocks/>
          </p:cNvCxnSpPr>
          <p:nvPr/>
        </p:nvCxnSpPr>
        <p:spPr>
          <a:xfrm>
            <a:off x="2795412" y="609600"/>
            <a:ext cx="3605388" cy="5355677"/>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cxnSpLocks/>
          </p:cNvCxnSpPr>
          <p:nvPr/>
        </p:nvCxnSpPr>
        <p:spPr>
          <a:xfrm flipH="1" flipV="1">
            <a:off x="767221" y="2229558"/>
            <a:ext cx="6162747" cy="373572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7108006" y="690290"/>
            <a:ext cx="4377026" cy="584775"/>
          </a:xfrm>
          <a:prstGeom prst="rect">
            <a:avLst/>
          </a:prstGeom>
          <a:solidFill>
            <a:srgbClr val="E1FFFF"/>
          </a:solidFill>
          <a:ln>
            <a:solidFill>
              <a:schemeClr val="tx1"/>
            </a:solidFill>
          </a:ln>
        </p:spPr>
        <p:txBody>
          <a:bodyPr wrap="square" rtlCol="0">
            <a:spAutoFit/>
          </a:bodyPr>
          <a:lstStyle/>
          <a:p>
            <a:r>
              <a:rPr lang="bn-IN" sz="3200" b="1" dirty="0">
                <a:latin typeface="Times New Roman" pitchFamily="18" charset="0"/>
              </a:rPr>
              <a:t>(</a:t>
            </a:r>
            <a:r>
              <a:rPr lang="en-US" sz="3200" b="1" dirty="0">
                <a:latin typeface="Times New Roman" pitchFamily="18" charset="0"/>
                <a:cs typeface="Times New Roman" pitchFamily="18" charset="0"/>
              </a:rPr>
              <a:t>x, y) = ?</a:t>
            </a:r>
          </a:p>
        </p:txBody>
      </p:sp>
      <p:sp>
        <p:nvSpPr>
          <p:cNvPr id="49" name="TextBox 48"/>
          <p:cNvSpPr txBox="1"/>
          <p:nvPr/>
        </p:nvSpPr>
        <p:spPr>
          <a:xfrm>
            <a:off x="7108006" y="1985268"/>
            <a:ext cx="4377026" cy="584775"/>
          </a:xfrm>
          <a:prstGeom prst="rect">
            <a:avLst/>
          </a:prstGeom>
          <a:solidFill>
            <a:srgbClr val="E1FFFF"/>
          </a:solidFill>
          <a:ln>
            <a:solidFill>
              <a:schemeClr val="tx1"/>
            </a:solidFill>
          </a:ln>
        </p:spPr>
        <p:txBody>
          <a:bodyPr wrap="square" rtlCol="0">
            <a:spAutoFit/>
          </a:bodyPr>
          <a:lstStyle/>
          <a:p>
            <a:r>
              <a:rPr lang="bn-IN" sz="3200" b="1" dirty="0">
                <a:latin typeface="Times New Roman" pitchFamily="18" charset="0"/>
              </a:rPr>
              <a:t>(</a:t>
            </a:r>
            <a:r>
              <a:rPr lang="en-US" sz="3200" b="1" dirty="0">
                <a:latin typeface="Times New Roman" pitchFamily="18" charset="0"/>
                <a:cs typeface="Times New Roman" pitchFamily="18" charset="0"/>
              </a:rPr>
              <a:t>x</a:t>
            </a:r>
            <a:r>
              <a:rPr lang="en-US" sz="3200" b="1" baseline="-25000" dirty="0">
                <a:latin typeface="Times New Roman" pitchFamily="18" charset="0"/>
                <a:cs typeface="Times New Roman" pitchFamily="18" charset="0"/>
              </a:rPr>
              <a:t>1</a:t>
            </a:r>
            <a:r>
              <a:rPr lang="en-US" sz="3200" b="1" dirty="0">
                <a:latin typeface="Times New Roman" pitchFamily="18" charset="0"/>
                <a:cs typeface="Times New Roman" pitchFamily="18" charset="0"/>
              </a:rPr>
              <a:t> ,y</a:t>
            </a:r>
            <a:r>
              <a:rPr lang="en-US" sz="3200" b="1" baseline="-25000" dirty="0">
                <a:latin typeface="Times New Roman" pitchFamily="18" charset="0"/>
                <a:cs typeface="Times New Roman" pitchFamily="18" charset="0"/>
              </a:rPr>
              <a:t>1</a:t>
            </a:r>
            <a:r>
              <a:rPr lang="en-US" sz="3200" b="1" dirty="0">
                <a:latin typeface="Times New Roman" pitchFamily="18" charset="0"/>
                <a:cs typeface="Times New Roman" pitchFamily="18" charset="0"/>
              </a:rPr>
              <a:t>) = ?</a:t>
            </a:r>
          </a:p>
        </p:txBody>
      </p:sp>
      <p:sp>
        <p:nvSpPr>
          <p:cNvPr id="50" name="TextBox 49"/>
          <p:cNvSpPr txBox="1"/>
          <p:nvPr/>
        </p:nvSpPr>
        <p:spPr>
          <a:xfrm>
            <a:off x="3640793" y="1199995"/>
            <a:ext cx="957313" cy="584775"/>
          </a:xfrm>
          <a:prstGeom prst="rect">
            <a:avLst/>
          </a:prstGeom>
          <a:solidFill>
            <a:schemeClr val="bg1">
              <a:lumMod val="95000"/>
            </a:schemeClr>
          </a:solidFill>
        </p:spPr>
        <p:txBody>
          <a:bodyPr wrap="none" rtlCol="0">
            <a:spAutoFit/>
          </a:bodyPr>
          <a:lstStyle/>
          <a:p>
            <a:r>
              <a:rPr lang="bn-IN" sz="3200" b="1" dirty="0">
                <a:latin typeface="Times New Roman" pitchFamily="18" charset="0"/>
              </a:rPr>
              <a:t>(</a:t>
            </a:r>
            <a:r>
              <a:rPr lang="en-US" sz="3200" b="1" dirty="0" err="1">
                <a:latin typeface="Times New Roman" pitchFamily="18" charset="0"/>
                <a:cs typeface="Times New Roman" pitchFamily="18" charset="0"/>
              </a:rPr>
              <a:t>x,y</a:t>
            </a:r>
            <a:r>
              <a:rPr lang="en-US" sz="3200" b="1" dirty="0">
                <a:latin typeface="Times New Roman" pitchFamily="18" charset="0"/>
                <a:cs typeface="Times New Roman" pitchFamily="18" charset="0"/>
              </a:rPr>
              <a:t>)</a:t>
            </a:r>
          </a:p>
        </p:txBody>
      </p:sp>
      <p:sp>
        <p:nvSpPr>
          <p:cNvPr id="51" name="TextBox 50"/>
          <p:cNvSpPr txBox="1"/>
          <p:nvPr/>
        </p:nvSpPr>
        <p:spPr>
          <a:xfrm>
            <a:off x="4599848" y="5380502"/>
            <a:ext cx="1191352" cy="523220"/>
          </a:xfrm>
          <a:prstGeom prst="rect">
            <a:avLst/>
          </a:prstGeom>
          <a:solidFill>
            <a:schemeClr val="bg1"/>
          </a:solidFill>
        </p:spPr>
        <p:txBody>
          <a:bodyPr wrap="none" rtlCol="0">
            <a:spAutoFit/>
          </a:bodyPr>
          <a:lstStyle/>
          <a:p>
            <a:r>
              <a:rPr lang="bn-IN" sz="2800" b="1" dirty="0">
                <a:latin typeface="Times New Roman" pitchFamily="18" charset="0"/>
              </a:rPr>
              <a:t>(</a:t>
            </a:r>
            <a:r>
              <a:rPr lang="en-US" sz="2800" b="1" dirty="0">
                <a:latin typeface="Times New Roman" pitchFamily="18" charset="0"/>
                <a:cs typeface="Times New Roman" pitchFamily="18" charset="0"/>
              </a:rPr>
              <a:t>x</a:t>
            </a:r>
            <a:r>
              <a:rPr lang="en-US" sz="2800" b="1" baseline="-25000" dirty="0">
                <a:latin typeface="Times New Roman" pitchFamily="18" charset="0"/>
                <a:cs typeface="Times New Roman" pitchFamily="18" charset="0"/>
              </a:rPr>
              <a:t>1</a:t>
            </a:r>
            <a:r>
              <a:rPr lang="en-US" sz="2800" b="1" dirty="0">
                <a:latin typeface="Times New Roman" pitchFamily="18" charset="0"/>
                <a:cs typeface="Times New Roman" pitchFamily="18" charset="0"/>
              </a:rPr>
              <a:t> ,y</a:t>
            </a:r>
            <a:r>
              <a:rPr lang="en-US" sz="2800" b="1" baseline="-25000" dirty="0">
                <a:latin typeface="Times New Roman" pitchFamily="18" charset="0"/>
                <a:cs typeface="Times New Roman" pitchFamily="18" charset="0"/>
              </a:rPr>
              <a:t>1</a:t>
            </a:r>
            <a:r>
              <a:rPr lang="en-US" sz="2800" b="1" dirty="0">
                <a:latin typeface="Times New Roman" pitchFamily="18" charset="0"/>
                <a:cs typeface="Times New Roman" pitchFamily="18" charset="0"/>
              </a:rPr>
              <a:t>)</a:t>
            </a:r>
          </a:p>
        </p:txBody>
      </p:sp>
      <p:sp>
        <p:nvSpPr>
          <p:cNvPr id="52" name="TextBox 51"/>
          <p:cNvSpPr txBox="1"/>
          <p:nvPr/>
        </p:nvSpPr>
        <p:spPr>
          <a:xfrm>
            <a:off x="2547745" y="2743200"/>
            <a:ext cx="354597" cy="584775"/>
          </a:xfrm>
          <a:prstGeom prst="rect">
            <a:avLst/>
          </a:prstGeom>
          <a:noFill/>
        </p:spPr>
        <p:txBody>
          <a:bodyPr wrap="square" rtlCol="0">
            <a:spAutoFit/>
          </a:bodyPr>
          <a:lstStyle/>
          <a:p>
            <a:r>
              <a:rPr lang="en-US" sz="3200" b="1" dirty="0">
                <a:latin typeface="Times New Roman" pitchFamily="18" charset="0"/>
                <a:cs typeface="Times New Roman" pitchFamily="18" charset="0"/>
              </a:rPr>
              <a:t>A</a:t>
            </a:r>
          </a:p>
        </p:txBody>
      </p:sp>
      <p:sp>
        <p:nvSpPr>
          <p:cNvPr id="53" name="TextBox 52"/>
          <p:cNvSpPr txBox="1"/>
          <p:nvPr/>
        </p:nvSpPr>
        <p:spPr>
          <a:xfrm>
            <a:off x="5486400" y="2743200"/>
            <a:ext cx="409388" cy="584775"/>
          </a:xfrm>
          <a:prstGeom prst="rect">
            <a:avLst/>
          </a:prstGeom>
          <a:noFill/>
        </p:spPr>
        <p:txBody>
          <a:bodyPr wrap="square" rtlCol="0">
            <a:spAutoFit/>
          </a:bodyPr>
          <a:lstStyle/>
          <a:p>
            <a:r>
              <a:rPr lang="en-US" sz="3200" b="1" dirty="0">
                <a:latin typeface="Times New Roman" pitchFamily="18" charset="0"/>
                <a:cs typeface="Times New Roman" pitchFamily="18" charset="0"/>
              </a:rPr>
              <a:t>B</a:t>
            </a:r>
          </a:p>
        </p:txBody>
      </p:sp>
      <p:sp>
        <p:nvSpPr>
          <p:cNvPr id="54" name="TextBox 53"/>
          <p:cNvSpPr txBox="1"/>
          <p:nvPr/>
        </p:nvSpPr>
        <p:spPr>
          <a:xfrm>
            <a:off x="7115528" y="1400493"/>
            <a:ext cx="4377026" cy="584775"/>
          </a:xfrm>
          <a:prstGeom prst="rect">
            <a:avLst/>
          </a:prstGeom>
          <a:solidFill>
            <a:schemeClr val="accent6">
              <a:lumMod val="20000"/>
              <a:lumOff val="80000"/>
            </a:schemeClr>
          </a:solidFill>
          <a:ln>
            <a:solidFill>
              <a:schemeClr val="tx1"/>
            </a:solidFill>
          </a:ln>
        </p:spPr>
        <p:txBody>
          <a:bodyPr wrap="square" rtlCol="0">
            <a:spAutoFit/>
          </a:bodyPr>
          <a:lstStyle/>
          <a:p>
            <a:r>
              <a:rPr lang="bn-IN" sz="3200" b="1" dirty="0">
                <a:latin typeface="Times New Roman" pitchFamily="18" charset="0"/>
              </a:rPr>
              <a:t>(</a:t>
            </a:r>
            <a:r>
              <a:rPr lang="en-US" sz="3200" b="1" dirty="0">
                <a:latin typeface="Times New Roman" pitchFamily="18" charset="0"/>
                <a:cs typeface="Times New Roman" pitchFamily="18" charset="0"/>
              </a:rPr>
              <a:t>x, y) = (</a:t>
            </a:r>
            <a:r>
              <a:rPr lang="en-US" sz="3200" b="1" dirty="0">
                <a:latin typeface="Times New Roman"/>
                <a:cs typeface="Times New Roman"/>
              </a:rPr>
              <a:t>–</a:t>
            </a:r>
            <a:r>
              <a:rPr lang="en-US" sz="3200" b="1" dirty="0">
                <a:latin typeface="Times New Roman" pitchFamily="18" charset="0"/>
                <a:cs typeface="Times New Roman" pitchFamily="18" charset="0"/>
              </a:rPr>
              <a:t>2, 3)</a:t>
            </a:r>
          </a:p>
        </p:txBody>
      </p:sp>
      <p:sp>
        <p:nvSpPr>
          <p:cNvPr id="55" name="TextBox 54"/>
          <p:cNvSpPr txBox="1"/>
          <p:nvPr/>
        </p:nvSpPr>
        <p:spPr>
          <a:xfrm>
            <a:off x="7076371" y="2591255"/>
            <a:ext cx="4377026" cy="584775"/>
          </a:xfrm>
          <a:prstGeom prst="rect">
            <a:avLst/>
          </a:prstGeom>
          <a:solidFill>
            <a:schemeClr val="accent6">
              <a:lumMod val="20000"/>
              <a:lumOff val="80000"/>
            </a:schemeClr>
          </a:solidFill>
          <a:ln>
            <a:solidFill>
              <a:schemeClr val="tx1"/>
            </a:solidFill>
          </a:ln>
        </p:spPr>
        <p:txBody>
          <a:bodyPr wrap="square" rtlCol="0">
            <a:spAutoFit/>
          </a:bodyPr>
          <a:lstStyle/>
          <a:p>
            <a:r>
              <a:rPr lang="bn-IN" sz="3200" b="1" dirty="0">
                <a:latin typeface="Times New Roman" pitchFamily="18" charset="0"/>
              </a:rPr>
              <a:t>(</a:t>
            </a:r>
            <a:r>
              <a:rPr lang="en-US" sz="3200" b="1" dirty="0">
                <a:latin typeface="Times New Roman" pitchFamily="18" charset="0"/>
                <a:cs typeface="Times New Roman" pitchFamily="18" charset="0"/>
              </a:rPr>
              <a:t>x</a:t>
            </a:r>
            <a:r>
              <a:rPr lang="en-US" sz="3200" b="1" baseline="-25000" dirty="0">
                <a:latin typeface="Times New Roman" pitchFamily="18" charset="0"/>
                <a:cs typeface="Times New Roman" pitchFamily="18" charset="0"/>
              </a:rPr>
              <a:t>1</a:t>
            </a:r>
            <a:r>
              <a:rPr lang="en-US" sz="3200" b="1" dirty="0">
                <a:latin typeface="Times New Roman" pitchFamily="18" charset="0"/>
                <a:cs typeface="Times New Roman" pitchFamily="18" charset="0"/>
              </a:rPr>
              <a:t> ,y</a:t>
            </a:r>
            <a:r>
              <a:rPr lang="en-US" sz="3200" b="1" baseline="-25000" dirty="0">
                <a:latin typeface="Times New Roman" pitchFamily="18" charset="0"/>
                <a:cs typeface="Times New Roman" pitchFamily="18" charset="0"/>
              </a:rPr>
              <a:t>1</a:t>
            </a:r>
            <a:r>
              <a:rPr lang="en-US" sz="3200" b="1" dirty="0">
                <a:latin typeface="Times New Roman" pitchFamily="18" charset="0"/>
                <a:cs typeface="Times New Roman" pitchFamily="18" charset="0"/>
              </a:rPr>
              <a:t>) = (3, </a:t>
            </a:r>
            <a:r>
              <a:rPr lang="en-US" sz="3200" b="1" dirty="0">
                <a:latin typeface="Times New Roman"/>
                <a:cs typeface="Times New Roman"/>
              </a:rPr>
              <a:t>–4)</a:t>
            </a:r>
            <a:endParaRPr lang="en-US" sz="3200" b="1" dirty="0">
              <a:latin typeface="Times New Roman" pitchFamily="18" charset="0"/>
              <a:cs typeface="Times New Roman" pitchFamily="18" charset="0"/>
            </a:endParaRPr>
          </a:p>
        </p:txBody>
      </p:sp>
      <p:sp>
        <p:nvSpPr>
          <p:cNvPr id="56" name="TextBox 55"/>
          <p:cNvSpPr txBox="1"/>
          <p:nvPr/>
        </p:nvSpPr>
        <p:spPr>
          <a:xfrm>
            <a:off x="7108006" y="3243602"/>
            <a:ext cx="4169594" cy="584775"/>
          </a:xfrm>
          <a:prstGeom prst="rect">
            <a:avLst/>
          </a:prstGeom>
          <a:solidFill>
            <a:srgbClr val="E1FFFF"/>
          </a:solidFill>
          <a:ln>
            <a:solidFill>
              <a:schemeClr val="tx1"/>
            </a:solidFill>
          </a:ln>
        </p:spPr>
        <p:txBody>
          <a:bodyPr wrap="square" rtlCol="0">
            <a:spAutoFit/>
          </a:bodyPr>
          <a:lstStyle/>
          <a:p>
            <a:r>
              <a:rPr lang="en-US" sz="3200" b="1" dirty="0">
                <a:latin typeface="Times New Roman" pitchFamily="18" charset="0"/>
                <a:cs typeface="Times New Roman" pitchFamily="18" charset="0"/>
              </a:rPr>
              <a:t>A </a:t>
            </a:r>
            <a:r>
              <a:rPr lang="bn-IN" sz="3200" dirty="0">
                <a:latin typeface="NikoshBAN" pitchFamily="2" charset="0"/>
                <a:cs typeface="NikoshBAN" pitchFamily="2" charset="0"/>
              </a:rPr>
              <a:t>বিব্দুর স্থানাঙ্ক কত?</a:t>
            </a:r>
            <a:endParaRPr lang="en-US" sz="3200" b="1" dirty="0">
              <a:latin typeface="Times New Roman" pitchFamily="18" charset="0"/>
              <a:cs typeface="Times New Roman" pitchFamily="18" charset="0"/>
            </a:endParaRPr>
          </a:p>
        </p:txBody>
      </p:sp>
      <p:sp>
        <p:nvSpPr>
          <p:cNvPr id="57" name="TextBox 56"/>
          <p:cNvSpPr txBox="1"/>
          <p:nvPr/>
        </p:nvSpPr>
        <p:spPr>
          <a:xfrm>
            <a:off x="7107700" y="3838996"/>
            <a:ext cx="4345697" cy="584775"/>
          </a:xfrm>
          <a:prstGeom prst="rect">
            <a:avLst/>
          </a:prstGeom>
          <a:solidFill>
            <a:schemeClr val="accent6">
              <a:lumMod val="20000"/>
              <a:lumOff val="80000"/>
            </a:schemeClr>
          </a:solidFill>
          <a:ln>
            <a:solidFill>
              <a:schemeClr val="tx1"/>
            </a:solidFill>
          </a:ln>
        </p:spPr>
        <p:txBody>
          <a:bodyPr wrap="square" rtlCol="0">
            <a:spAutoFit/>
          </a:bodyPr>
          <a:lstStyle/>
          <a:p>
            <a:r>
              <a:rPr lang="en-US" sz="3200" b="1" dirty="0">
                <a:latin typeface="Times New Roman" pitchFamily="18" charset="0"/>
                <a:cs typeface="Times New Roman" pitchFamily="18" charset="0"/>
              </a:rPr>
              <a:t>A</a:t>
            </a:r>
            <a:r>
              <a:rPr lang="bn-IN" sz="3200" b="1" dirty="0">
                <a:latin typeface="Times New Roman" pitchFamily="18" charset="0"/>
                <a:cs typeface="Times New Roman" pitchFamily="18" charset="0"/>
              </a:rPr>
              <a:t> (</a:t>
            </a:r>
            <a:r>
              <a:rPr lang="en-US" sz="3200" dirty="0">
                <a:latin typeface="Times New Roman" pitchFamily="18" charset="0"/>
                <a:cs typeface="Times New Roman" pitchFamily="18" charset="0"/>
              </a:rPr>
              <a:t> </a:t>
            </a:r>
            <a:r>
              <a:rPr lang="en-US" sz="3200" dirty="0">
                <a:latin typeface="Times New Roman"/>
                <a:cs typeface="Times New Roman"/>
              </a:rPr>
              <a:t>– 3, 0 )</a:t>
            </a:r>
            <a:endParaRPr lang="en-US" sz="3200" b="1" dirty="0">
              <a:latin typeface="Times New Roman" pitchFamily="18" charset="0"/>
              <a:cs typeface="Times New Roman" pitchFamily="18" charset="0"/>
            </a:endParaRPr>
          </a:p>
        </p:txBody>
      </p:sp>
      <p:sp>
        <p:nvSpPr>
          <p:cNvPr id="58" name="TextBox 57"/>
          <p:cNvSpPr txBox="1"/>
          <p:nvPr/>
        </p:nvSpPr>
        <p:spPr>
          <a:xfrm>
            <a:off x="7144146" y="4501962"/>
            <a:ext cx="4309251" cy="584775"/>
          </a:xfrm>
          <a:prstGeom prst="rect">
            <a:avLst/>
          </a:prstGeom>
          <a:solidFill>
            <a:srgbClr val="E1FFFF"/>
          </a:solidFill>
          <a:ln>
            <a:solidFill>
              <a:schemeClr val="tx1"/>
            </a:solidFill>
          </a:ln>
        </p:spPr>
        <p:txBody>
          <a:bodyPr wrap="square" rtlCol="0">
            <a:spAutoFit/>
          </a:bodyPr>
          <a:lstStyle/>
          <a:p>
            <a:r>
              <a:rPr lang="en-US" sz="3200" b="1" dirty="0">
                <a:latin typeface="Times New Roman" pitchFamily="18" charset="0"/>
                <a:cs typeface="Times New Roman" pitchFamily="18" charset="0"/>
              </a:rPr>
              <a:t>B </a:t>
            </a:r>
            <a:r>
              <a:rPr lang="bn-IN" sz="3200" dirty="0">
                <a:latin typeface="NikoshBAN" pitchFamily="2" charset="0"/>
                <a:cs typeface="NikoshBAN" pitchFamily="2" charset="0"/>
              </a:rPr>
              <a:t>বিব্দুর স্থানাঙ্ক কত?</a:t>
            </a:r>
            <a:endParaRPr lang="en-US" sz="3200" b="1" dirty="0">
              <a:latin typeface="Times New Roman" pitchFamily="18" charset="0"/>
              <a:cs typeface="Times New Roman" pitchFamily="18" charset="0"/>
            </a:endParaRPr>
          </a:p>
        </p:txBody>
      </p:sp>
      <p:sp>
        <p:nvSpPr>
          <p:cNvPr id="59" name="TextBox 58"/>
          <p:cNvSpPr txBox="1"/>
          <p:nvPr/>
        </p:nvSpPr>
        <p:spPr>
          <a:xfrm>
            <a:off x="7115528" y="5111277"/>
            <a:ext cx="4309251" cy="584775"/>
          </a:xfrm>
          <a:prstGeom prst="rect">
            <a:avLst/>
          </a:prstGeom>
          <a:solidFill>
            <a:schemeClr val="accent6">
              <a:lumMod val="20000"/>
              <a:lumOff val="80000"/>
            </a:schemeClr>
          </a:solidFill>
          <a:ln>
            <a:solidFill>
              <a:schemeClr val="tx1"/>
            </a:solidFill>
          </a:ln>
        </p:spPr>
        <p:txBody>
          <a:bodyPr wrap="square" rtlCol="0">
            <a:spAutoFit/>
          </a:bodyPr>
          <a:lstStyle/>
          <a:p>
            <a:r>
              <a:rPr lang="en-US" sz="3200" b="1" dirty="0">
                <a:latin typeface="Times New Roman" pitchFamily="18" charset="0"/>
                <a:cs typeface="Times New Roman" pitchFamily="18" charset="0"/>
              </a:rPr>
              <a:t>B</a:t>
            </a:r>
            <a:r>
              <a:rPr lang="bn-IN" sz="3200" b="1" dirty="0">
                <a:latin typeface="Times New Roman" pitchFamily="18" charset="0"/>
                <a:cs typeface="Times New Roman" pitchFamily="18" charset="0"/>
              </a:rPr>
              <a:t> (</a:t>
            </a:r>
            <a:r>
              <a:rPr lang="en-US" sz="3200" dirty="0">
                <a:latin typeface="Times New Roman" pitchFamily="18" charset="0"/>
                <a:cs typeface="Times New Roman" pitchFamily="18" charset="0"/>
              </a:rPr>
              <a:t> </a:t>
            </a:r>
            <a:r>
              <a:rPr lang="en-US" sz="3200" dirty="0">
                <a:latin typeface="Times New Roman"/>
                <a:cs typeface="Times New Roman"/>
              </a:rPr>
              <a:t>2, 0 )</a:t>
            </a:r>
            <a:endParaRPr lang="en-US" sz="3200" b="1" dirty="0">
              <a:latin typeface="Times New Roman" pitchFamily="18" charset="0"/>
              <a:cs typeface="Times New Roman" pitchFamily="18" charset="0"/>
            </a:endParaRPr>
          </a:p>
        </p:txBody>
      </p:sp>
      <p:sp>
        <p:nvSpPr>
          <p:cNvPr id="16" name="Date Placeholder 15">
            <a:extLst>
              <a:ext uri="{FF2B5EF4-FFF2-40B4-BE49-F238E27FC236}">
                <a16:creationId xmlns:a16="http://schemas.microsoft.com/office/drawing/2014/main" id="{00509625-EE63-4B89-B552-C30CBE74B44E}"/>
              </a:ext>
            </a:extLst>
          </p:cNvPr>
          <p:cNvSpPr>
            <a:spLocks noGrp="1"/>
          </p:cNvSpPr>
          <p:nvPr>
            <p:ph type="dt" sz="half" idx="10"/>
          </p:nvPr>
        </p:nvSpPr>
        <p:spPr/>
        <p:txBody>
          <a:bodyPr/>
          <a:lstStyle/>
          <a:p>
            <a:fld id="{747AEB2A-8B7A-45BC-8296-3C5278A8DF6E}" type="datetime1">
              <a:rPr lang="en-US" smtClean="0"/>
              <a:t>7/12/2026</a:t>
            </a:fld>
            <a:endParaRPr lang="en-US"/>
          </a:p>
        </p:txBody>
      </p:sp>
      <p:sp>
        <p:nvSpPr>
          <p:cNvPr id="17" name="Slide Number Placeholder 16">
            <a:extLst>
              <a:ext uri="{FF2B5EF4-FFF2-40B4-BE49-F238E27FC236}">
                <a16:creationId xmlns:a16="http://schemas.microsoft.com/office/drawing/2014/main" id="{769BDCDA-4AD9-418A-9572-18C148CB9B63}"/>
              </a:ext>
            </a:extLst>
          </p:cNvPr>
          <p:cNvSpPr>
            <a:spLocks noGrp="1"/>
          </p:cNvSpPr>
          <p:nvPr>
            <p:ph type="sldNum" sz="quarter" idx="12"/>
          </p:nvPr>
        </p:nvSpPr>
        <p:spPr/>
        <p:txBody>
          <a:bodyPr/>
          <a:lstStyle/>
          <a:p>
            <a:fld id="{B6F15528-21DE-4FAA-801E-634DDDAF4B2B}" type="slidenum">
              <a:rPr lang="en-US" smtClean="0"/>
              <a:pPr/>
              <a:t>14</a:t>
            </a:fld>
            <a:endParaRPr lang="en-US"/>
          </a:p>
        </p:txBody>
      </p:sp>
    </p:spTree>
    <p:extLst>
      <p:ext uri="{BB962C8B-B14F-4D97-AF65-F5344CB8AC3E}">
        <p14:creationId xmlns:p14="http://schemas.microsoft.com/office/powerpoint/2010/main" val="5104453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000"/>
                                        <p:tgtEl>
                                          <p:spTgt spid="7"/>
                                        </p:tgtEl>
                                      </p:cBhvr>
                                    </p:animEffect>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10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1000"/>
                                        <p:tgtEl>
                                          <p:spTgt spid="26"/>
                                        </p:tgtEl>
                                      </p:cBhvr>
                                    </p:animEffect>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down)">
                                      <p:cBhvr>
                                        <p:cTn id="27" dur="1000"/>
                                        <p:tgtEl>
                                          <p:spTgt spid="34"/>
                                        </p:tgtEl>
                                      </p:cBhvr>
                                    </p:animEffect>
                                  </p:childTnLst>
                                </p:cTn>
                              </p:par>
                            </p:childTnLst>
                          </p:cTn>
                        </p:par>
                        <p:par>
                          <p:cTn id="28" fill="hold">
                            <p:stCondLst>
                              <p:cond delay="2000"/>
                            </p:stCondLst>
                            <p:childTnLst>
                              <p:par>
                                <p:cTn id="29" presetID="22" presetClass="entr" presetSubtype="4"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down)">
                                      <p:cBhvr>
                                        <p:cTn id="31" dur="1000"/>
                                        <p:tgtEl>
                                          <p:spTgt spid="4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10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1000"/>
                                        <p:tgtEl>
                                          <p:spTgt spid="51"/>
                                        </p:tgtEl>
                                      </p:cBhvr>
                                    </p:animEffect>
                                    <p:anim calcmode="lin" valueType="num">
                                      <p:cBhvr>
                                        <p:cTn id="47" dur="1000" fill="hold"/>
                                        <p:tgtEl>
                                          <p:spTgt spid="51"/>
                                        </p:tgtEl>
                                        <p:attrNameLst>
                                          <p:attrName>ppt_x</p:attrName>
                                        </p:attrNameLst>
                                      </p:cBhvr>
                                      <p:tavLst>
                                        <p:tav tm="0">
                                          <p:val>
                                            <p:strVal val="#ppt_x"/>
                                          </p:val>
                                        </p:tav>
                                        <p:tav tm="100000">
                                          <p:val>
                                            <p:strVal val="#ppt_x"/>
                                          </p:val>
                                        </p:tav>
                                      </p:tavLst>
                                    </p:anim>
                                    <p:anim calcmode="lin" valueType="num">
                                      <p:cBhvr>
                                        <p:cTn id="48" dur="1000" fill="hold"/>
                                        <p:tgtEl>
                                          <p:spTgt spid="51"/>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fade">
                                      <p:cBhvr>
                                        <p:cTn id="51" dur="1000"/>
                                        <p:tgtEl>
                                          <p:spTgt spid="52"/>
                                        </p:tgtEl>
                                      </p:cBhvr>
                                    </p:animEffect>
                                    <p:anim calcmode="lin" valueType="num">
                                      <p:cBhvr>
                                        <p:cTn id="52" dur="1000" fill="hold"/>
                                        <p:tgtEl>
                                          <p:spTgt spid="52"/>
                                        </p:tgtEl>
                                        <p:attrNameLst>
                                          <p:attrName>ppt_x</p:attrName>
                                        </p:attrNameLst>
                                      </p:cBhvr>
                                      <p:tavLst>
                                        <p:tav tm="0">
                                          <p:val>
                                            <p:strVal val="#ppt_x"/>
                                          </p:val>
                                        </p:tav>
                                        <p:tav tm="100000">
                                          <p:val>
                                            <p:strVal val="#ppt_x"/>
                                          </p:val>
                                        </p:tav>
                                      </p:tavLst>
                                    </p:anim>
                                    <p:anim calcmode="lin" valueType="num">
                                      <p:cBhvr>
                                        <p:cTn id="53" dur="1000" fill="hold"/>
                                        <p:tgtEl>
                                          <p:spTgt spid="52"/>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fade">
                                      <p:cBhvr>
                                        <p:cTn id="56" dur="1000"/>
                                        <p:tgtEl>
                                          <p:spTgt spid="53"/>
                                        </p:tgtEl>
                                      </p:cBhvr>
                                    </p:animEffect>
                                    <p:anim calcmode="lin" valueType="num">
                                      <p:cBhvr>
                                        <p:cTn id="57" dur="1000" fill="hold"/>
                                        <p:tgtEl>
                                          <p:spTgt spid="53"/>
                                        </p:tgtEl>
                                        <p:attrNameLst>
                                          <p:attrName>ppt_x</p:attrName>
                                        </p:attrNameLst>
                                      </p:cBhvr>
                                      <p:tavLst>
                                        <p:tav tm="0">
                                          <p:val>
                                            <p:strVal val="#ppt_x"/>
                                          </p:val>
                                        </p:tav>
                                        <p:tav tm="100000">
                                          <p:val>
                                            <p:strVal val="#ppt_x"/>
                                          </p:val>
                                        </p:tav>
                                      </p:tavLst>
                                    </p:anim>
                                    <p:anim calcmode="lin" valueType="num">
                                      <p:cBhvr>
                                        <p:cTn id="58"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wipe(left)">
                                      <p:cBhvr>
                                        <p:cTn id="63" dur="1000"/>
                                        <p:tgtEl>
                                          <p:spTgt spid="4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wipe(left)">
                                      <p:cBhvr>
                                        <p:cTn id="68" dur="1000"/>
                                        <p:tgtEl>
                                          <p:spTgt spid="54"/>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49"/>
                                        </p:tgtEl>
                                        <p:attrNameLst>
                                          <p:attrName>style.visibility</p:attrName>
                                        </p:attrNameLst>
                                      </p:cBhvr>
                                      <p:to>
                                        <p:strVal val="visible"/>
                                      </p:to>
                                    </p:set>
                                    <p:animEffect transition="in" filter="wipe(left)">
                                      <p:cBhvr>
                                        <p:cTn id="73" dur="1000"/>
                                        <p:tgtEl>
                                          <p:spTgt spid="49"/>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wipe(left)">
                                      <p:cBhvr>
                                        <p:cTn id="78" dur="1000"/>
                                        <p:tgtEl>
                                          <p:spTgt spid="55"/>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56"/>
                                        </p:tgtEl>
                                        <p:attrNameLst>
                                          <p:attrName>style.visibility</p:attrName>
                                        </p:attrNameLst>
                                      </p:cBhvr>
                                      <p:to>
                                        <p:strVal val="visible"/>
                                      </p:to>
                                    </p:set>
                                    <p:animEffect transition="in" filter="wipe(left)">
                                      <p:cBhvr>
                                        <p:cTn id="83" dur="1000"/>
                                        <p:tgtEl>
                                          <p:spTgt spid="56"/>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wipe(left)">
                                      <p:cBhvr>
                                        <p:cTn id="88" dur="1000"/>
                                        <p:tgtEl>
                                          <p:spTgt spid="57"/>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wipe(left)">
                                      <p:cBhvr>
                                        <p:cTn id="93" dur="1000"/>
                                        <p:tgtEl>
                                          <p:spTgt spid="58"/>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59"/>
                                        </p:tgtEl>
                                        <p:attrNameLst>
                                          <p:attrName>style.visibility</p:attrName>
                                        </p:attrNameLst>
                                      </p:cBhvr>
                                      <p:to>
                                        <p:strVal val="visible"/>
                                      </p:to>
                                    </p:set>
                                    <p:animEffect transition="in" filter="wipe(left)">
                                      <p:cBhvr>
                                        <p:cTn id="98"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7" grpId="0" animBg="1"/>
      <p:bldP spid="49" grpId="0" animBg="1"/>
      <p:bldP spid="50" grpId="0" animBg="1"/>
      <p:bldP spid="51" grpId="0" animBg="1"/>
      <p:bldP spid="52" grpId="0"/>
      <p:bldP spid="53" grpId="0"/>
      <p:bldP spid="54" grpId="0" animBg="1"/>
      <p:bldP spid="55" grpId="0" animBg="1"/>
      <p:bldP spid="56" grpId="0" animBg="1"/>
      <p:bldP spid="57" grpId="0" animBg="1"/>
      <p:bldP spid="58" grpId="0" animBg="1"/>
      <p:bldP spid="5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38200" y="1752600"/>
            <a:ext cx="10515600" cy="3539430"/>
          </a:xfrm>
          <a:prstGeom prst="rect">
            <a:avLst/>
          </a:prstGeom>
          <a:noFill/>
          <a:ln w="19050">
            <a:solidFill>
              <a:schemeClr val="tx1"/>
            </a:solidFill>
          </a:ln>
        </p:spPr>
        <p:txBody>
          <a:bodyPr wrap="square" rtlCol="0">
            <a:spAutoFit/>
          </a:bodyPr>
          <a:lstStyle/>
          <a:p>
            <a:pPr algn="ctr" fontAlgn="base">
              <a:spcBef>
                <a:spcPct val="0"/>
              </a:spcBef>
              <a:spcAft>
                <a:spcPct val="0"/>
              </a:spcAft>
            </a:pPr>
            <a:endParaRPr lang="bn-IN" sz="3200" dirty="0">
              <a:solidFill>
                <a:prstClr val="black"/>
              </a:solidFill>
              <a:latin typeface="Times New Roman" pitchFamily="18" charset="0"/>
              <a:cs typeface="Times New Roman" pitchFamily="18" charset="0"/>
            </a:endParaRPr>
          </a:p>
          <a:p>
            <a:pPr algn="ctr" fontAlgn="base">
              <a:spcBef>
                <a:spcPct val="0"/>
              </a:spcBef>
              <a:spcAft>
                <a:spcPct val="0"/>
              </a:spcAft>
            </a:pPr>
            <a:r>
              <a:rPr lang="en-US" sz="4000" dirty="0">
                <a:solidFill>
                  <a:prstClr val="black"/>
                </a:solidFill>
                <a:latin typeface="Times New Roman" pitchFamily="18" charset="0"/>
                <a:cs typeface="Times New Roman" pitchFamily="18" charset="0"/>
              </a:rPr>
              <a:t>4x + 3y =18</a:t>
            </a:r>
            <a:r>
              <a:rPr lang="bn-IN" sz="4000" dirty="0">
                <a:solidFill>
                  <a:prstClr val="black"/>
                </a:solidFill>
                <a:latin typeface="Times New Roman" pitchFamily="18" charset="0"/>
                <a:cs typeface="Times New Roman" pitchFamily="18" charset="0"/>
              </a:rPr>
              <a:t>-----------------------(</a:t>
            </a:r>
            <a:r>
              <a:rPr lang="en-US" sz="4000" dirty="0">
                <a:solidFill>
                  <a:prstClr val="black"/>
                </a:solidFill>
                <a:latin typeface="Times New Roman"/>
                <a:cs typeface="Times New Roman"/>
              </a:rPr>
              <a:t>i</a:t>
            </a:r>
            <a:r>
              <a:rPr lang="bn-IN" sz="4000" dirty="0">
                <a:solidFill>
                  <a:prstClr val="black"/>
                </a:solidFill>
                <a:latin typeface="Times New Roman"/>
                <a:cs typeface="Times New Roman"/>
              </a:rPr>
              <a:t>)</a:t>
            </a:r>
            <a:endParaRPr lang="bn-IN" sz="4000" dirty="0">
              <a:solidFill>
                <a:prstClr val="black"/>
              </a:solidFill>
              <a:latin typeface="Times New Roman" pitchFamily="18" charset="0"/>
              <a:cs typeface="Times New Roman" pitchFamily="18" charset="0"/>
            </a:endParaRPr>
          </a:p>
          <a:p>
            <a:pPr algn="ctr" fontAlgn="base">
              <a:spcBef>
                <a:spcPct val="0"/>
              </a:spcBef>
              <a:spcAft>
                <a:spcPct val="0"/>
              </a:spcAft>
            </a:pPr>
            <a:r>
              <a:rPr lang="en-US" sz="4000" dirty="0">
                <a:solidFill>
                  <a:prstClr val="black"/>
                </a:solidFill>
                <a:latin typeface="Times New Roman" pitchFamily="18" charset="0"/>
                <a:cs typeface="Times New Roman" pitchFamily="18" charset="0"/>
              </a:rPr>
              <a:t> 3x </a:t>
            </a:r>
            <a:r>
              <a:rPr lang="en-US" sz="4000" dirty="0">
                <a:solidFill>
                  <a:prstClr val="black"/>
                </a:solidFill>
                <a:latin typeface="Times New Roman"/>
                <a:cs typeface="Times New Roman"/>
              </a:rPr>
              <a:t>–</a:t>
            </a:r>
            <a:r>
              <a:rPr lang="en-US" sz="4000" dirty="0">
                <a:solidFill>
                  <a:prstClr val="black"/>
                </a:solidFill>
                <a:latin typeface="Times New Roman" pitchFamily="18" charset="0"/>
                <a:cs typeface="Times New Roman" pitchFamily="18" charset="0"/>
              </a:rPr>
              <a:t> 2y = 5</a:t>
            </a:r>
            <a:r>
              <a:rPr lang="bn-IN" sz="4000" dirty="0">
                <a:solidFill>
                  <a:prstClr val="black"/>
                </a:solidFill>
                <a:latin typeface="Times New Roman" pitchFamily="18" charset="0"/>
                <a:cs typeface="Times New Roman" pitchFamily="18" charset="0"/>
              </a:rPr>
              <a:t>------------------------(</a:t>
            </a:r>
            <a:r>
              <a:rPr lang="en-US" sz="4000" dirty="0">
                <a:solidFill>
                  <a:prstClr val="black"/>
                </a:solidFill>
                <a:latin typeface="Times New Roman"/>
                <a:cs typeface="Times New Roman"/>
              </a:rPr>
              <a:t>ii</a:t>
            </a:r>
            <a:r>
              <a:rPr lang="bn-IN" sz="4000" dirty="0">
                <a:solidFill>
                  <a:prstClr val="black"/>
                </a:solidFill>
                <a:latin typeface="Times New Roman"/>
                <a:cs typeface="Times New Roman"/>
              </a:rPr>
              <a:t>)</a:t>
            </a:r>
          </a:p>
          <a:p>
            <a:pPr algn="ctr" fontAlgn="base">
              <a:spcBef>
                <a:spcPct val="0"/>
              </a:spcBef>
              <a:spcAft>
                <a:spcPct val="0"/>
              </a:spcAft>
            </a:pPr>
            <a:endParaRPr lang="en-US" sz="4000" dirty="0">
              <a:solidFill>
                <a:prstClr val="black"/>
              </a:solidFill>
              <a:latin typeface="Times New Roman" pitchFamily="18" charset="0"/>
              <a:cs typeface="Times New Roman" pitchFamily="18" charset="0"/>
            </a:endParaRPr>
          </a:p>
          <a:p>
            <a:pPr algn="ctr" fontAlgn="base">
              <a:spcBef>
                <a:spcPct val="0"/>
              </a:spcBef>
              <a:spcAft>
                <a:spcPct val="0"/>
              </a:spcAft>
            </a:pPr>
            <a:r>
              <a:rPr lang="bn-BD" sz="4000" dirty="0">
                <a:solidFill>
                  <a:prstClr val="black"/>
                </a:solidFill>
                <a:latin typeface="NikoshBAN" pitchFamily="2" charset="0"/>
                <a:cs typeface="NikoshBAN" pitchFamily="2" charset="0"/>
              </a:rPr>
              <a:t> লেখচিত্র</a:t>
            </a:r>
            <a:r>
              <a:rPr lang="bn-IN" sz="4000" dirty="0">
                <a:solidFill>
                  <a:prstClr val="black"/>
                </a:solidFill>
                <a:latin typeface="NikoshBAN" pitchFamily="2" charset="0"/>
                <a:cs typeface="NikoshBAN" pitchFamily="2" charset="0"/>
              </a:rPr>
              <a:t>ের সাহায্যে উক্ত সরল সহসমীকরণদ্বয়ের </a:t>
            </a:r>
            <a:r>
              <a:rPr lang="bn-BD" sz="4000" dirty="0">
                <a:solidFill>
                  <a:prstClr val="black"/>
                </a:solidFill>
                <a:latin typeface="NikoshBAN" pitchFamily="2" charset="0"/>
                <a:cs typeface="NikoshBAN" pitchFamily="2" charset="0"/>
              </a:rPr>
              <a:t>সমাধান</a:t>
            </a:r>
            <a:r>
              <a:rPr lang="bn-IN" sz="4000" dirty="0">
                <a:solidFill>
                  <a:prstClr val="black"/>
                </a:solidFill>
                <a:latin typeface="NikoshBAN" pitchFamily="2" charset="0"/>
                <a:cs typeface="NikoshBAN" pitchFamily="2" charset="0"/>
              </a:rPr>
              <a:t> </a:t>
            </a:r>
            <a:r>
              <a:rPr lang="bn-BD" sz="4000" dirty="0">
                <a:solidFill>
                  <a:prstClr val="black"/>
                </a:solidFill>
                <a:latin typeface="NikoshBAN" pitchFamily="2" charset="0"/>
                <a:cs typeface="NikoshBAN" pitchFamily="2" charset="0"/>
              </a:rPr>
              <a:t>কর</a:t>
            </a:r>
            <a:r>
              <a:rPr lang="bn-IN" sz="4000" dirty="0">
                <a:solidFill>
                  <a:prstClr val="black"/>
                </a:solidFill>
                <a:latin typeface="NikoshBAN" pitchFamily="2" charset="0"/>
                <a:cs typeface="NikoshBAN" pitchFamily="2" charset="0"/>
              </a:rPr>
              <a:t>।</a:t>
            </a:r>
          </a:p>
          <a:p>
            <a:pPr algn="ctr" fontAlgn="base">
              <a:spcBef>
                <a:spcPct val="0"/>
              </a:spcBef>
              <a:spcAft>
                <a:spcPct val="0"/>
              </a:spcAft>
            </a:pPr>
            <a:endParaRPr lang="en-US" sz="3200" dirty="0">
              <a:solidFill>
                <a:prstClr val="black"/>
              </a:solidFill>
              <a:latin typeface="NikoshBAN" pitchFamily="2" charset="0"/>
              <a:cs typeface="NikoshBAN" pitchFamily="2" charset="0"/>
            </a:endParaRPr>
          </a:p>
        </p:txBody>
      </p:sp>
      <p:sp>
        <p:nvSpPr>
          <p:cNvPr id="2" name="Date Placeholder 1">
            <a:extLst>
              <a:ext uri="{FF2B5EF4-FFF2-40B4-BE49-F238E27FC236}">
                <a16:creationId xmlns:a16="http://schemas.microsoft.com/office/drawing/2014/main" id="{1C587465-19E8-4B7F-8E14-485E2505D0AE}"/>
              </a:ext>
            </a:extLst>
          </p:cNvPr>
          <p:cNvSpPr>
            <a:spLocks noGrp="1"/>
          </p:cNvSpPr>
          <p:nvPr>
            <p:ph type="dt" sz="half" idx="10"/>
          </p:nvPr>
        </p:nvSpPr>
        <p:spPr/>
        <p:txBody>
          <a:bodyPr/>
          <a:lstStyle/>
          <a:p>
            <a:fld id="{37222FE7-AE27-4B69-8920-CC64613E16B7}" type="datetime1">
              <a:rPr lang="en-US" smtClean="0"/>
              <a:t>7/12/2026</a:t>
            </a:fld>
            <a:endParaRPr lang="en-US"/>
          </a:p>
        </p:txBody>
      </p:sp>
      <p:sp>
        <p:nvSpPr>
          <p:cNvPr id="4" name="Slide Number Placeholder 3">
            <a:extLst>
              <a:ext uri="{FF2B5EF4-FFF2-40B4-BE49-F238E27FC236}">
                <a16:creationId xmlns:a16="http://schemas.microsoft.com/office/drawing/2014/main" id="{F9E482C1-352F-43E5-ADD5-18B824D288C9}"/>
              </a:ext>
            </a:extLst>
          </p:cNvPr>
          <p:cNvSpPr>
            <a:spLocks noGrp="1"/>
          </p:cNvSpPr>
          <p:nvPr>
            <p:ph type="sldNum" sz="quarter" idx="12"/>
          </p:nvPr>
        </p:nvSpPr>
        <p:spPr/>
        <p:txBody>
          <a:bodyPr/>
          <a:lstStyle/>
          <a:p>
            <a:fld id="{B6F15528-21DE-4FAA-801E-634DDDAF4B2B}" type="slidenum">
              <a:rPr lang="en-US" smtClean="0"/>
              <a:pPr/>
              <a:t>15</a:t>
            </a:fld>
            <a:endParaRPr lang="en-US"/>
          </a:p>
        </p:txBody>
      </p:sp>
    </p:spTree>
    <p:extLst>
      <p:ext uri="{BB962C8B-B14F-4D97-AF65-F5344CB8AC3E}">
        <p14:creationId xmlns:p14="http://schemas.microsoft.com/office/powerpoint/2010/main" val="14693158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096000" y="4038600"/>
            <a:ext cx="4724400" cy="2215991"/>
          </a:xfrm>
          <a:prstGeom prst="rect">
            <a:avLst/>
          </a:prstGeom>
          <a:noFill/>
        </p:spPr>
        <p:txBody>
          <a:bodyPr wrap="square" rtlCol="0">
            <a:spAutoFit/>
          </a:bodyPr>
          <a:lstStyle/>
          <a:p>
            <a:r>
              <a:rPr lang="bn-IN" sz="13800" b="1" spc="50" dirty="0">
                <a:ln w="0"/>
                <a:solidFill>
                  <a:srgbClr val="99FFCC"/>
                </a:solidFill>
                <a:effectLst>
                  <a:outerShdw blurRad="50800" dist="38100" dir="16200000" rotWithShape="0">
                    <a:prstClr val="black">
                      <a:alpha val="40000"/>
                    </a:prstClr>
                  </a:outerShdw>
                </a:effectLst>
                <a:latin typeface="NikoshBAN" pitchFamily="2" charset="0"/>
                <a:cs typeface="NikoshBAN" pitchFamily="2" charset="0"/>
              </a:rPr>
              <a:t>ধন্যবাদ</a:t>
            </a:r>
            <a:endParaRPr lang="en-US" sz="13800" b="1" spc="50" dirty="0">
              <a:ln w="0"/>
              <a:solidFill>
                <a:srgbClr val="99FFCC"/>
              </a:solidFill>
              <a:effectLst>
                <a:outerShdw blurRad="50800" dist="38100" dir="16200000" rotWithShape="0">
                  <a:prstClr val="black">
                    <a:alpha val="40000"/>
                  </a:prstClr>
                </a:outerShdw>
              </a:effectLst>
              <a:latin typeface="NikoshBAN" pitchFamily="2" charset="0"/>
              <a:cs typeface="NikoshBAN" pitchFamily="2" charset="0"/>
            </a:endParaRPr>
          </a:p>
        </p:txBody>
      </p:sp>
      <p:pic>
        <p:nvPicPr>
          <p:cNvPr id="3" name="Picture 2">
            <a:extLst>
              <a:ext uri="{FF2B5EF4-FFF2-40B4-BE49-F238E27FC236}">
                <a16:creationId xmlns:a16="http://schemas.microsoft.com/office/drawing/2014/main" id="{514DE6E5-8A18-4049-A110-2C1F19C5CD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71600" y="909637"/>
            <a:ext cx="5943600" cy="3819525"/>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Date Placeholder 3">
            <a:extLst>
              <a:ext uri="{FF2B5EF4-FFF2-40B4-BE49-F238E27FC236}">
                <a16:creationId xmlns:a16="http://schemas.microsoft.com/office/drawing/2014/main" id="{9CCE564F-7DF8-41D1-BA43-9B6E52260B0A}"/>
              </a:ext>
            </a:extLst>
          </p:cNvPr>
          <p:cNvSpPr>
            <a:spLocks noGrp="1"/>
          </p:cNvSpPr>
          <p:nvPr>
            <p:ph type="dt" sz="half" idx="10"/>
          </p:nvPr>
        </p:nvSpPr>
        <p:spPr/>
        <p:txBody>
          <a:bodyPr/>
          <a:lstStyle/>
          <a:p>
            <a:fld id="{9D87B8D4-90D8-4C21-8F7F-9E7002F13329}" type="datetime1">
              <a:rPr lang="en-US" smtClean="0"/>
              <a:t>7/12/2026</a:t>
            </a:fld>
            <a:endParaRPr lang="en-US"/>
          </a:p>
        </p:txBody>
      </p:sp>
      <p:sp>
        <p:nvSpPr>
          <p:cNvPr id="5" name="Slide Number Placeholder 4">
            <a:extLst>
              <a:ext uri="{FF2B5EF4-FFF2-40B4-BE49-F238E27FC236}">
                <a16:creationId xmlns:a16="http://schemas.microsoft.com/office/drawing/2014/main" id="{F340A6A3-63AE-47E6-BB96-EBA01C93447B}"/>
              </a:ext>
            </a:extLst>
          </p:cNvPr>
          <p:cNvSpPr>
            <a:spLocks noGrp="1"/>
          </p:cNvSpPr>
          <p:nvPr>
            <p:ph type="sldNum" sz="quarter" idx="12"/>
          </p:nvPr>
        </p:nvSpPr>
        <p:spPr/>
        <p:txBody>
          <a:bodyPr/>
          <a:lstStyle/>
          <a:p>
            <a:fld id="{B6F15528-21DE-4FAA-801E-634DDDAF4B2B}" type="slidenum">
              <a:rPr lang="en-US" smtClean="0"/>
              <a:pPr/>
              <a:t>16</a:t>
            </a:fld>
            <a:endParaRPr lang="en-US"/>
          </a:p>
        </p:txBody>
      </p:sp>
    </p:spTree>
    <p:extLst>
      <p:ext uri="{BB962C8B-B14F-4D97-AF65-F5344CB8AC3E}">
        <p14:creationId xmlns:p14="http://schemas.microsoft.com/office/powerpoint/2010/main" val="3507865148"/>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2408</TotalTime>
  <Words>1065</Words>
  <Application>Microsoft Office PowerPoint</Application>
  <PresentationFormat>Widescreen</PresentationFormat>
  <Paragraphs>214</Paragraphs>
  <Slides>16</Slides>
  <Notes>16</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Cambria Math</vt:lpstr>
      <vt:lpstr>Garamond</vt:lpstr>
      <vt:lpstr>NikoshBAN</vt:lpstr>
      <vt:lpstr>Symbol</vt:lpstr>
      <vt:lpstr>Times New Roman</vt:lpstr>
      <vt:lpstr>Vrinda</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MD. AMINUL ISLAM</cp:lastModifiedBy>
  <cp:revision>285</cp:revision>
  <dcterms:created xsi:type="dcterms:W3CDTF">2006-08-16T00:00:00Z</dcterms:created>
  <dcterms:modified xsi:type="dcterms:W3CDTF">2026-07-12T17:11:22Z</dcterms:modified>
</cp:coreProperties>
</file>