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9" r:id="rId2"/>
    <p:sldId id="258" r:id="rId3"/>
    <p:sldId id="276" r:id="rId4"/>
    <p:sldId id="277" r:id="rId5"/>
    <p:sldId id="284" r:id="rId6"/>
    <p:sldId id="263" r:id="rId7"/>
    <p:sldId id="279" r:id="rId8"/>
    <p:sldId id="280" r:id="rId9"/>
    <p:sldId id="281" r:id="rId10"/>
    <p:sldId id="285" r:id="rId11"/>
    <p:sldId id="286" r:id="rId12"/>
    <p:sldId id="287" r:id="rId13"/>
    <p:sldId id="288" r:id="rId14"/>
    <p:sldId id="289" r:id="rId15"/>
    <p:sldId id="290" r:id="rId16"/>
    <p:sldId id="274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10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546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AC6513-5501-460D-AE3B-49F7B8E4D7E0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4CDB8-5846-4EE5-A7A8-72AB561CD8F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4CDB8-5846-4EE5-A7A8-72AB561CD8F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4CDB8-5846-4EE5-A7A8-72AB561CD8F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4CDB8-5846-4EE5-A7A8-72AB561CD8F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4CDB8-5846-4EE5-A7A8-72AB561CD8F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4CDB8-5846-4EE5-A7A8-72AB561CD8F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4CDB8-5846-4EE5-A7A8-72AB561CD8F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4CDB8-5846-4EE5-A7A8-72AB561CD8F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4CDB8-5846-4EE5-A7A8-72AB561CD8F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 dir="in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 dir="in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 dir="in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 dir="in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 dir="in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 dir="in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 dir="in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 dir="in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 dir="in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 dir="in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split orient="vert" dir="in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split orient="vert" dir="in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15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স্বাগত</a:t>
            </a:r>
            <a:endParaRPr lang="en-US" sz="115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Content Placeholder 7" descr="BucketFlower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371600"/>
            <a:ext cx="7720084" cy="5334000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3276600" y="1219200"/>
            <a:ext cx="5791200" cy="4343400"/>
          </a:xfrm>
          <a:prstGeom prst="wedgeRoundRectCallou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6600" y="1295400"/>
            <a:ext cx="5867400" cy="3962401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আরিফ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বিল্লাহ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আলম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ডিগ্রি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কোম্পানীগঞ্জ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মুরাদনগর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কুমিল্লা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0" y="1219200"/>
            <a:ext cx="3276600" cy="4572000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nual Operation 3"/>
          <p:cNvSpPr/>
          <p:nvPr/>
        </p:nvSpPr>
        <p:spPr>
          <a:xfrm>
            <a:off x="685800" y="990600"/>
            <a:ext cx="7543800" cy="4572000"/>
          </a:xfrm>
          <a:prstGeom prst="flowChartManualOperati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87362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85800"/>
            <a:ext cx="8686800" cy="5867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dirty="0">
                <a:latin typeface="NikoshBAN" pitchFamily="2" charset="0"/>
                <a:cs typeface="NikoshBAN" pitchFamily="2" charset="0"/>
              </a:rPr>
              <a:t> 			</a:t>
            </a:r>
          </a:p>
          <a:p>
            <a:pPr>
              <a:buNone/>
            </a:pPr>
            <a:r>
              <a:rPr lang="en-US" sz="4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			  </a:t>
            </a:r>
            <a:r>
              <a:rPr lang="en-US" sz="44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: </a:t>
            </a:r>
            <a:r>
              <a:rPr lang="en-US" sz="44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একাদশ-দ্বাদশ</a:t>
            </a:r>
            <a:endParaRPr lang="en-US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		      </a:t>
            </a:r>
            <a:r>
              <a:rPr lang="en-US" sz="44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: </a:t>
            </a:r>
            <a:r>
              <a:rPr lang="en-US" sz="44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পত্র</a:t>
            </a:r>
            <a:endParaRPr lang="en-US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		    </a:t>
            </a:r>
            <a:r>
              <a:rPr lang="en-US" sz="44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: </a:t>
            </a:r>
            <a:r>
              <a:rPr lang="en-US" sz="44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ব্যাকরণ</a:t>
            </a:r>
            <a:endParaRPr lang="en-US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	              </a:t>
            </a:r>
            <a:r>
              <a:rPr lang="en-US" sz="44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: ৬০ </a:t>
            </a:r>
            <a:r>
              <a:rPr lang="en-US" sz="44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		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76200"/>
            <a:ext cx="8229600" cy="838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u="sng" dirty="0" err="1"/>
              <a:t>নিচে</a:t>
            </a:r>
            <a:r>
              <a:rPr lang="en-US" sz="3600" u="sng" dirty="0"/>
              <a:t> </a:t>
            </a:r>
            <a:r>
              <a:rPr lang="en-US" sz="3600" u="sng" dirty="0" err="1"/>
              <a:t>ভালো</a:t>
            </a:r>
            <a:r>
              <a:rPr lang="en-US" sz="3600" u="sng" dirty="0"/>
              <a:t> </a:t>
            </a:r>
            <a:r>
              <a:rPr lang="en-US" sz="3600" u="sng" dirty="0" err="1"/>
              <a:t>করে</a:t>
            </a:r>
            <a:r>
              <a:rPr lang="en-US" sz="3600" u="sng" dirty="0"/>
              <a:t> </a:t>
            </a:r>
            <a:r>
              <a:rPr lang="en-US" sz="3600" u="sng" dirty="0" err="1"/>
              <a:t>লক্ষ্য</a:t>
            </a:r>
            <a:r>
              <a:rPr lang="en-US" sz="3600" u="sng" dirty="0"/>
              <a:t> </a:t>
            </a:r>
            <a:r>
              <a:rPr lang="en-US" sz="3600" u="sng" dirty="0" err="1"/>
              <a:t>কর</a:t>
            </a:r>
            <a:endParaRPr lang="en-US" sz="3600" u="sng" dirty="0"/>
          </a:p>
        </p:txBody>
      </p:sp>
      <p:sp>
        <p:nvSpPr>
          <p:cNvPr id="3" name="Rounded Rectangular Callout 2"/>
          <p:cNvSpPr/>
          <p:nvPr/>
        </p:nvSpPr>
        <p:spPr>
          <a:xfrm>
            <a:off x="685800" y="914400"/>
            <a:ext cx="1676400" cy="1143000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</a:rPr>
              <a:t>আমি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3200400" y="914400"/>
            <a:ext cx="1676400" cy="1143000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</a:rPr>
              <a:t>ভাত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5867400" y="914400"/>
            <a:ext cx="1981200" cy="1143000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</a:rPr>
              <a:t>খাই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609600" y="3886200"/>
            <a:ext cx="1676400" cy="1143000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</a:rPr>
              <a:t>রহিম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3200400" y="3886200"/>
            <a:ext cx="1676400" cy="1143000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</a:rPr>
              <a:t>ভালো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5867400" y="3810000"/>
            <a:ext cx="1981200" cy="1143000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002060"/>
                </a:solidFill>
              </a:rPr>
              <a:t>ছেলে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685800" y="2362200"/>
            <a:ext cx="7162800" cy="1143000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FF0000"/>
                </a:solidFill>
              </a:rPr>
              <a:t>আমি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ভাত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খাই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685800" y="5334000"/>
            <a:ext cx="7239000" cy="1143000"/>
          </a:xfrm>
          <a:prstGeom prst="wedgeRound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FF0000"/>
                </a:solidFill>
              </a:rPr>
              <a:t>রহিম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ভালো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ছেলে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</a:p>
        </p:txBody>
      </p:sp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152400"/>
            <a:ext cx="8077200" cy="457200"/>
          </a:xfrm>
        </p:spPr>
        <p:txBody>
          <a:bodyPr>
            <a:noAutofit/>
          </a:bodyPr>
          <a:lstStyle/>
          <a:p>
            <a:endParaRPr lang="en-US" sz="6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own Arrow Callout 4"/>
          <p:cNvSpPr/>
          <p:nvPr/>
        </p:nvSpPr>
        <p:spPr>
          <a:xfrm>
            <a:off x="990600" y="762000"/>
            <a:ext cx="7010400" cy="2362200"/>
          </a:xfrm>
          <a:prstGeom prst="downArrowCallou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বাক্যতত্ত্ব</a:t>
            </a:r>
            <a:endParaRPr lang="en-US" sz="8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Bevel 8"/>
          <p:cNvSpPr/>
          <p:nvPr/>
        </p:nvSpPr>
        <p:spPr>
          <a:xfrm>
            <a:off x="838200" y="3276600"/>
            <a:ext cx="7315200" cy="2133600"/>
          </a:xfrm>
          <a:prstGeom prst="bevel">
            <a:avLst/>
          </a:prstGeom>
        </p:spPr>
        <p:style>
          <a:lnRef idx="1">
            <a:schemeClr val="dk1"/>
          </a:lnRef>
          <a:fillRef idx="1001">
            <a:schemeClr val="lt2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অর্থানুসারে</a:t>
            </a:r>
            <a:r>
              <a:rPr lang="en-US" sz="5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বাক্যের</a:t>
            </a:r>
            <a:r>
              <a:rPr lang="en-US" sz="5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শ্রেণিবিভাগ</a:t>
            </a:r>
            <a:endParaRPr lang="en-US" sz="5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rizontal Scroll 4"/>
          <p:cNvSpPr/>
          <p:nvPr/>
        </p:nvSpPr>
        <p:spPr>
          <a:xfrm>
            <a:off x="304800" y="1371600"/>
            <a:ext cx="8763000" cy="4572000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endParaRPr lang="en-US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…</a:t>
            </a:r>
          </a:p>
          <a:p>
            <a:pPr marL="514350" indent="-514350">
              <a:buNone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     ‡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;</a:t>
            </a:r>
          </a:p>
          <a:p>
            <a:pPr marL="514350" indent="-514350">
              <a:buNone/>
            </a:pPr>
            <a:r>
              <a:rPr lang="en-US" sz="4000" dirty="0">
                <a:latin typeface="NikoshBAN" pitchFamily="2" charset="0"/>
                <a:cs typeface="NikoshBAN" pitchFamily="2" charset="0"/>
              </a:rPr>
              <a:t>      ‡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অর্থানুসারে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বাক্যের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শ্রেণিবিভাগ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উদাহরণসহ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  	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4" name="Oval 3"/>
          <p:cNvSpPr/>
          <p:nvPr/>
        </p:nvSpPr>
        <p:spPr>
          <a:xfrm>
            <a:off x="2286000" y="381000"/>
            <a:ext cx="4267200" cy="9906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chemeClr val="accent5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b="1" dirty="0">
              <a:solidFill>
                <a:schemeClr val="accent5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ular Callout 3"/>
          <p:cNvSpPr/>
          <p:nvPr/>
        </p:nvSpPr>
        <p:spPr>
          <a:xfrm>
            <a:off x="228600" y="1676400"/>
            <a:ext cx="8686800" cy="4114800"/>
          </a:xfrm>
          <a:prstGeom prst="wedgeRect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err="1"/>
              <a:t>বাক্যের</a:t>
            </a:r>
            <a:r>
              <a:rPr lang="en-US" u="sng" dirty="0"/>
              <a:t> </a:t>
            </a:r>
            <a:r>
              <a:rPr lang="en-US" u="sng" dirty="0" err="1"/>
              <a:t>সংজ্ঞা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74837"/>
            <a:ext cx="9144000" cy="4221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যে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সুবিন্যস্ত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পদসমষ্টি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দ্বারা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কোনো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বিষয়ে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বক্তার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মনোভাব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সম্পূর্ণ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রূপে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প্রকাশিত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হয়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তাকে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বাক্য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বলে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।</a:t>
            </a:r>
          </a:p>
          <a:p>
            <a:pPr>
              <a:buNone/>
            </a:pP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</a:p>
          <a:p>
            <a:pPr>
              <a:buNone/>
            </a:pP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উদাহরণ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–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ছেলেরা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বল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খেলে</a:t>
            </a:r>
            <a:r>
              <a:rPr lang="en-US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।</a:t>
            </a:r>
          </a:p>
        </p:txBody>
      </p:sp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ular Callout 5"/>
          <p:cNvSpPr/>
          <p:nvPr/>
        </p:nvSpPr>
        <p:spPr>
          <a:xfrm>
            <a:off x="609600" y="1676400"/>
            <a:ext cx="7848600" cy="4343400"/>
          </a:xfrm>
          <a:prstGeom prst="wedgeRound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</p:spPr>
        <p:txBody>
          <a:bodyPr>
            <a:normAutofit/>
          </a:bodyPr>
          <a:lstStyle/>
          <a:p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686800" cy="4038600"/>
          </a:xfrm>
        </p:spPr>
        <p:txBody>
          <a:bodyPr>
            <a:normAutofit lnSpcReduction="10000"/>
          </a:bodyPr>
          <a:lstStyle/>
          <a:p>
            <a:pPr marL="514350" indent="-514350">
              <a:buNone/>
            </a:pPr>
            <a:r>
              <a:rPr lang="en-US" b="1" dirty="0"/>
              <a:t>	১) </a:t>
            </a:r>
            <a:r>
              <a:rPr lang="en-US" b="1" dirty="0" err="1"/>
              <a:t>বর্ণনাত্মক</a:t>
            </a:r>
            <a:r>
              <a:rPr lang="en-US" b="1" dirty="0"/>
              <a:t> </a:t>
            </a:r>
            <a:r>
              <a:rPr lang="en-US" b="1" dirty="0" err="1"/>
              <a:t>বাক্য</a:t>
            </a:r>
            <a:endParaRPr lang="en-US" b="1" dirty="0"/>
          </a:p>
          <a:p>
            <a:pPr marL="514350" indent="-514350">
              <a:buNone/>
            </a:pPr>
            <a:r>
              <a:rPr lang="en-US" b="1" dirty="0"/>
              <a:t>	২) </a:t>
            </a:r>
            <a:r>
              <a:rPr lang="en-US" b="1" dirty="0" err="1"/>
              <a:t>অনুজ্ঞাসূচক</a:t>
            </a:r>
            <a:r>
              <a:rPr lang="en-US" b="1" dirty="0"/>
              <a:t> </a:t>
            </a:r>
            <a:r>
              <a:rPr lang="en-US" b="1" dirty="0" err="1"/>
              <a:t>বাক্য</a:t>
            </a:r>
            <a:endParaRPr lang="en-US" b="1" dirty="0"/>
          </a:p>
          <a:p>
            <a:pPr marL="514350" indent="-514350">
              <a:buNone/>
            </a:pPr>
            <a:r>
              <a:rPr lang="en-US" b="1" dirty="0"/>
              <a:t>	৩) </a:t>
            </a:r>
            <a:r>
              <a:rPr lang="en-US" b="1" dirty="0" err="1"/>
              <a:t>প্রশ্নবোধক</a:t>
            </a:r>
            <a:r>
              <a:rPr lang="en-US" b="1" dirty="0"/>
              <a:t> </a:t>
            </a:r>
            <a:r>
              <a:rPr lang="en-US" b="1" dirty="0" err="1"/>
              <a:t>বাক্য</a:t>
            </a:r>
            <a:endParaRPr lang="en-US" b="1" dirty="0"/>
          </a:p>
          <a:p>
            <a:pPr marL="514350" indent="-514350">
              <a:buNone/>
            </a:pPr>
            <a:r>
              <a:rPr lang="en-US" b="1" dirty="0"/>
              <a:t>	৪) </a:t>
            </a:r>
            <a:r>
              <a:rPr lang="en-US" b="1" dirty="0" err="1"/>
              <a:t>প্রার্থনাসূচক</a:t>
            </a:r>
            <a:r>
              <a:rPr lang="en-US" b="1" dirty="0"/>
              <a:t> </a:t>
            </a:r>
            <a:r>
              <a:rPr lang="en-US" b="1" dirty="0" err="1"/>
              <a:t>বাক্য</a:t>
            </a:r>
            <a:endParaRPr lang="en-US" b="1" dirty="0"/>
          </a:p>
          <a:p>
            <a:pPr marL="514350" indent="-514350">
              <a:buNone/>
            </a:pPr>
            <a:r>
              <a:rPr lang="en-US" b="1" dirty="0"/>
              <a:t>	৫) </a:t>
            </a:r>
            <a:r>
              <a:rPr lang="en-US" b="1" dirty="0" err="1"/>
              <a:t>কার্যকারণাত্মক</a:t>
            </a:r>
            <a:r>
              <a:rPr lang="en-US" b="1" dirty="0"/>
              <a:t> </a:t>
            </a:r>
            <a:r>
              <a:rPr lang="en-US" b="1" dirty="0" err="1"/>
              <a:t>বাক্য</a:t>
            </a:r>
            <a:endParaRPr lang="en-US" b="1" dirty="0"/>
          </a:p>
          <a:p>
            <a:pPr marL="514350" indent="-514350">
              <a:buNone/>
            </a:pPr>
            <a:r>
              <a:rPr lang="en-US" b="1" dirty="0"/>
              <a:t>	৬) </a:t>
            </a:r>
            <a:r>
              <a:rPr lang="en-US" b="1" dirty="0" err="1"/>
              <a:t>সন্দেহদ্যোতক</a:t>
            </a:r>
            <a:r>
              <a:rPr lang="en-US" b="1" dirty="0"/>
              <a:t> </a:t>
            </a:r>
            <a:r>
              <a:rPr lang="en-US" b="1" dirty="0" err="1"/>
              <a:t>বাক্য</a:t>
            </a:r>
            <a:endParaRPr lang="en-US" b="1" dirty="0"/>
          </a:p>
          <a:p>
            <a:pPr marL="514350" indent="-514350">
              <a:buNone/>
            </a:pPr>
            <a:r>
              <a:rPr lang="en-US" b="1" dirty="0"/>
              <a:t>	৭) </a:t>
            </a:r>
            <a:r>
              <a:rPr lang="en-US" b="1" dirty="0" err="1"/>
              <a:t>আবেগসূচক</a:t>
            </a:r>
            <a:r>
              <a:rPr lang="en-US" b="1" dirty="0"/>
              <a:t> </a:t>
            </a:r>
            <a:r>
              <a:rPr lang="en-US" b="1" dirty="0" err="1"/>
              <a:t>বাক্য</a:t>
            </a:r>
            <a:endParaRPr lang="en-US" b="1" dirty="0"/>
          </a:p>
          <a:p>
            <a:pPr marL="514350" indent="-514350">
              <a:buNone/>
            </a:pPr>
            <a:endParaRPr lang="en-US" b="1" dirty="0"/>
          </a:p>
        </p:txBody>
      </p:sp>
      <p:sp>
        <p:nvSpPr>
          <p:cNvPr id="4" name="Flowchart: Alternate Process 3"/>
          <p:cNvSpPr/>
          <p:nvPr/>
        </p:nvSpPr>
        <p:spPr>
          <a:xfrm>
            <a:off x="990600" y="381000"/>
            <a:ext cx="7162800" cy="114300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/>
              <a:t>অর্থানুসারে</a:t>
            </a:r>
            <a:r>
              <a:rPr lang="en-US" sz="3600" b="1" dirty="0"/>
              <a:t> </a:t>
            </a:r>
            <a:r>
              <a:rPr lang="en-US" sz="3600" b="1" dirty="0" err="1"/>
              <a:t>বাক্য</a:t>
            </a:r>
            <a:r>
              <a:rPr lang="en-US" sz="3600" b="1" dirty="0"/>
              <a:t> </a:t>
            </a:r>
            <a:r>
              <a:rPr lang="en-US" sz="3600" b="1" dirty="0" err="1"/>
              <a:t>সাত</a:t>
            </a:r>
            <a:r>
              <a:rPr lang="en-US" sz="3600" b="1" dirty="0"/>
              <a:t> </a:t>
            </a:r>
            <a:r>
              <a:rPr lang="en-US" sz="3600" b="1" dirty="0" err="1"/>
              <a:t>প্রকার</a:t>
            </a:r>
            <a:endParaRPr lang="en-US" sz="3600" b="1" dirty="0"/>
          </a:p>
        </p:txBody>
      </p:sp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uiExpand="1" build="p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rizontal Scroll 5"/>
          <p:cNvSpPr/>
          <p:nvPr/>
        </p:nvSpPr>
        <p:spPr>
          <a:xfrm>
            <a:off x="228600" y="838200"/>
            <a:ext cx="8686800" cy="5105400"/>
          </a:xfrm>
          <a:prstGeom prst="horizontalScrol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52600"/>
            <a:ext cx="9144000" cy="5410200"/>
          </a:xfrm>
        </p:spPr>
        <p:txBody>
          <a:bodyPr/>
          <a:lstStyle/>
          <a:p>
            <a:pPr>
              <a:buNone/>
            </a:pPr>
            <a:r>
              <a:rPr lang="en-US" dirty="0"/>
              <a:t>         </a:t>
            </a:r>
            <a:r>
              <a:rPr lang="en-US" b="1" dirty="0" err="1"/>
              <a:t>যে</a:t>
            </a:r>
            <a:r>
              <a:rPr lang="en-US" b="1" dirty="0"/>
              <a:t> </a:t>
            </a:r>
            <a:r>
              <a:rPr lang="en-US" b="1" dirty="0" err="1"/>
              <a:t>বাক্যে</a:t>
            </a:r>
            <a:r>
              <a:rPr lang="en-US" b="1" dirty="0"/>
              <a:t> </a:t>
            </a:r>
            <a:r>
              <a:rPr lang="en-US" b="1" dirty="0" err="1"/>
              <a:t>কোনো</a:t>
            </a:r>
            <a:r>
              <a:rPr lang="en-US" b="1" dirty="0"/>
              <a:t> </a:t>
            </a:r>
            <a:r>
              <a:rPr lang="en-US" b="1" dirty="0" err="1"/>
              <a:t>বক্তব্য</a:t>
            </a:r>
            <a:r>
              <a:rPr lang="en-US" b="1" dirty="0"/>
              <a:t> </a:t>
            </a:r>
            <a:r>
              <a:rPr lang="en-US" b="1" dirty="0" err="1"/>
              <a:t>সাধারণভাবে</a:t>
            </a:r>
            <a:r>
              <a:rPr lang="en-US" b="1" dirty="0"/>
              <a:t> </a:t>
            </a:r>
          </a:p>
          <a:p>
            <a:pPr>
              <a:buNone/>
            </a:pPr>
            <a:r>
              <a:rPr lang="en-US" b="1" dirty="0"/>
              <a:t>         </a:t>
            </a:r>
            <a:r>
              <a:rPr lang="en-US" b="1" dirty="0" err="1"/>
              <a:t>বিবৃত</a:t>
            </a:r>
            <a:r>
              <a:rPr lang="en-US" b="1" dirty="0"/>
              <a:t> </a:t>
            </a:r>
            <a:r>
              <a:rPr lang="en-US" b="1" dirty="0" err="1"/>
              <a:t>বা</a:t>
            </a:r>
            <a:r>
              <a:rPr lang="en-US" b="1" dirty="0"/>
              <a:t> </a:t>
            </a:r>
            <a:r>
              <a:rPr lang="en-US" b="1" dirty="0" err="1"/>
              <a:t>নির্দেশ</a:t>
            </a:r>
            <a:r>
              <a:rPr lang="en-US" b="1" dirty="0"/>
              <a:t> </a:t>
            </a:r>
            <a:r>
              <a:rPr lang="en-US" b="1" dirty="0" err="1"/>
              <a:t>করা</a:t>
            </a:r>
            <a:r>
              <a:rPr lang="en-US" b="1" dirty="0"/>
              <a:t> </a:t>
            </a:r>
            <a:r>
              <a:rPr lang="en-US" b="1" dirty="0" err="1"/>
              <a:t>হয়</a:t>
            </a:r>
            <a:r>
              <a:rPr lang="en-US" b="1" dirty="0"/>
              <a:t>, </a:t>
            </a:r>
            <a:r>
              <a:rPr lang="en-US" b="1" dirty="0" err="1"/>
              <a:t>তাকে</a:t>
            </a:r>
            <a:r>
              <a:rPr lang="en-US" b="1" dirty="0"/>
              <a:t> </a:t>
            </a:r>
            <a:r>
              <a:rPr lang="en-US" b="1" dirty="0" err="1"/>
              <a:t>বর্ণনাত্মক</a:t>
            </a:r>
            <a:r>
              <a:rPr lang="en-US" b="1" dirty="0"/>
              <a:t>    	</a:t>
            </a:r>
            <a:r>
              <a:rPr lang="en-US" b="1" dirty="0" err="1"/>
              <a:t>বাক্য</a:t>
            </a:r>
            <a:r>
              <a:rPr lang="en-US" b="1" dirty="0"/>
              <a:t> </a:t>
            </a:r>
            <a:r>
              <a:rPr lang="en-US" b="1" dirty="0" err="1"/>
              <a:t>বলে</a:t>
            </a:r>
            <a:r>
              <a:rPr lang="en-US" b="1" dirty="0"/>
              <a:t>।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  		 </a:t>
            </a:r>
            <a:r>
              <a:rPr lang="en-US" b="1" dirty="0" err="1"/>
              <a:t>উদাহরণ</a:t>
            </a:r>
            <a:r>
              <a:rPr lang="en-US" b="1" dirty="0"/>
              <a:t>- </a:t>
            </a:r>
            <a:r>
              <a:rPr lang="en-US" b="1" u="sng" dirty="0" err="1"/>
              <a:t>সূর্য</a:t>
            </a:r>
            <a:r>
              <a:rPr lang="en-US" b="1" u="sng" dirty="0"/>
              <a:t> </a:t>
            </a:r>
            <a:r>
              <a:rPr lang="en-US" b="1" u="sng" dirty="0" err="1"/>
              <a:t>পূর্বদিকে</a:t>
            </a:r>
            <a:r>
              <a:rPr lang="en-US" b="1" u="sng" dirty="0"/>
              <a:t> </a:t>
            </a:r>
            <a:r>
              <a:rPr lang="en-US" b="1" u="sng" dirty="0" err="1"/>
              <a:t>ওঠে</a:t>
            </a:r>
            <a:r>
              <a:rPr lang="en-US" dirty="0"/>
              <a:t>।</a:t>
            </a:r>
          </a:p>
        </p:txBody>
      </p:sp>
      <p:sp>
        <p:nvSpPr>
          <p:cNvPr id="5" name="Down Arrow Callout 4"/>
          <p:cNvSpPr/>
          <p:nvPr/>
        </p:nvSpPr>
        <p:spPr>
          <a:xfrm>
            <a:off x="2590800" y="228600"/>
            <a:ext cx="4343400" cy="106680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বর্ণনাত্মক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বাক্য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rizontal Scroll 5"/>
          <p:cNvSpPr/>
          <p:nvPr/>
        </p:nvSpPr>
        <p:spPr>
          <a:xfrm>
            <a:off x="228600" y="838200"/>
            <a:ext cx="8686800" cy="5105400"/>
          </a:xfrm>
          <a:prstGeom prst="horizontalScrol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52600"/>
            <a:ext cx="9144000" cy="5410200"/>
          </a:xfrm>
        </p:spPr>
        <p:txBody>
          <a:bodyPr/>
          <a:lstStyle/>
          <a:p>
            <a:pPr>
              <a:buNone/>
            </a:pPr>
            <a:r>
              <a:rPr lang="en-US" dirty="0"/>
              <a:t>         </a:t>
            </a:r>
            <a:r>
              <a:rPr lang="en-US" b="1" dirty="0" err="1"/>
              <a:t>যে</a:t>
            </a:r>
            <a:r>
              <a:rPr lang="en-US" b="1" dirty="0"/>
              <a:t> </a:t>
            </a:r>
            <a:r>
              <a:rPr lang="en-US" b="1" dirty="0" err="1"/>
              <a:t>বাক্যে</a:t>
            </a:r>
            <a:r>
              <a:rPr lang="en-US" b="1" dirty="0"/>
              <a:t> </a:t>
            </a:r>
            <a:r>
              <a:rPr lang="en-US" b="1" dirty="0" err="1"/>
              <a:t>আদেশ</a:t>
            </a:r>
            <a:r>
              <a:rPr lang="en-US" b="1" dirty="0"/>
              <a:t>, </a:t>
            </a:r>
            <a:r>
              <a:rPr lang="en-US" b="1" dirty="0" err="1"/>
              <a:t>উপদেশ</a:t>
            </a:r>
            <a:r>
              <a:rPr lang="en-US" b="1" dirty="0"/>
              <a:t>, </a:t>
            </a:r>
            <a:r>
              <a:rPr lang="en-US" b="1" dirty="0" err="1"/>
              <a:t>নিষেধ</a:t>
            </a:r>
            <a:r>
              <a:rPr lang="en-US" b="1" dirty="0"/>
              <a:t>, </a:t>
            </a:r>
          </a:p>
          <a:p>
            <a:pPr>
              <a:buNone/>
            </a:pPr>
            <a:r>
              <a:rPr lang="en-US" b="1" dirty="0"/>
              <a:t>		</a:t>
            </a:r>
            <a:r>
              <a:rPr lang="en-US" b="1" dirty="0" err="1"/>
              <a:t>অনুরোধ</a:t>
            </a:r>
            <a:r>
              <a:rPr lang="en-US" b="1" dirty="0"/>
              <a:t> </a:t>
            </a:r>
            <a:r>
              <a:rPr lang="en-US" b="1" dirty="0" err="1"/>
              <a:t>ইত্যাদি</a:t>
            </a:r>
            <a:r>
              <a:rPr lang="en-US" b="1" dirty="0"/>
              <a:t> </a:t>
            </a:r>
            <a:r>
              <a:rPr lang="en-US" b="1" dirty="0" err="1"/>
              <a:t>অর্থ</a:t>
            </a:r>
            <a:r>
              <a:rPr lang="en-US" b="1" dirty="0"/>
              <a:t> </a:t>
            </a:r>
            <a:r>
              <a:rPr lang="en-US" b="1" dirty="0" err="1"/>
              <a:t>প্রকাশ</a:t>
            </a:r>
            <a:r>
              <a:rPr lang="en-US" b="1" dirty="0"/>
              <a:t> </a:t>
            </a:r>
            <a:r>
              <a:rPr lang="en-US" b="1" dirty="0" err="1"/>
              <a:t>পায়</a:t>
            </a:r>
            <a:r>
              <a:rPr lang="en-US" b="1" dirty="0"/>
              <a:t>, </a:t>
            </a:r>
            <a:r>
              <a:rPr lang="en-US" b="1" dirty="0" err="1"/>
              <a:t>তাকে</a:t>
            </a:r>
            <a:r>
              <a:rPr lang="en-US" b="1" dirty="0"/>
              <a:t> 	</a:t>
            </a:r>
            <a:r>
              <a:rPr lang="en-US" b="1" dirty="0" err="1"/>
              <a:t>অনুজ্ঞাসূচক</a:t>
            </a:r>
            <a:r>
              <a:rPr lang="en-US" b="1" dirty="0"/>
              <a:t> </a:t>
            </a:r>
            <a:r>
              <a:rPr lang="en-US" b="1" dirty="0" err="1"/>
              <a:t>বাক্য</a:t>
            </a:r>
            <a:r>
              <a:rPr lang="en-US" b="1" dirty="0"/>
              <a:t> </a:t>
            </a:r>
            <a:r>
              <a:rPr lang="en-US" b="1" dirty="0" err="1"/>
              <a:t>বলে</a:t>
            </a:r>
            <a:r>
              <a:rPr lang="en-US" b="1" dirty="0"/>
              <a:t>।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  		 </a:t>
            </a:r>
            <a:r>
              <a:rPr lang="en-US" b="1" dirty="0" err="1"/>
              <a:t>উদাহরণ</a:t>
            </a:r>
            <a:r>
              <a:rPr lang="en-US" b="1" dirty="0"/>
              <a:t>- </a:t>
            </a:r>
            <a:r>
              <a:rPr lang="en-US" b="1" u="sng" dirty="0" err="1"/>
              <a:t>সদা</a:t>
            </a:r>
            <a:r>
              <a:rPr lang="en-US" b="1" u="sng" dirty="0"/>
              <a:t> </a:t>
            </a:r>
            <a:r>
              <a:rPr lang="en-US" b="1" u="sng" dirty="0" err="1"/>
              <a:t>সত্য</a:t>
            </a:r>
            <a:r>
              <a:rPr lang="en-US" b="1" u="sng" dirty="0"/>
              <a:t> </a:t>
            </a:r>
            <a:r>
              <a:rPr lang="en-US" b="1" u="sng" dirty="0" err="1"/>
              <a:t>কথা</a:t>
            </a:r>
            <a:r>
              <a:rPr lang="en-US" b="1" u="sng" dirty="0"/>
              <a:t> </a:t>
            </a:r>
            <a:r>
              <a:rPr lang="en-US" b="1" u="sng" dirty="0" err="1"/>
              <a:t>বলবে</a:t>
            </a:r>
            <a:r>
              <a:rPr lang="en-US" dirty="0"/>
              <a:t>।</a:t>
            </a:r>
          </a:p>
        </p:txBody>
      </p:sp>
      <p:sp>
        <p:nvSpPr>
          <p:cNvPr id="5" name="Down Arrow Callout 4"/>
          <p:cNvSpPr/>
          <p:nvPr/>
        </p:nvSpPr>
        <p:spPr>
          <a:xfrm>
            <a:off x="2362200" y="228600"/>
            <a:ext cx="4876800" cy="106680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অনুজ্ঞাসূচক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বাক্য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rizontal Scroll 5"/>
          <p:cNvSpPr/>
          <p:nvPr/>
        </p:nvSpPr>
        <p:spPr>
          <a:xfrm>
            <a:off x="228600" y="838200"/>
            <a:ext cx="8686800" cy="5105400"/>
          </a:xfrm>
          <a:prstGeom prst="horizontalScrol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52600"/>
            <a:ext cx="9144000" cy="5410200"/>
          </a:xfrm>
        </p:spPr>
        <p:txBody>
          <a:bodyPr/>
          <a:lstStyle/>
          <a:p>
            <a:pPr>
              <a:buNone/>
            </a:pPr>
            <a:r>
              <a:rPr lang="en-US" dirty="0"/>
              <a:t>         </a:t>
            </a:r>
            <a:r>
              <a:rPr lang="en-US" b="1" dirty="0" err="1"/>
              <a:t>যে</a:t>
            </a:r>
            <a:r>
              <a:rPr lang="en-US" b="1" dirty="0"/>
              <a:t> </a:t>
            </a:r>
            <a:r>
              <a:rPr lang="en-US" b="1" dirty="0" err="1"/>
              <a:t>বাক্যের</a:t>
            </a:r>
            <a:r>
              <a:rPr lang="en-US" b="1" dirty="0"/>
              <a:t> </a:t>
            </a:r>
            <a:r>
              <a:rPr lang="en-US" b="1" dirty="0" err="1"/>
              <a:t>দ্বারা</a:t>
            </a:r>
            <a:r>
              <a:rPr lang="en-US" b="1" dirty="0"/>
              <a:t> </a:t>
            </a:r>
            <a:r>
              <a:rPr lang="en-US" b="1" dirty="0" err="1"/>
              <a:t>কোনো</a:t>
            </a:r>
            <a:r>
              <a:rPr lang="en-US" b="1" dirty="0"/>
              <a:t> </a:t>
            </a:r>
            <a:r>
              <a:rPr lang="en-US" b="1" dirty="0" err="1"/>
              <a:t>কিছু</a:t>
            </a:r>
            <a:r>
              <a:rPr lang="en-US" b="1" dirty="0"/>
              <a:t> </a:t>
            </a:r>
            <a:r>
              <a:rPr lang="en-US" b="1" dirty="0" err="1"/>
              <a:t>জিজ্ঞাসা</a:t>
            </a:r>
            <a:r>
              <a:rPr lang="en-US" b="1" dirty="0"/>
              <a:t> </a:t>
            </a:r>
            <a:r>
              <a:rPr lang="en-US" b="1" dirty="0" err="1"/>
              <a:t>বা</a:t>
            </a:r>
            <a:r>
              <a:rPr lang="en-US" b="1" dirty="0"/>
              <a:t> 	</a:t>
            </a:r>
            <a:r>
              <a:rPr lang="en-US" b="1" dirty="0" err="1"/>
              <a:t>প্রশ্ন</a:t>
            </a:r>
            <a:r>
              <a:rPr lang="en-US" b="1" dirty="0"/>
              <a:t> </a:t>
            </a:r>
            <a:r>
              <a:rPr lang="en-US" b="1" dirty="0" err="1"/>
              <a:t>করা</a:t>
            </a:r>
            <a:r>
              <a:rPr lang="en-US" b="1" dirty="0"/>
              <a:t> </a:t>
            </a:r>
            <a:r>
              <a:rPr lang="en-US" b="1" dirty="0" err="1"/>
              <a:t>হয়</a:t>
            </a:r>
            <a:r>
              <a:rPr lang="en-US" b="1" dirty="0"/>
              <a:t>, </a:t>
            </a:r>
            <a:r>
              <a:rPr lang="en-US" b="1" dirty="0" err="1"/>
              <a:t>তাকে</a:t>
            </a:r>
            <a:r>
              <a:rPr lang="en-US" b="1" dirty="0"/>
              <a:t> </a:t>
            </a:r>
            <a:r>
              <a:rPr lang="en-US" b="1" dirty="0" err="1"/>
              <a:t>প্রশ্নবোধক</a:t>
            </a:r>
            <a:r>
              <a:rPr lang="en-US" b="1" dirty="0"/>
              <a:t> </a:t>
            </a:r>
            <a:r>
              <a:rPr lang="en-US" b="1" dirty="0" err="1"/>
              <a:t>বাক্য</a:t>
            </a:r>
            <a:r>
              <a:rPr lang="en-US" b="1" dirty="0"/>
              <a:t> </a:t>
            </a:r>
            <a:r>
              <a:rPr lang="en-US" b="1" dirty="0" err="1"/>
              <a:t>বলে</a:t>
            </a:r>
            <a:r>
              <a:rPr lang="en-US" b="1" dirty="0"/>
              <a:t>।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  		 </a:t>
            </a:r>
            <a:r>
              <a:rPr lang="en-US" b="1" dirty="0" err="1"/>
              <a:t>উদাহরণ</a:t>
            </a:r>
            <a:r>
              <a:rPr lang="en-US" b="1" dirty="0"/>
              <a:t>- </a:t>
            </a:r>
            <a:r>
              <a:rPr lang="en-US" b="1" dirty="0" err="1"/>
              <a:t>তোমার</a:t>
            </a:r>
            <a:r>
              <a:rPr lang="en-US" b="1" dirty="0"/>
              <a:t> </a:t>
            </a:r>
            <a:r>
              <a:rPr lang="en-US" b="1" dirty="0" err="1"/>
              <a:t>নাম</a:t>
            </a:r>
            <a:r>
              <a:rPr lang="en-US" b="1" dirty="0"/>
              <a:t> </a:t>
            </a:r>
            <a:r>
              <a:rPr lang="en-US" b="1" dirty="0" err="1"/>
              <a:t>কী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5" name="Down Arrow Callout 4"/>
          <p:cNvSpPr/>
          <p:nvPr/>
        </p:nvSpPr>
        <p:spPr>
          <a:xfrm>
            <a:off x="2362200" y="228600"/>
            <a:ext cx="4876800" cy="106680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প্রশ্নবোধক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বাক্য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rizontal Scroll 5"/>
          <p:cNvSpPr/>
          <p:nvPr/>
        </p:nvSpPr>
        <p:spPr>
          <a:xfrm>
            <a:off x="228600" y="838200"/>
            <a:ext cx="8686800" cy="5105400"/>
          </a:xfrm>
          <a:prstGeom prst="horizontalScrol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52600"/>
            <a:ext cx="9144000" cy="5410200"/>
          </a:xfrm>
        </p:spPr>
        <p:txBody>
          <a:bodyPr/>
          <a:lstStyle/>
          <a:p>
            <a:pPr>
              <a:buNone/>
            </a:pPr>
            <a:r>
              <a:rPr lang="en-US" dirty="0"/>
              <a:t>         </a:t>
            </a:r>
            <a:r>
              <a:rPr lang="en-US" b="1" dirty="0" err="1"/>
              <a:t>যে</a:t>
            </a:r>
            <a:r>
              <a:rPr lang="en-US" b="1" dirty="0"/>
              <a:t> </a:t>
            </a:r>
            <a:r>
              <a:rPr lang="en-US" b="1" dirty="0" err="1"/>
              <a:t>বাক্যের</a:t>
            </a:r>
            <a:r>
              <a:rPr lang="en-US" b="1" dirty="0"/>
              <a:t> </a:t>
            </a:r>
            <a:r>
              <a:rPr lang="en-US" b="1" dirty="0" err="1"/>
              <a:t>দ্বারা</a:t>
            </a:r>
            <a:r>
              <a:rPr lang="en-US" b="1" dirty="0"/>
              <a:t> </a:t>
            </a:r>
            <a:r>
              <a:rPr lang="en-US" b="1" dirty="0" err="1"/>
              <a:t>ইচ্ছা</a:t>
            </a:r>
            <a:r>
              <a:rPr lang="en-US" b="1" dirty="0"/>
              <a:t> </a:t>
            </a:r>
            <a:r>
              <a:rPr lang="en-US" b="1" dirty="0" err="1"/>
              <a:t>বা</a:t>
            </a:r>
            <a:r>
              <a:rPr lang="en-US" b="1" dirty="0"/>
              <a:t> </a:t>
            </a:r>
            <a:r>
              <a:rPr lang="en-US" b="1" dirty="0" err="1"/>
              <a:t>প্রার্থনাসূচক</a:t>
            </a:r>
            <a:r>
              <a:rPr lang="en-US" b="1" dirty="0"/>
              <a:t> 	</a:t>
            </a:r>
            <a:r>
              <a:rPr lang="en-US" b="1" dirty="0" err="1"/>
              <a:t>অর্থ</a:t>
            </a:r>
            <a:r>
              <a:rPr lang="en-US" b="1" dirty="0"/>
              <a:t> </a:t>
            </a:r>
            <a:r>
              <a:rPr lang="en-US" b="1" dirty="0" err="1"/>
              <a:t>প্রকাশ</a:t>
            </a:r>
            <a:r>
              <a:rPr lang="en-US" b="1" dirty="0"/>
              <a:t> </a:t>
            </a:r>
            <a:r>
              <a:rPr lang="en-US" b="1" dirty="0" err="1"/>
              <a:t>পায়</a:t>
            </a:r>
            <a:r>
              <a:rPr lang="en-US" b="1" dirty="0"/>
              <a:t>, </a:t>
            </a:r>
            <a:r>
              <a:rPr lang="en-US" b="1" dirty="0" err="1"/>
              <a:t>তাকে</a:t>
            </a:r>
            <a:r>
              <a:rPr lang="en-US" b="1" dirty="0"/>
              <a:t> </a:t>
            </a:r>
            <a:r>
              <a:rPr lang="en-US" b="1" dirty="0" err="1"/>
              <a:t>প্রার্থনাসূচক</a:t>
            </a:r>
            <a:r>
              <a:rPr lang="en-US" b="1" dirty="0"/>
              <a:t> </a:t>
            </a:r>
            <a:r>
              <a:rPr lang="en-US" b="1" dirty="0" err="1"/>
              <a:t>বাক্য</a:t>
            </a:r>
            <a:r>
              <a:rPr lang="en-US" b="1" dirty="0"/>
              <a:t> 	</a:t>
            </a:r>
            <a:r>
              <a:rPr lang="en-US" b="1" dirty="0" err="1"/>
              <a:t>বলে</a:t>
            </a:r>
            <a:r>
              <a:rPr lang="en-US" b="1" dirty="0"/>
              <a:t>।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  		 </a:t>
            </a:r>
            <a:r>
              <a:rPr lang="en-US" b="1" dirty="0" err="1"/>
              <a:t>উদাহরণ</a:t>
            </a:r>
            <a:r>
              <a:rPr lang="en-US" b="1" dirty="0"/>
              <a:t>- </a:t>
            </a:r>
            <a:r>
              <a:rPr lang="en-US" b="1" dirty="0" err="1"/>
              <a:t>মহারাজের</a:t>
            </a:r>
            <a:r>
              <a:rPr lang="en-US" b="1" dirty="0"/>
              <a:t> </a:t>
            </a:r>
            <a:r>
              <a:rPr lang="en-US" b="1" dirty="0" err="1"/>
              <a:t>জয়</a:t>
            </a:r>
            <a:r>
              <a:rPr lang="en-US" b="1" dirty="0"/>
              <a:t> </a:t>
            </a:r>
            <a:r>
              <a:rPr lang="en-US" b="1" dirty="0" err="1"/>
              <a:t>হোক</a:t>
            </a:r>
            <a:r>
              <a:rPr lang="en-US" b="1" dirty="0"/>
              <a:t>।</a:t>
            </a:r>
            <a:endParaRPr lang="en-US" dirty="0"/>
          </a:p>
        </p:txBody>
      </p:sp>
      <p:sp>
        <p:nvSpPr>
          <p:cNvPr id="5" name="Down Arrow Callout 4"/>
          <p:cNvSpPr/>
          <p:nvPr/>
        </p:nvSpPr>
        <p:spPr>
          <a:xfrm>
            <a:off x="2362200" y="228600"/>
            <a:ext cx="4876800" cy="106680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প্রার্থনাসূচক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বাক্য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rizontal Scroll 5"/>
          <p:cNvSpPr/>
          <p:nvPr/>
        </p:nvSpPr>
        <p:spPr>
          <a:xfrm>
            <a:off x="228600" y="838200"/>
            <a:ext cx="8686800" cy="5105400"/>
          </a:xfrm>
          <a:prstGeom prst="horizontalScrol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52600"/>
            <a:ext cx="9144000" cy="5410200"/>
          </a:xfrm>
        </p:spPr>
        <p:txBody>
          <a:bodyPr/>
          <a:lstStyle/>
          <a:p>
            <a:pPr>
              <a:buNone/>
            </a:pPr>
            <a:r>
              <a:rPr lang="en-US" b="1" dirty="0"/>
              <a:t>		</a:t>
            </a:r>
            <a:r>
              <a:rPr lang="en-US" b="1" dirty="0" err="1"/>
              <a:t>যদি</a:t>
            </a:r>
            <a:r>
              <a:rPr lang="en-US" b="1" dirty="0"/>
              <a:t> </a:t>
            </a:r>
            <a:r>
              <a:rPr lang="en-US" b="1" dirty="0" err="1"/>
              <a:t>কোনো</a:t>
            </a:r>
            <a:r>
              <a:rPr lang="en-US" b="1" dirty="0"/>
              <a:t> </a:t>
            </a:r>
            <a:r>
              <a:rPr lang="en-US" b="1" dirty="0" err="1"/>
              <a:t>বাক্যের</a:t>
            </a:r>
            <a:r>
              <a:rPr lang="en-US" b="1" dirty="0"/>
              <a:t> </a:t>
            </a:r>
            <a:r>
              <a:rPr lang="en-US" b="1" dirty="0" err="1"/>
              <a:t>ক্রিয়া</a:t>
            </a:r>
            <a:r>
              <a:rPr lang="en-US" b="1" dirty="0"/>
              <a:t> </a:t>
            </a:r>
            <a:r>
              <a:rPr lang="en-US" b="1" dirty="0" err="1"/>
              <a:t>নিষ্পত্তি</a:t>
            </a:r>
            <a:r>
              <a:rPr lang="en-US" b="1" dirty="0"/>
              <a:t> </a:t>
            </a:r>
            <a:r>
              <a:rPr lang="en-US" b="1" dirty="0" err="1"/>
              <a:t>বিশেষ</a:t>
            </a:r>
            <a:r>
              <a:rPr lang="en-US" b="1" dirty="0"/>
              <a:t> 	</a:t>
            </a:r>
            <a:r>
              <a:rPr lang="en-US" b="1" dirty="0" err="1"/>
              <a:t>কোনো</a:t>
            </a:r>
            <a:r>
              <a:rPr lang="en-US" b="1" dirty="0"/>
              <a:t> </a:t>
            </a:r>
            <a:r>
              <a:rPr lang="en-US" b="1" dirty="0" err="1"/>
              <a:t>শর্তের</a:t>
            </a:r>
            <a:r>
              <a:rPr lang="en-US" b="1" dirty="0"/>
              <a:t> </a:t>
            </a:r>
            <a:r>
              <a:rPr lang="en-US" b="1" dirty="0" err="1"/>
              <a:t>অধীনে</a:t>
            </a:r>
            <a:r>
              <a:rPr lang="en-US" b="1" dirty="0"/>
              <a:t> </a:t>
            </a:r>
            <a:r>
              <a:rPr lang="en-US" b="1" dirty="0" err="1"/>
              <a:t>এমন</a:t>
            </a:r>
            <a:r>
              <a:rPr lang="en-US" b="1" dirty="0"/>
              <a:t> </a:t>
            </a:r>
            <a:r>
              <a:rPr lang="en-US" b="1" dirty="0" err="1"/>
              <a:t>বোঝায়</a:t>
            </a:r>
            <a:r>
              <a:rPr lang="en-US" b="1" dirty="0"/>
              <a:t>, </a:t>
            </a:r>
          </a:p>
          <a:p>
            <a:pPr>
              <a:buNone/>
            </a:pPr>
            <a:r>
              <a:rPr lang="en-US" b="1" dirty="0"/>
              <a:t>         </a:t>
            </a:r>
            <a:r>
              <a:rPr lang="en-US" b="1" dirty="0" err="1"/>
              <a:t>তাহলে</a:t>
            </a:r>
            <a:r>
              <a:rPr lang="en-US" b="1" dirty="0"/>
              <a:t> </a:t>
            </a:r>
            <a:r>
              <a:rPr lang="en-US" b="1" dirty="0" err="1"/>
              <a:t>তাকে</a:t>
            </a:r>
            <a:r>
              <a:rPr lang="en-US" b="1" dirty="0"/>
              <a:t> </a:t>
            </a:r>
            <a:r>
              <a:rPr lang="en-US" b="1" dirty="0" err="1"/>
              <a:t>কার্যকারণাত্মক</a:t>
            </a:r>
            <a:r>
              <a:rPr lang="en-US" b="1" dirty="0"/>
              <a:t> </a:t>
            </a:r>
            <a:r>
              <a:rPr lang="en-US" b="1" dirty="0" err="1"/>
              <a:t>বাক্য</a:t>
            </a:r>
            <a:r>
              <a:rPr lang="en-US" b="1" dirty="0"/>
              <a:t> </a:t>
            </a:r>
            <a:r>
              <a:rPr lang="en-US" b="1" dirty="0" err="1"/>
              <a:t>বলে</a:t>
            </a:r>
            <a:r>
              <a:rPr lang="en-US" b="1" dirty="0"/>
              <a:t>।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  	      </a:t>
            </a:r>
            <a:r>
              <a:rPr lang="en-US" b="1" dirty="0" err="1"/>
              <a:t>উদাহরণ</a:t>
            </a:r>
            <a:r>
              <a:rPr lang="en-US" b="1" dirty="0"/>
              <a:t>- </a:t>
            </a:r>
            <a:r>
              <a:rPr lang="en-US" b="1" dirty="0" err="1"/>
              <a:t>মন</a:t>
            </a:r>
            <a:r>
              <a:rPr lang="en-US" b="1" dirty="0"/>
              <a:t> </a:t>
            </a:r>
            <a:r>
              <a:rPr lang="en-US" b="1" dirty="0" err="1"/>
              <a:t>দিয়ে</a:t>
            </a:r>
            <a:r>
              <a:rPr lang="en-US" b="1" dirty="0"/>
              <a:t> </a:t>
            </a:r>
            <a:r>
              <a:rPr lang="en-US" b="1" dirty="0" err="1"/>
              <a:t>না</a:t>
            </a:r>
            <a:r>
              <a:rPr lang="en-US" b="1" dirty="0"/>
              <a:t> </a:t>
            </a:r>
            <a:r>
              <a:rPr lang="en-US" b="1" dirty="0" err="1"/>
              <a:t>পড়লে</a:t>
            </a:r>
            <a:r>
              <a:rPr lang="en-US" b="1" dirty="0"/>
              <a:t> </a:t>
            </a:r>
            <a:r>
              <a:rPr lang="en-US" b="1" dirty="0" err="1"/>
              <a:t>পাশ</a:t>
            </a:r>
            <a:r>
              <a:rPr lang="en-US" b="1" dirty="0"/>
              <a:t> </a:t>
            </a:r>
            <a:r>
              <a:rPr lang="en-US" b="1" dirty="0" err="1"/>
              <a:t>করা</a:t>
            </a:r>
            <a:r>
              <a:rPr lang="en-US" b="1" dirty="0"/>
              <a:t> </a:t>
            </a:r>
          </a:p>
          <a:p>
            <a:pPr>
              <a:buNone/>
            </a:pPr>
            <a:r>
              <a:rPr lang="en-US" b="1" dirty="0"/>
              <a:t>          </a:t>
            </a:r>
            <a:r>
              <a:rPr lang="en-US" b="1" dirty="0" err="1"/>
              <a:t>যায়</a:t>
            </a:r>
            <a:r>
              <a:rPr lang="en-US" b="1" dirty="0"/>
              <a:t> </a:t>
            </a:r>
            <a:r>
              <a:rPr lang="en-US" b="1" dirty="0" err="1"/>
              <a:t>না</a:t>
            </a:r>
            <a:r>
              <a:rPr lang="en-US" b="1" dirty="0"/>
              <a:t>।</a:t>
            </a:r>
            <a:endParaRPr lang="en-US" dirty="0"/>
          </a:p>
        </p:txBody>
      </p:sp>
      <p:sp>
        <p:nvSpPr>
          <p:cNvPr id="5" name="Down Arrow Callout 4"/>
          <p:cNvSpPr/>
          <p:nvPr/>
        </p:nvSpPr>
        <p:spPr>
          <a:xfrm>
            <a:off x="2209800" y="228600"/>
            <a:ext cx="5334000" cy="106680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কার্যকারণাত্মক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বাক্য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rizontal Scroll 5"/>
          <p:cNvSpPr/>
          <p:nvPr/>
        </p:nvSpPr>
        <p:spPr>
          <a:xfrm>
            <a:off x="228600" y="838200"/>
            <a:ext cx="8686800" cy="5105400"/>
          </a:xfrm>
          <a:prstGeom prst="horizontalScrol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52600"/>
            <a:ext cx="9144000" cy="5410200"/>
          </a:xfrm>
        </p:spPr>
        <p:txBody>
          <a:bodyPr/>
          <a:lstStyle/>
          <a:p>
            <a:pPr>
              <a:buNone/>
            </a:pPr>
            <a:r>
              <a:rPr lang="en-US" b="1" dirty="0"/>
              <a:t>		</a:t>
            </a:r>
            <a:r>
              <a:rPr lang="en-US" b="1" dirty="0" err="1"/>
              <a:t>যে</a:t>
            </a:r>
            <a:r>
              <a:rPr lang="en-US" b="1" dirty="0"/>
              <a:t> </a:t>
            </a:r>
            <a:r>
              <a:rPr lang="en-US" b="1" dirty="0" err="1"/>
              <a:t>বাক্যের</a:t>
            </a:r>
            <a:r>
              <a:rPr lang="en-US" b="1" dirty="0"/>
              <a:t> </a:t>
            </a:r>
            <a:r>
              <a:rPr lang="en-US" b="1" dirty="0" err="1"/>
              <a:t>দ্বারা</a:t>
            </a:r>
            <a:r>
              <a:rPr lang="en-US" b="1" dirty="0"/>
              <a:t> </a:t>
            </a:r>
            <a:r>
              <a:rPr lang="en-US" b="1" dirty="0" err="1"/>
              <a:t>সন্দেহ</a:t>
            </a:r>
            <a:r>
              <a:rPr lang="en-US" b="1" dirty="0"/>
              <a:t>, </a:t>
            </a:r>
            <a:r>
              <a:rPr lang="en-US" b="1" dirty="0" err="1"/>
              <a:t>সংশয়</a:t>
            </a:r>
            <a:r>
              <a:rPr lang="en-US" b="1" dirty="0"/>
              <a:t>, </a:t>
            </a:r>
            <a:r>
              <a:rPr lang="en-US" b="1" dirty="0" err="1"/>
              <a:t>সম্ভাবনা</a:t>
            </a:r>
            <a:r>
              <a:rPr lang="en-US" b="1" dirty="0"/>
              <a:t>, 	</a:t>
            </a:r>
            <a:r>
              <a:rPr lang="en-US" b="1" dirty="0" err="1"/>
              <a:t>অনিশ্চয়তা</a:t>
            </a:r>
            <a:r>
              <a:rPr lang="en-US" b="1" dirty="0"/>
              <a:t> ও </a:t>
            </a:r>
            <a:r>
              <a:rPr lang="en-US" b="1" dirty="0" err="1"/>
              <a:t>অনুমান</a:t>
            </a:r>
            <a:r>
              <a:rPr lang="en-US" b="1" dirty="0"/>
              <a:t> </a:t>
            </a:r>
            <a:r>
              <a:rPr lang="en-US" b="1" dirty="0" err="1"/>
              <a:t>ইত্যাদি</a:t>
            </a:r>
            <a:r>
              <a:rPr lang="en-US" b="1" dirty="0"/>
              <a:t> </a:t>
            </a:r>
            <a:r>
              <a:rPr lang="en-US" b="1" dirty="0" err="1"/>
              <a:t>প্রকাশ</a:t>
            </a:r>
            <a:r>
              <a:rPr lang="en-US" b="1" dirty="0"/>
              <a:t> </a:t>
            </a:r>
          </a:p>
          <a:p>
            <a:pPr>
              <a:buNone/>
            </a:pPr>
            <a:r>
              <a:rPr lang="en-US" b="1" dirty="0"/>
              <a:t>		</a:t>
            </a:r>
            <a:r>
              <a:rPr lang="en-US" b="1" dirty="0" err="1"/>
              <a:t>পায়</a:t>
            </a:r>
            <a:r>
              <a:rPr lang="en-US" b="1" dirty="0"/>
              <a:t>, </a:t>
            </a:r>
            <a:r>
              <a:rPr lang="en-US" b="1" dirty="0" err="1"/>
              <a:t>তাকে</a:t>
            </a:r>
            <a:r>
              <a:rPr lang="en-US" b="1" dirty="0"/>
              <a:t> </a:t>
            </a:r>
            <a:r>
              <a:rPr lang="en-US" b="1" dirty="0" err="1"/>
              <a:t>সন্দেহদ্যোতক</a:t>
            </a:r>
            <a:r>
              <a:rPr lang="en-US" b="1" dirty="0"/>
              <a:t> </a:t>
            </a:r>
            <a:r>
              <a:rPr lang="en-US" b="1" dirty="0" err="1"/>
              <a:t>বাক্য</a:t>
            </a:r>
            <a:r>
              <a:rPr lang="en-US" b="1" dirty="0"/>
              <a:t> </a:t>
            </a:r>
            <a:r>
              <a:rPr lang="en-US" b="1" dirty="0" err="1"/>
              <a:t>বলে</a:t>
            </a:r>
            <a:r>
              <a:rPr lang="en-US" b="1" dirty="0"/>
              <a:t>।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  	      </a:t>
            </a:r>
            <a:r>
              <a:rPr lang="en-US" b="1" dirty="0" err="1"/>
              <a:t>উদাহরণ</a:t>
            </a:r>
            <a:r>
              <a:rPr lang="en-US" b="1" dirty="0"/>
              <a:t>- </a:t>
            </a:r>
            <a:r>
              <a:rPr lang="en-US" b="1" dirty="0" err="1"/>
              <a:t>বোধহয়</a:t>
            </a:r>
            <a:r>
              <a:rPr lang="en-US" b="1" dirty="0"/>
              <a:t> </a:t>
            </a:r>
            <a:r>
              <a:rPr lang="en-US" b="1" dirty="0" err="1"/>
              <a:t>আজ</a:t>
            </a:r>
            <a:r>
              <a:rPr lang="en-US" b="1" dirty="0"/>
              <a:t> </a:t>
            </a:r>
            <a:r>
              <a:rPr lang="en-US" b="1" dirty="0" err="1"/>
              <a:t>বৃষ্টি</a:t>
            </a:r>
            <a:r>
              <a:rPr lang="en-US" b="1" dirty="0"/>
              <a:t> </a:t>
            </a:r>
            <a:r>
              <a:rPr lang="en-US" b="1" dirty="0" err="1"/>
              <a:t>আসবে</a:t>
            </a:r>
            <a:r>
              <a:rPr lang="en-US" b="1" dirty="0"/>
              <a:t>।</a:t>
            </a:r>
          </a:p>
          <a:p>
            <a:pPr>
              <a:buNone/>
            </a:pPr>
            <a:r>
              <a:rPr lang="en-US" b="1" dirty="0"/>
              <a:t>          </a:t>
            </a:r>
            <a:endParaRPr lang="en-US" dirty="0"/>
          </a:p>
        </p:txBody>
      </p:sp>
      <p:sp>
        <p:nvSpPr>
          <p:cNvPr id="5" name="Down Arrow Callout 4"/>
          <p:cNvSpPr/>
          <p:nvPr/>
        </p:nvSpPr>
        <p:spPr>
          <a:xfrm>
            <a:off x="2209800" y="228600"/>
            <a:ext cx="5334000" cy="106680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সন্দেহদ্যোতক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বাক্য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rizontal Scroll 5"/>
          <p:cNvSpPr/>
          <p:nvPr/>
        </p:nvSpPr>
        <p:spPr>
          <a:xfrm>
            <a:off x="228600" y="838200"/>
            <a:ext cx="8686800" cy="5105400"/>
          </a:xfrm>
          <a:prstGeom prst="horizontalScrol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52600"/>
            <a:ext cx="9144000" cy="5410200"/>
          </a:xfrm>
        </p:spPr>
        <p:txBody>
          <a:bodyPr/>
          <a:lstStyle/>
          <a:p>
            <a:pPr>
              <a:buNone/>
            </a:pPr>
            <a:r>
              <a:rPr lang="en-US" b="1" dirty="0"/>
              <a:t>		</a:t>
            </a:r>
            <a:r>
              <a:rPr lang="en-US" b="1" dirty="0" err="1"/>
              <a:t>যে</a:t>
            </a:r>
            <a:r>
              <a:rPr lang="en-US" b="1" dirty="0"/>
              <a:t> </a:t>
            </a:r>
            <a:r>
              <a:rPr lang="en-US" b="1" dirty="0" err="1"/>
              <a:t>বাক্যে</a:t>
            </a:r>
            <a:r>
              <a:rPr lang="en-US" b="1" dirty="0"/>
              <a:t> </a:t>
            </a:r>
            <a:r>
              <a:rPr lang="en-US" b="1" dirty="0" err="1"/>
              <a:t>বিস্ময়</a:t>
            </a:r>
            <a:r>
              <a:rPr lang="en-US" b="1" dirty="0"/>
              <a:t>, </a:t>
            </a:r>
            <a:r>
              <a:rPr lang="en-US" b="1" dirty="0" err="1"/>
              <a:t>হর্ষ</a:t>
            </a:r>
            <a:r>
              <a:rPr lang="en-US" b="1" dirty="0"/>
              <a:t>, </a:t>
            </a:r>
            <a:r>
              <a:rPr lang="en-US" b="1" dirty="0" err="1"/>
              <a:t>শোক</a:t>
            </a:r>
            <a:r>
              <a:rPr lang="en-US" b="1" dirty="0"/>
              <a:t>, </a:t>
            </a:r>
            <a:r>
              <a:rPr lang="en-US" b="1" dirty="0" err="1"/>
              <a:t>ক্রোধ</a:t>
            </a:r>
            <a:r>
              <a:rPr lang="en-US" b="1" dirty="0"/>
              <a:t>, </a:t>
            </a:r>
            <a:r>
              <a:rPr lang="en-US" b="1" dirty="0" err="1"/>
              <a:t>ঘৃণা</a:t>
            </a:r>
            <a:r>
              <a:rPr lang="en-US" b="1" dirty="0"/>
              <a:t>, </a:t>
            </a:r>
          </a:p>
          <a:p>
            <a:pPr>
              <a:buNone/>
            </a:pPr>
            <a:r>
              <a:rPr lang="en-US" b="1" dirty="0"/>
              <a:t>		</a:t>
            </a:r>
            <a:r>
              <a:rPr lang="en-US" b="1" dirty="0" err="1"/>
              <a:t>ভয়</a:t>
            </a:r>
            <a:r>
              <a:rPr lang="en-US" b="1" dirty="0"/>
              <a:t> </a:t>
            </a:r>
            <a:r>
              <a:rPr lang="en-US" b="1" dirty="0" err="1"/>
              <a:t>ইত্যাদি</a:t>
            </a:r>
            <a:r>
              <a:rPr lang="en-US" b="1" dirty="0"/>
              <a:t> </a:t>
            </a:r>
            <a:r>
              <a:rPr lang="en-US" b="1" dirty="0" err="1"/>
              <a:t>ভাব</a:t>
            </a:r>
            <a:r>
              <a:rPr lang="en-US" b="1" dirty="0"/>
              <a:t> </a:t>
            </a:r>
            <a:r>
              <a:rPr lang="en-US" b="1" dirty="0" err="1"/>
              <a:t>প্রকাশ</a:t>
            </a:r>
            <a:r>
              <a:rPr lang="en-US" b="1" dirty="0"/>
              <a:t> </a:t>
            </a:r>
            <a:r>
              <a:rPr lang="en-US" b="1" dirty="0" err="1"/>
              <a:t>পায়</a:t>
            </a:r>
            <a:r>
              <a:rPr lang="en-US" b="1" dirty="0"/>
              <a:t>, </a:t>
            </a:r>
            <a:r>
              <a:rPr lang="en-US" b="1" dirty="0" err="1"/>
              <a:t>তাকে</a:t>
            </a:r>
            <a:r>
              <a:rPr lang="en-US" b="1" dirty="0"/>
              <a:t> 	</a:t>
            </a:r>
            <a:r>
              <a:rPr lang="en-US" b="1" dirty="0" err="1"/>
              <a:t>আবেগসূচক</a:t>
            </a:r>
            <a:r>
              <a:rPr lang="en-US" b="1" dirty="0"/>
              <a:t> </a:t>
            </a:r>
            <a:r>
              <a:rPr lang="en-US" b="1" dirty="0" err="1"/>
              <a:t>বাক্য</a:t>
            </a:r>
            <a:r>
              <a:rPr lang="en-US" b="1" dirty="0"/>
              <a:t> </a:t>
            </a:r>
            <a:r>
              <a:rPr lang="en-US" b="1" dirty="0" err="1"/>
              <a:t>বলে</a:t>
            </a:r>
            <a:r>
              <a:rPr lang="en-US" b="1" dirty="0"/>
              <a:t>।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dirty="0"/>
              <a:t>  	      </a:t>
            </a:r>
            <a:r>
              <a:rPr lang="en-US" b="1" dirty="0" err="1"/>
              <a:t>উদাহরণ</a:t>
            </a:r>
            <a:r>
              <a:rPr lang="en-US" b="1" dirty="0"/>
              <a:t>- </a:t>
            </a:r>
            <a:r>
              <a:rPr lang="en-US" b="1" dirty="0" err="1"/>
              <a:t>কী</a:t>
            </a:r>
            <a:r>
              <a:rPr lang="en-US" b="1" dirty="0"/>
              <a:t> </a:t>
            </a:r>
            <a:r>
              <a:rPr lang="en-US" b="1" dirty="0" err="1"/>
              <a:t>চমৎকার</a:t>
            </a:r>
            <a:r>
              <a:rPr lang="en-US" b="1" dirty="0"/>
              <a:t> </a:t>
            </a:r>
            <a:r>
              <a:rPr lang="en-US" b="1" dirty="0" err="1"/>
              <a:t>দৃশ্য</a:t>
            </a:r>
            <a:r>
              <a:rPr lang="en-US" b="1" dirty="0"/>
              <a:t>!</a:t>
            </a:r>
          </a:p>
          <a:p>
            <a:pPr>
              <a:buNone/>
            </a:pPr>
            <a:r>
              <a:rPr lang="en-US" b="1" dirty="0"/>
              <a:t>          </a:t>
            </a:r>
            <a:endParaRPr lang="en-US" dirty="0"/>
          </a:p>
        </p:txBody>
      </p:sp>
      <p:sp>
        <p:nvSpPr>
          <p:cNvPr id="5" name="Down Arrow Callout 4"/>
          <p:cNvSpPr/>
          <p:nvPr/>
        </p:nvSpPr>
        <p:spPr>
          <a:xfrm>
            <a:off x="2209800" y="228600"/>
            <a:ext cx="5334000" cy="106680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আবেগসূচক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বাক্য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med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rizontal Scroll 7"/>
          <p:cNvSpPr/>
          <p:nvPr/>
        </p:nvSpPr>
        <p:spPr>
          <a:xfrm>
            <a:off x="457200" y="1524000"/>
            <a:ext cx="8153400" cy="3276600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own Arrow Callout 3"/>
          <p:cNvSpPr/>
          <p:nvPr/>
        </p:nvSpPr>
        <p:spPr>
          <a:xfrm>
            <a:off x="2438400" y="304800"/>
            <a:ext cx="4572000" cy="1219200"/>
          </a:xfrm>
          <a:prstGeom prst="downArrow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2362199"/>
            <a:ext cx="8229600" cy="3733801"/>
          </a:xfrm>
        </p:spPr>
        <p:txBody>
          <a:bodyPr/>
          <a:lstStyle/>
          <a:p>
            <a:pPr>
              <a:buNone/>
            </a:pPr>
            <a:r>
              <a:rPr lang="en-US" dirty="0"/>
              <a:t>    </a:t>
            </a:r>
            <a:r>
              <a:rPr lang="en-US" b="1" dirty="0" err="1"/>
              <a:t>বাক্য</a:t>
            </a:r>
            <a:r>
              <a:rPr lang="en-US" b="1" dirty="0"/>
              <a:t> </a:t>
            </a:r>
            <a:r>
              <a:rPr lang="en-US" b="1" dirty="0" err="1"/>
              <a:t>কাকে</a:t>
            </a:r>
            <a:r>
              <a:rPr lang="en-US" b="1" dirty="0"/>
              <a:t> </a:t>
            </a:r>
            <a:r>
              <a:rPr lang="en-US" b="1" dirty="0" err="1"/>
              <a:t>বলে</a:t>
            </a:r>
            <a:r>
              <a:rPr lang="en-US" b="1" dirty="0"/>
              <a:t>। </a:t>
            </a:r>
            <a:r>
              <a:rPr lang="en-US" b="1" dirty="0" err="1"/>
              <a:t>অর্থানুসারে</a:t>
            </a:r>
            <a:r>
              <a:rPr lang="en-US" b="1" dirty="0"/>
              <a:t> </a:t>
            </a:r>
            <a:r>
              <a:rPr lang="en-US" b="1" dirty="0" err="1"/>
              <a:t>বাক্যের</a:t>
            </a:r>
            <a:r>
              <a:rPr lang="en-US" b="1" dirty="0"/>
              <a:t> </a:t>
            </a:r>
            <a:r>
              <a:rPr lang="en-US" b="1" dirty="0" err="1"/>
              <a:t>শ্রেণিবিভাগ</a:t>
            </a:r>
            <a:r>
              <a:rPr lang="en-US" b="1" dirty="0"/>
              <a:t> </a:t>
            </a:r>
            <a:r>
              <a:rPr lang="en-US" b="1" dirty="0" err="1"/>
              <a:t>আলোচনা</a:t>
            </a:r>
            <a:r>
              <a:rPr lang="en-US" b="1" dirty="0"/>
              <a:t> </a:t>
            </a:r>
            <a:r>
              <a:rPr lang="en-US" b="1" dirty="0" err="1"/>
              <a:t>কর</a:t>
            </a:r>
            <a:r>
              <a:rPr lang="en-US" b="1" dirty="0"/>
              <a:t>।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  <p:bldP spid="6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honoba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57200"/>
            <a:ext cx="8915400" cy="54864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133600"/>
            <a:ext cx="8229600" cy="2133600"/>
          </a:xfrm>
        </p:spPr>
        <p:txBody>
          <a:bodyPr>
            <a:noAutofit/>
          </a:bodyPr>
          <a:lstStyle/>
          <a:p>
            <a:r>
              <a:rPr lang="en-US" sz="14000" b="1" dirty="0" err="1">
                <a:solidFill>
                  <a:srgbClr val="80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4000" b="1" dirty="0">
              <a:solidFill>
                <a:srgbClr val="8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NikoshBAN"/>
        <a:ea typeface=""/>
        <a:cs typeface=""/>
      </a:majorFont>
      <a:minorFont>
        <a:latin typeface="NikoshB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433</Words>
  <Application>Microsoft Office PowerPoint</Application>
  <PresentationFormat>On-screen Show (4:3)</PresentationFormat>
  <Paragraphs>86</Paragraphs>
  <Slides>17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NikoshBAN</vt:lpstr>
      <vt:lpstr>Wingdings</vt:lpstr>
      <vt:lpstr>Office Theme</vt:lpstr>
      <vt:lpstr>স্বাগত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বাক্যের সংজ্ঞা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ধন্যবাদ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HP</cp:lastModifiedBy>
  <cp:revision>119</cp:revision>
  <dcterms:created xsi:type="dcterms:W3CDTF">2006-08-16T00:00:00Z</dcterms:created>
  <dcterms:modified xsi:type="dcterms:W3CDTF">2026-07-12T00:48:14Z</dcterms:modified>
</cp:coreProperties>
</file>