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3"/>
  </p:notesMasterIdLst>
  <p:sldIdLst>
    <p:sldId id="314" r:id="rId2"/>
    <p:sldId id="316" r:id="rId3"/>
    <p:sldId id="317" r:id="rId4"/>
    <p:sldId id="352" r:id="rId5"/>
    <p:sldId id="311" r:id="rId6"/>
    <p:sldId id="337" r:id="rId7"/>
    <p:sldId id="354" r:id="rId8"/>
    <p:sldId id="371" r:id="rId9"/>
    <p:sldId id="364" r:id="rId10"/>
    <p:sldId id="360" r:id="rId11"/>
    <p:sldId id="338" r:id="rId12"/>
    <p:sldId id="324" r:id="rId13"/>
    <p:sldId id="366" r:id="rId14"/>
    <p:sldId id="367" r:id="rId15"/>
    <p:sldId id="359" r:id="rId16"/>
    <p:sldId id="369" r:id="rId17"/>
    <p:sldId id="349" r:id="rId18"/>
    <p:sldId id="357" r:id="rId19"/>
    <p:sldId id="358" r:id="rId20"/>
    <p:sldId id="331" r:id="rId21"/>
    <p:sldId id="336" r:id="rId22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F19E7"/>
    <a:srgbClr val="F33B5A"/>
    <a:srgbClr val="D73217"/>
    <a:srgbClr val="C2290A"/>
    <a:srgbClr val="DFF12F"/>
    <a:srgbClr val="1DE35A"/>
    <a:srgbClr val="D6DA4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809" autoAdjust="0"/>
    <p:restoredTop sz="94803" autoAdjust="0"/>
  </p:normalViewPr>
  <p:slideViewPr>
    <p:cSldViewPr>
      <p:cViewPr>
        <p:scale>
          <a:sx n="78" d="100"/>
          <a:sy n="78" d="100"/>
        </p:scale>
        <p:origin x="-270" y="-4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891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F82F85D4-6163-4C75-8297-5CF6B5A1F86A}" type="datetimeFigureOut">
              <a:rPr lang="en-US"/>
              <a:pPr>
                <a:defRPr/>
              </a:pPr>
              <a:t>7/11/2026</a:t>
            </a:fld>
            <a:endParaRPr lang="en-US"/>
          </a:p>
        </p:txBody>
      </p:sp>
      <p:sp>
        <p:nvSpPr>
          <p:cNvPr id="1331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891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3891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891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7D9D0BF9-4589-43A2-AA29-C85A585FAC8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4085327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D9D0BF9-4589-43A2-AA29-C85A585FAC8E}" type="slidenum">
              <a:rPr lang="en-US" smtClean="0"/>
              <a:pPr>
                <a:defRPr/>
              </a:pPr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488000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F8A3D09-18DA-4EC4-8B60-E6DF34DD04C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D4EC979-04BD-4DBD-B990-AFDF119C1ED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574176B-44D3-485E-ADED-910C7E22EAF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6C3BD87-BBDA-4DB9-ADE6-05FBB244FA1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B07EB0D-0B0D-400D-97F9-3E1A27285A7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DC4C47E-BBCA-4F03-9666-8A3284CC5C3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5945DE5-9ED4-48AE-91CB-72EDDA92E2B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7B4CA8A-638A-4C73-B6CA-F23EB805ADA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0315A12-FE19-4545-9EE9-8359C23A339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3CB785D-5174-4CCD-884C-6AE1FEBEC42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5BE9019-1B46-447D-9BE7-BCB9F85EB4F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>
              <a:defRPr/>
            </a:pPr>
            <a:fld id="{28DBE83C-AC71-4CE5-B60F-42FE8C90CB5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jpeg"/><Relationship Id="rId4" Type="http://schemas.openxmlformats.org/officeDocument/2006/relationships/image" Target="../media/image2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.png"/><Relationship Id="rId4" Type="http://schemas.openxmlformats.org/officeDocument/2006/relationships/image" Target="../media/image6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2.jpe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987040" y="1831848"/>
            <a:ext cx="29718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000" dirty="0" err="1" smtClean="0">
                <a:latin typeface="Abu Sayed" pitchFamily="2" charset="0"/>
                <a:cs typeface="Abu Sayed" pitchFamily="2" charset="0"/>
              </a:rPr>
              <a:t>শুভেচ্ছা</a:t>
            </a:r>
            <a:r>
              <a:rPr lang="en-US" sz="8000" dirty="0" smtClean="0">
                <a:latin typeface="Abu Sayed" pitchFamily="2" charset="0"/>
                <a:cs typeface="Abu Sayed" pitchFamily="2" charset="0"/>
              </a:rPr>
              <a:t> </a:t>
            </a:r>
            <a:endParaRPr lang="en-US" sz="8000" dirty="0">
              <a:latin typeface="Abu Sayed" pitchFamily="2" charset="0"/>
              <a:cs typeface="Abu Sayed" pitchFamily="2" charset="0"/>
            </a:endParaRPr>
          </a:p>
        </p:txBody>
      </p:sp>
    </p:spTree>
  </p:cSld>
  <p:clrMapOvr>
    <a:masterClrMapping/>
  </p:clrMapOvr>
  <p:transition>
    <p:spli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ame 4"/>
          <p:cNvSpPr/>
          <p:nvPr/>
        </p:nvSpPr>
        <p:spPr>
          <a:xfrm>
            <a:off x="8965" y="-4181"/>
            <a:ext cx="9135035" cy="6853517"/>
          </a:xfrm>
          <a:prstGeom prst="frame">
            <a:avLst>
              <a:gd name="adj1" fmla="val 2886"/>
            </a:avLst>
          </a:prstGeom>
          <a:ln w="38100"/>
          <a:effectLst>
            <a:innerShdw blurRad="114300">
              <a:prstClr val="black"/>
            </a:innerShdw>
          </a:effectLst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3" name="Flowchart: Alternate Process 2"/>
          <p:cNvSpPr/>
          <p:nvPr/>
        </p:nvSpPr>
        <p:spPr>
          <a:xfrm>
            <a:off x="2590800" y="457200"/>
            <a:ext cx="4267200" cy="533400"/>
          </a:xfrm>
          <a:prstGeom prst="flowChartAlternateProcess">
            <a:avLst/>
          </a:prstGeom>
          <a:solidFill>
            <a:srgbClr val="00B0F0"/>
          </a:solidFill>
          <a:ln>
            <a:solidFill>
              <a:srgbClr val="FFFF00"/>
            </a:solidFill>
          </a:ln>
          <a:effectLst>
            <a:glow rad="139700">
              <a:schemeClr val="accent1">
                <a:satMod val="175000"/>
                <a:alpha val="40000"/>
              </a:schemeClr>
            </a:glow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 err="1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পরিচিতি</a:t>
            </a:r>
            <a:endParaRPr lang="en-US" sz="3600" b="1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15" name="Picture 1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4000" y="1219200"/>
            <a:ext cx="2895600" cy="24384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6" name="TextBox 15"/>
          <p:cNvSpPr txBox="1"/>
          <p:nvPr/>
        </p:nvSpPr>
        <p:spPr>
          <a:xfrm>
            <a:off x="4495800" y="3886200"/>
            <a:ext cx="4267200" cy="2246769"/>
          </a:xfrm>
          <a:prstGeom prst="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/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BD" sz="28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বিষয়ঃ তথ্য ও যোগাযোগ প্রযুক্তি</a:t>
            </a:r>
          </a:p>
          <a:p>
            <a:pPr algn="ctr"/>
            <a:r>
              <a:rPr lang="bn-BD" sz="28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শ্রেণিঃ অষ্টম</a:t>
            </a:r>
            <a:endParaRPr lang="en-US" sz="2800" dirty="0" smtClean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en-US" sz="28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অধ্যায়ঃ</a:t>
            </a:r>
            <a:r>
              <a:rPr lang="en-US" sz="28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চতুর্থ</a:t>
            </a:r>
            <a:endParaRPr lang="bn-BD" sz="2800" dirty="0" smtClean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en-US" sz="28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পাঠ</a:t>
            </a:r>
            <a:r>
              <a:rPr lang="bn-BD" sz="28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শিরোনামঃ</a:t>
            </a:r>
            <a:r>
              <a:rPr lang="en-US" sz="28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28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কী-বোর্ড পরিচিতি</a:t>
            </a:r>
            <a:endParaRPr lang="en-US" sz="2800" dirty="0" smtClean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bn-BD" sz="28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সময়ঃ ৫০মি</a:t>
            </a:r>
            <a:endParaRPr lang="bn-BD" sz="28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457200" y="1295400"/>
            <a:ext cx="4648200" cy="1754326"/>
          </a:xfrm>
          <a:prstGeom prst="rect">
            <a:avLst/>
          </a:prstGeom>
          <a:blipFill>
            <a:blip r:embed="rId4"/>
            <a:tile tx="0" ty="0" sx="100000" sy="100000" flip="none" algn="tl"/>
          </a:blip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wrap="square">
            <a:spAutoFit/>
          </a:bodyPr>
          <a:lstStyle/>
          <a:p>
            <a:pPr algn="ctr"/>
            <a:r>
              <a:rPr lang="en-US" sz="2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মোঃ</a:t>
            </a:r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গাউসুল</a:t>
            </a:r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হক</a:t>
            </a:r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2800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r>
              <a:rPr lang="en-US" sz="2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সহকারি</a:t>
            </a:r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latin typeface="NikoshBAN" panose="02000000000000000000" pitchFamily="2" charset="0"/>
                <a:cs typeface="NikoshBAN" panose="02000000000000000000" pitchFamily="2" charset="0"/>
              </a:rPr>
              <a:t>শিক্ষক</a:t>
            </a:r>
            <a:r>
              <a:rPr lang="en-US" sz="2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</a:p>
          <a:p>
            <a:pPr algn="ctr"/>
            <a:r>
              <a:rPr lang="en-US" sz="2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কালিকাপুর</a:t>
            </a:r>
            <a:r>
              <a:rPr lang="en-US" sz="2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চৌকুনী</a:t>
            </a:r>
            <a:r>
              <a:rPr lang="en-US" sz="2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বহুমুখী</a:t>
            </a:r>
            <a:r>
              <a:rPr lang="en-US" sz="2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মাধ্যমিক</a:t>
            </a:r>
            <a:r>
              <a:rPr lang="en-US" sz="2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বিদ্যালয়</a:t>
            </a:r>
            <a:r>
              <a:rPr lang="en-US" sz="2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</a:p>
          <a:p>
            <a:pPr algn="ctr"/>
            <a:r>
              <a:rPr lang="en-US" sz="2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উপজেলা-কয়রা</a:t>
            </a:r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en-US" sz="2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জেলা-খুলনা</a:t>
            </a:r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58121" y="3086302"/>
            <a:ext cx="2046357" cy="2590800"/>
          </a:xfrm>
          <a:prstGeom prst="rect">
            <a:avLst/>
          </a:prstGeom>
        </p:spPr>
      </p:pic>
    </p:spTree>
  </p:cSld>
  <p:clrMapOvr>
    <a:masterClrMapping/>
  </p:clrMapOvr>
  <p:transition>
    <p:split orient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16" grpId="0"/>
      <p:bldP spid="8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ounded Rectangle 2"/>
          <p:cNvSpPr/>
          <p:nvPr/>
        </p:nvSpPr>
        <p:spPr>
          <a:xfrm>
            <a:off x="1447800" y="381000"/>
            <a:ext cx="6096000" cy="495300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 w="38100">
            <a:solidFill>
              <a:srgbClr val="002060"/>
            </a:solidFill>
          </a:ln>
          <a:effectLst>
            <a:glow rad="139700">
              <a:schemeClr val="accent6">
                <a:satMod val="175000"/>
                <a:alpha val="40000"/>
              </a:schemeClr>
            </a:glow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 prst="artDeco"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en-US" sz="2800" b="1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এসো</a:t>
            </a:r>
            <a:r>
              <a:rPr lang="en-US" sz="28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b="1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নিচে</a:t>
            </a:r>
            <a:r>
              <a:rPr lang="en-US" sz="28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b="1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আমরা</a:t>
            </a:r>
            <a:r>
              <a:rPr lang="en-US" sz="28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b="1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কিছু</a:t>
            </a:r>
            <a:r>
              <a:rPr lang="en-US" sz="28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b="1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ছবি</a:t>
            </a:r>
            <a:r>
              <a:rPr lang="en-US" sz="28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b="1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দেখি</a:t>
            </a:r>
            <a:endParaRPr lang="en-US" sz="2800" b="1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8" name="Round Single Corner Rectangle 4"/>
          <p:cNvSpPr/>
          <p:nvPr/>
        </p:nvSpPr>
        <p:spPr>
          <a:xfrm>
            <a:off x="1219200" y="5943600"/>
            <a:ext cx="6716423" cy="495300"/>
          </a:xfrm>
          <a:prstGeom prst="flowChartAlternateProcess">
            <a:avLst/>
          </a:prstGeom>
          <a:pattFill prst="pct5">
            <a:fgClr>
              <a:schemeClr val="bg1"/>
            </a:fgClr>
            <a:bgClr>
              <a:schemeClr val="bg1"/>
            </a:bgClr>
          </a:pattFill>
          <a:ln w="38100">
            <a:solidFill>
              <a:schemeClr val="tx1"/>
            </a:solidFill>
          </a:ln>
          <a:effectLst>
            <a:glow rad="139700">
              <a:schemeClr val="accent6">
                <a:satMod val="175000"/>
                <a:alpha val="40000"/>
              </a:schemeClr>
            </a:glow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en-US" sz="2800" b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উপরের ছবিগুলোর মাধ্যমে কি বুঝতে পারছ</a:t>
            </a:r>
          </a:p>
        </p:txBody>
      </p:sp>
      <p:pic>
        <p:nvPicPr>
          <p:cNvPr id="12" name="Picture 2" descr="E:\New Picture Down\New folder (1)\Picture1student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800600" y="914400"/>
            <a:ext cx="3810000" cy="23622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050" name="Picture 2" descr="E:\New Keyboard Class\Capture9898989898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33400" y="990600"/>
            <a:ext cx="3962400" cy="23622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051" name="Picture 3" descr="E:\New Keyboard Class\imagesm,m,m,m,mm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09600" y="3429000"/>
            <a:ext cx="3886200" cy="23622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3" name="Picture 12" descr="Picture1kb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800600" y="3352800"/>
            <a:ext cx="3962400" cy="24384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5" dur="1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6" presetClass="entr" presetSubtype="2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26" dur="500"/>
                                        <p:tgtEl>
                                          <p:spTgt spid="20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18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ounded Rectangle 4"/>
          <p:cNvSpPr/>
          <p:nvPr/>
        </p:nvSpPr>
        <p:spPr>
          <a:xfrm>
            <a:off x="0" y="-685800"/>
            <a:ext cx="3772091" cy="4346780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123825" tIns="123825" rIns="123825" bIns="123825" numCol="1" spcCol="1270" anchor="ctr" anchorCtr="0">
            <a:noAutofit/>
          </a:bodyPr>
          <a:lstStyle/>
          <a:p>
            <a:pPr lvl="0" algn="ctr" defTabSz="28892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en-US" sz="6500" kern="1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1027" name="Picture 3" descr="E:\New Keyboard Class\00000000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57200" y="3581400"/>
            <a:ext cx="8229600" cy="301942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" name="Picture 2" descr="C:\Users\NIHAD COCHING\Downloads\indexhhhhhhhhhhhhhhhh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81000" y="380999"/>
            <a:ext cx="8305800" cy="401089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1" name="Flowchart: Alternate Process 10"/>
          <p:cNvSpPr/>
          <p:nvPr/>
        </p:nvSpPr>
        <p:spPr>
          <a:xfrm>
            <a:off x="762000" y="3505201"/>
            <a:ext cx="7543800" cy="761999"/>
          </a:xfrm>
          <a:prstGeom prst="flowChartAlternateProcess">
            <a:avLst/>
          </a:prstGeom>
          <a:noFill/>
          <a:ln w="57150">
            <a:noFill/>
          </a:ln>
          <a:effectLst>
            <a:glow rad="228600">
              <a:schemeClr val="accent5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4000" b="1" spc="5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আজকের</a:t>
            </a:r>
            <a:r>
              <a:rPr lang="en-US" sz="40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spc="5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পাঠ</a:t>
            </a:r>
            <a:r>
              <a:rPr lang="en-US" sz="40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– </a:t>
            </a:r>
            <a:r>
              <a:rPr lang="en-US" sz="4000" b="1" spc="5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কীবোর্ড</a:t>
            </a:r>
            <a:r>
              <a:rPr lang="en-US" sz="40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spc="5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পরিচিতি</a:t>
            </a:r>
            <a:r>
              <a:rPr lang="bn-BD" sz="40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 </a:t>
            </a:r>
            <a:endParaRPr lang="en-US" sz="40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</p:cSld>
  <p:clrMapOvr>
    <a:masterClrMapping/>
  </p:clrMapOvr>
  <p:transition>
    <p:spli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057400" y="609600"/>
            <a:ext cx="4572000" cy="646331"/>
          </a:xfrm>
          <a:prstGeom prst="rect">
            <a:avLst/>
          </a:prstGeom>
          <a:solidFill>
            <a:srgbClr val="00B0F0"/>
          </a:solidFill>
          <a:ln>
            <a:noFill/>
          </a:ln>
          <a:effectLst>
            <a:glow rad="228600">
              <a:schemeClr val="accent2">
                <a:satMod val="175000"/>
                <a:alpha val="40000"/>
              </a:schemeClr>
            </a:glow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perspectiveRelaxedModerately"/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শিখনফল</a:t>
            </a:r>
            <a:endParaRPr lang="en-US" sz="40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Rounded Rectangle 3"/>
          <p:cNvSpPr/>
          <p:nvPr/>
        </p:nvSpPr>
        <p:spPr>
          <a:xfrm>
            <a:off x="381000" y="1752600"/>
            <a:ext cx="4267199" cy="571500"/>
          </a:xfrm>
          <a:prstGeom prst="roundRect">
            <a:avLst>
              <a:gd name="adj" fmla="val 0"/>
            </a:avLst>
          </a:prstGeom>
          <a:noFill/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3200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এই</a:t>
            </a:r>
            <a:r>
              <a:rPr lang="en-US" sz="32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পাঠ</a:t>
            </a:r>
            <a:r>
              <a:rPr lang="en-US" sz="32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শেষে</a:t>
            </a:r>
            <a:r>
              <a:rPr lang="en-US" sz="32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শিক্ষার্থীরা</a:t>
            </a:r>
            <a:r>
              <a:rPr lang="en-US" sz="32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----</a:t>
            </a:r>
          </a:p>
        </p:txBody>
      </p:sp>
      <p:sp>
        <p:nvSpPr>
          <p:cNvPr id="9" name="Notched Right Arrow 8"/>
          <p:cNvSpPr/>
          <p:nvPr/>
        </p:nvSpPr>
        <p:spPr>
          <a:xfrm>
            <a:off x="685800" y="2742550"/>
            <a:ext cx="688242" cy="381000"/>
          </a:xfrm>
          <a:prstGeom prst="notchedRightArrow">
            <a:avLst/>
          </a:prstGeom>
          <a:solidFill>
            <a:srgbClr val="0070C0"/>
          </a:solidFill>
          <a:ln>
            <a:solidFill>
              <a:srgbClr val="C00000"/>
            </a:solidFill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 dirty="0" err="1" smtClean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0" name="Rounded Rectangle 9"/>
          <p:cNvSpPr/>
          <p:nvPr/>
        </p:nvSpPr>
        <p:spPr>
          <a:xfrm>
            <a:off x="1371600" y="2667000"/>
            <a:ext cx="3505200" cy="571500"/>
          </a:xfrm>
          <a:prstGeom prst="roundRect">
            <a:avLst>
              <a:gd name="adj" fmla="val 0"/>
            </a:avLst>
          </a:prstGeom>
          <a:noFill/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400" b="1" dirty="0" smtClean="0">
                <a:solidFill>
                  <a:sysClr val="windowText" lastClr="00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2400" b="1" dirty="0" smtClean="0">
                <a:solidFill>
                  <a:sysClr val="windowText" lastClr="000000"/>
                </a:solidFill>
                <a:latin typeface="NikoshBAN" pitchFamily="2" charset="0"/>
                <a:cs typeface="NikoshBAN" pitchFamily="2" charset="0"/>
              </a:rPr>
              <a:t>কী-বোর্ড কি বলতে পারবে</a:t>
            </a:r>
            <a:r>
              <a:rPr lang="en-US" sz="2400" b="1" dirty="0" smtClean="0">
                <a:solidFill>
                  <a:sysClr val="windowText" lastClr="00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2400" b="1" dirty="0" smtClean="0">
                <a:solidFill>
                  <a:sysClr val="windowText" lastClr="000000"/>
                </a:solidFill>
                <a:latin typeface="NikoshBAN" pitchFamily="2" charset="0"/>
                <a:cs typeface="NikoshBAN" pitchFamily="2" charset="0"/>
              </a:rPr>
              <a:t>।</a:t>
            </a:r>
            <a:endParaRPr lang="en-US" sz="2400" dirty="0">
              <a:solidFill>
                <a:sysClr val="windowText" lastClr="00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1" name="Notched Right Arrow 10"/>
          <p:cNvSpPr/>
          <p:nvPr/>
        </p:nvSpPr>
        <p:spPr>
          <a:xfrm>
            <a:off x="609600" y="3505200"/>
            <a:ext cx="688242" cy="381000"/>
          </a:xfrm>
          <a:prstGeom prst="notchedRightArrow">
            <a:avLst/>
          </a:prstGeom>
          <a:solidFill>
            <a:srgbClr val="0070C0"/>
          </a:solidFill>
          <a:ln>
            <a:solidFill>
              <a:srgbClr val="C00000"/>
            </a:solidFill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 dirty="0" err="1" smtClean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2" name="Rounded Rectangle 11"/>
          <p:cNvSpPr/>
          <p:nvPr/>
        </p:nvSpPr>
        <p:spPr>
          <a:xfrm>
            <a:off x="1295400" y="3429000"/>
            <a:ext cx="6477000" cy="609600"/>
          </a:xfrm>
          <a:prstGeom prst="roundRect">
            <a:avLst>
              <a:gd name="adj" fmla="val 0"/>
            </a:avLst>
          </a:prstGeom>
          <a:noFill/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65125" indent="-282575" eaLnBrk="0" fontAlgn="auto" hangingPunct="0">
              <a:spcBef>
                <a:spcPct val="20000"/>
              </a:spcBef>
              <a:spcAft>
                <a:spcPts val="0"/>
              </a:spcAft>
              <a:defRPr/>
            </a:pPr>
            <a:r>
              <a:rPr lang="en-US" sz="24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b="1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সফটওয়্যার</a:t>
            </a:r>
            <a:r>
              <a:rPr lang="en-US" sz="24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b="1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ব্যবহারে</a:t>
            </a:r>
            <a:r>
              <a:rPr lang="en-US" sz="24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b="1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কী-বোর্ড</a:t>
            </a:r>
            <a:r>
              <a:rPr lang="en-US" sz="24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b="1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অত্যাবশ্যকীয়</a:t>
            </a:r>
            <a:r>
              <a:rPr lang="en-US" sz="24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b="1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কেন</a:t>
            </a:r>
            <a:r>
              <a:rPr lang="en-US" sz="24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b="1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বলতে</a:t>
            </a:r>
            <a:r>
              <a:rPr lang="bn-BD" sz="24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পারবে ।</a:t>
            </a:r>
            <a:endParaRPr lang="bn-BD" sz="2400" b="1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5" name="Notched Right Arrow 14"/>
          <p:cNvSpPr/>
          <p:nvPr/>
        </p:nvSpPr>
        <p:spPr>
          <a:xfrm>
            <a:off x="609600" y="4343400"/>
            <a:ext cx="688242" cy="381000"/>
          </a:xfrm>
          <a:prstGeom prst="notchedRightArrow">
            <a:avLst/>
          </a:prstGeom>
          <a:solidFill>
            <a:srgbClr val="0070C0"/>
          </a:solidFill>
          <a:ln>
            <a:solidFill>
              <a:srgbClr val="C00000"/>
            </a:solidFill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 dirty="0" err="1" smtClean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6" name="Rounded Rectangle 15"/>
          <p:cNvSpPr/>
          <p:nvPr/>
        </p:nvSpPr>
        <p:spPr>
          <a:xfrm>
            <a:off x="1295400" y="4267200"/>
            <a:ext cx="6477000" cy="609600"/>
          </a:xfrm>
          <a:prstGeom prst="roundRect">
            <a:avLst>
              <a:gd name="adj" fmla="val 0"/>
            </a:avLst>
          </a:prstGeom>
          <a:noFill/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65125" indent="-282575" eaLnBrk="0" fontAlgn="auto" hangingPunct="0">
              <a:spcBef>
                <a:spcPct val="20000"/>
              </a:spcBef>
              <a:spcAft>
                <a:spcPts val="0"/>
              </a:spcAft>
              <a:defRPr/>
            </a:pPr>
            <a:r>
              <a:rPr lang="en-US" sz="24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b="1" kern="1100" dirty="0" err="1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ea typeface="NikoshBAN" pitchFamily="2" charset="0"/>
                <a:cs typeface="NikoshBAN" panose="02000000000000000000" pitchFamily="2" charset="0"/>
                <a:sym typeface="Wingdings"/>
              </a:rPr>
              <a:t>কী-বোর্ডের</a:t>
            </a:r>
            <a:r>
              <a:rPr lang="en-US" sz="2400" b="1" kern="110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ea typeface="NikoshBAN" pitchFamily="2" charset="0"/>
                <a:cs typeface="NikoshBAN" panose="02000000000000000000" pitchFamily="2" charset="0"/>
                <a:sym typeface="Wingdings"/>
              </a:rPr>
              <a:t> </a:t>
            </a:r>
            <a:r>
              <a:rPr lang="en-US" sz="2400" b="1" kern="1100" dirty="0" err="1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ea typeface="NikoshBAN" pitchFamily="2" charset="0"/>
                <a:cs typeface="NikoshBAN" panose="02000000000000000000" pitchFamily="2" charset="0"/>
                <a:sym typeface="Wingdings"/>
              </a:rPr>
              <a:t>শ্রেনি</a:t>
            </a:r>
            <a:r>
              <a:rPr lang="en-US" sz="2400" b="1" kern="110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ea typeface="NikoshBAN" pitchFamily="2" charset="0"/>
                <a:cs typeface="NikoshBAN" panose="02000000000000000000" pitchFamily="2" charset="0"/>
                <a:sym typeface="Wingdings"/>
              </a:rPr>
              <a:t> </a:t>
            </a:r>
            <a:r>
              <a:rPr lang="en-US" sz="2400" b="1" kern="1100" dirty="0" err="1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ea typeface="NikoshBAN" pitchFamily="2" charset="0"/>
                <a:cs typeface="NikoshBAN" panose="02000000000000000000" pitchFamily="2" charset="0"/>
                <a:sym typeface="Wingdings"/>
              </a:rPr>
              <a:t>বিন্যাস</a:t>
            </a:r>
            <a:r>
              <a:rPr lang="en-US" sz="2400" b="1" kern="110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ea typeface="NikoshBAN" pitchFamily="2" charset="0"/>
                <a:cs typeface="NikoshBAN" panose="02000000000000000000" pitchFamily="2" charset="0"/>
                <a:sym typeface="Wingdings"/>
              </a:rPr>
              <a:t> </a:t>
            </a:r>
            <a:r>
              <a:rPr lang="en-US" sz="2400" b="1" kern="1100" dirty="0" err="1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ea typeface="NikoshBAN" pitchFamily="2" charset="0"/>
                <a:cs typeface="NikoshBAN" panose="02000000000000000000" pitchFamily="2" charset="0"/>
                <a:sym typeface="Wingdings"/>
              </a:rPr>
              <a:t>করতে</a:t>
            </a:r>
            <a:r>
              <a:rPr lang="en-US" sz="2400" b="1" kern="110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ea typeface="NikoshBAN" pitchFamily="2" charset="0"/>
                <a:cs typeface="NikoshBAN" panose="02000000000000000000" pitchFamily="2" charset="0"/>
                <a:sym typeface="Wingdings"/>
              </a:rPr>
              <a:t> </a:t>
            </a:r>
            <a:r>
              <a:rPr lang="en-US" sz="2400" b="1" kern="1100" dirty="0" err="1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ea typeface="NikoshBAN" pitchFamily="2" charset="0"/>
                <a:cs typeface="NikoshBAN" panose="02000000000000000000" pitchFamily="2" charset="0"/>
                <a:sym typeface="Wingdings"/>
              </a:rPr>
              <a:t>পারবে</a:t>
            </a:r>
            <a:r>
              <a:rPr lang="en-US" sz="2400" b="1" kern="110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ea typeface="NikoshBAN" pitchFamily="2" charset="0"/>
                <a:cs typeface="NikoshBAN" panose="02000000000000000000" pitchFamily="2" charset="0"/>
                <a:sym typeface="Wingdings"/>
              </a:rPr>
              <a:t>।</a:t>
            </a:r>
            <a:endParaRPr lang="bn-IN" sz="2400" b="1" kern="1100" dirty="0" smtClean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NikoshBAN" panose="02000000000000000000" pitchFamily="2" charset="0"/>
              <a:ea typeface="NikoshBAN" pitchFamily="2" charset="0"/>
              <a:cs typeface="NikoshBAN" panose="02000000000000000000" pitchFamily="2" charset="0"/>
              <a:sym typeface="Wingdings"/>
            </a:endParaRPr>
          </a:p>
        </p:txBody>
      </p:sp>
      <p:sp>
        <p:nvSpPr>
          <p:cNvPr id="21" name="Notched Right Arrow 20"/>
          <p:cNvSpPr/>
          <p:nvPr/>
        </p:nvSpPr>
        <p:spPr>
          <a:xfrm>
            <a:off x="609600" y="5257800"/>
            <a:ext cx="688242" cy="381000"/>
          </a:xfrm>
          <a:prstGeom prst="notchedRightArrow">
            <a:avLst/>
          </a:prstGeom>
          <a:solidFill>
            <a:srgbClr val="0070C0"/>
          </a:solidFill>
          <a:ln>
            <a:solidFill>
              <a:srgbClr val="C00000"/>
            </a:solidFill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 dirty="0" err="1" smtClean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2" name="Rounded Rectangle 21"/>
          <p:cNvSpPr/>
          <p:nvPr/>
        </p:nvSpPr>
        <p:spPr>
          <a:xfrm>
            <a:off x="1330310" y="5181600"/>
            <a:ext cx="6137290" cy="609600"/>
          </a:xfrm>
          <a:prstGeom prst="roundRect">
            <a:avLst>
              <a:gd name="adj" fmla="val 0"/>
            </a:avLst>
          </a:prstGeom>
          <a:noFill/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65125" indent="-282575" eaLnBrk="0" fontAlgn="auto" hangingPunct="0">
              <a:spcBef>
                <a:spcPct val="20000"/>
              </a:spcBef>
              <a:spcAft>
                <a:spcPts val="0"/>
              </a:spcAft>
              <a:defRPr/>
            </a:pPr>
            <a:r>
              <a:rPr lang="bn-BD" sz="24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কী-বোর্ডের বিশেষ কী সমুহ সম্পর্কে ব্যাখ্যা</a:t>
            </a:r>
            <a:r>
              <a:rPr lang="en-US" sz="24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2400" b="1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করতে পারবে ।</a:t>
            </a:r>
            <a:endParaRPr lang="bn-BD" sz="2400" b="1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ransition>
    <p:split orient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/>
      <p:bldP spid="9" grpId="0" animBg="1"/>
      <p:bldP spid="10" grpId="0"/>
      <p:bldP spid="11" grpId="0" animBg="1"/>
      <p:bldP spid="12" grpId="0"/>
      <p:bldP spid="15" grpId="0" animBg="1"/>
      <p:bldP spid="16" grpId="0"/>
      <p:bldP spid="21" grpId="0" animBg="1"/>
      <p:bldP spid="2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1" descr="Purple mesh"/>
          <p:cNvSpPr>
            <a:spLocks noChangeArrowheads="1"/>
          </p:cNvSpPr>
          <p:nvPr/>
        </p:nvSpPr>
        <p:spPr bwMode="auto">
          <a:xfrm>
            <a:off x="1905000" y="304800"/>
            <a:ext cx="5486400" cy="715089"/>
          </a:xfrm>
          <a:prstGeom prst="roundRect">
            <a:avLst>
              <a:gd name="adj" fmla="val 16667"/>
            </a:avLst>
          </a:prstGeom>
          <a:solidFill>
            <a:srgbClr val="D73217"/>
          </a:solidFill>
          <a:ln w="38100" algn="ctr">
            <a:noFill/>
            <a:round/>
            <a:headEnd/>
            <a:tailEnd/>
          </a:ln>
          <a:effectLst/>
          <a:scene3d>
            <a:camera prst="orthographicFront">
              <a:rot lat="0" lon="0" rev="0"/>
            </a:camera>
            <a:lightRig rig="glow" dir="t">
              <a:rot lat="0" lon="0" rev="14100000"/>
            </a:lightRig>
          </a:scene3d>
          <a:sp3d prstMaterial="softEdge">
            <a:bevelT w="127000" prst="artDeco"/>
          </a:sp3d>
        </p:spPr>
        <p:txBody>
          <a:bodyPr wrap="square">
            <a:spAutoFit/>
          </a:bodyPr>
          <a:lstStyle/>
          <a:p>
            <a:pPr algn="ctr"/>
            <a:r>
              <a:rPr lang="en-US" sz="36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কী</a:t>
            </a:r>
            <a:r>
              <a:rPr lang="en-US" sz="36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- </a:t>
            </a:r>
            <a:r>
              <a:rPr lang="en-US" sz="36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বোর্ড</a:t>
            </a:r>
            <a:r>
              <a:rPr lang="en-US" sz="36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 </a:t>
            </a:r>
            <a:r>
              <a:rPr lang="en-US" sz="36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কি</a:t>
            </a:r>
            <a:r>
              <a:rPr lang="en-US" sz="36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?</a:t>
            </a:r>
            <a:endParaRPr lang="en-US" sz="36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sp>
        <p:nvSpPr>
          <p:cNvPr id="20" name="Rectangle 5"/>
          <p:cNvSpPr>
            <a:spLocks noChangeArrowheads="1"/>
          </p:cNvSpPr>
          <p:nvPr/>
        </p:nvSpPr>
        <p:spPr bwMode="auto">
          <a:xfrm>
            <a:off x="304800" y="1066800"/>
            <a:ext cx="8534400" cy="13849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bn-BD" sz="2800" b="1" dirty="0">
                <a:latin typeface="NikoshBAN" pitchFamily="2" charset="0"/>
                <a:cs typeface="NikoshBAN" pitchFamily="2" charset="0"/>
              </a:rPr>
              <a:t>ক</a:t>
            </a:r>
            <a:r>
              <a:rPr lang="en-US" sz="2800" b="1" dirty="0" err="1">
                <a:latin typeface="NikoshBAN" pitchFamily="2" charset="0"/>
                <a:cs typeface="NikoshBAN" pitchFamily="2" charset="0"/>
              </a:rPr>
              <a:t>ম্পিউটারের</a:t>
            </a:r>
            <a:r>
              <a:rPr lang="bn-BD" sz="2800" b="1" dirty="0">
                <a:latin typeface="NikoshBAN" pitchFamily="2" charset="0"/>
                <a:cs typeface="NikoshBAN" pitchFamily="2" charset="0"/>
              </a:rPr>
              <a:t> ইনপুট কার্যক্রম নিয়ন্ত্রন করার </a:t>
            </a:r>
            <a:r>
              <a:rPr lang="bn-BD" sz="2800" b="1" dirty="0" smtClean="0">
                <a:latin typeface="NikoshBAN" pitchFamily="2" charset="0"/>
                <a:cs typeface="NikoshBAN" pitchFamily="2" charset="0"/>
              </a:rPr>
              <a:t>জন্য</a:t>
            </a:r>
            <a:r>
              <a:rPr lang="en-US" sz="28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bn-BD" sz="2800" b="1" dirty="0" smtClean="0">
                <a:latin typeface="NikoshBAN" pitchFamily="2" charset="0"/>
                <a:cs typeface="NikoshBAN" pitchFamily="2" charset="0"/>
              </a:rPr>
              <a:t>যে  </a:t>
            </a:r>
            <a:r>
              <a:rPr lang="en-US" sz="2800" b="1" dirty="0">
                <a:latin typeface="NikoshBAN" pitchFamily="2" charset="0"/>
                <a:cs typeface="NikoshBAN" pitchFamily="2" charset="0"/>
              </a:rPr>
              <a:t>Device</a:t>
            </a:r>
            <a:r>
              <a:rPr lang="bn-BD" sz="2800" b="1" dirty="0">
                <a:latin typeface="NikoshBAN" pitchFamily="2" charset="0"/>
                <a:cs typeface="NikoshBAN" pitchFamily="2" charset="0"/>
              </a:rPr>
              <a:t>  দ্বারা নির্দেশনা দেয়া হয় </a:t>
            </a:r>
            <a:r>
              <a:rPr lang="bn-BD" sz="2800" b="1" dirty="0" smtClean="0">
                <a:latin typeface="NikoshBAN" pitchFamily="2" charset="0"/>
                <a:cs typeface="NikoshBAN" pitchFamily="2" charset="0"/>
              </a:rPr>
              <a:t>তাকে</a:t>
            </a:r>
            <a:r>
              <a:rPr lang="en-US" sz="28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bn-BD" sz="2800" b="1" dirty="0" smtClean="0">
                <a:latin typeface="NikoshBAN" pitchFamily="2" charset="0"/>
                <a:cs typeface="NikoshBAN" pitchFamily="2" charset="0"/>
              </a:rPr>
              <a:t>কী- </a:t>
            </a:r>
            <a:r>
              <a:rPr lang="bn-BD" sz="2800" b="1" dirty="0">
                <a:latin typeface="NikoshBAN" pitchFamily="2" charset="0"/>
                <a:cs typeface="NikoshBAN" pitchFamily="2" charset="0"/>
              </a:rPr>
              <a:t>বোর্ড বলে </a:t>
            </a:r>
            <a:r>
              <a:rPr lang="bn-BD" sz="2800" b="1" dirty="0" smtClean="0">
                <a:latin typeface="NikoshBAN" pitchFamily="2" charset="0"/>
                <a:cs typeface="NikoshBAN" pitchFamily="2" charset="0"/>
              </a:rPr>
              <a:t>।</a:t>
            </a:r>
            <a:r>
              <a:rPr lang="en-US" sz="28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b="1" dirty="0" err="1" smtClean="0">
                <a:latin typeface="NikoshBAN" pitchFamily="2" charset="0"/>
                <a:ea typeface="Times New Roman" pitchFamily="18" charset="0"/>
                <a:cs typeface="NikoshBAN" pitchFamily="2" charset="0"/>
              </a:rPr>
              <a:t>একটি</a:t>
            </a:r>
            <a:r>
              <a:rPr lang="en-US" sz="2800" b="1" dirty="0" smtClean="0">
                <a:latin typeface="NikoshBAN" pitchFamily="2" charset="0"/>
                <a:ea typeface="Times New Roman" pitchFamily="18" charset="0"/>
                <a:cs typeface="NikoshBAN" pitchFamily="2" charset="0"/>
              </a:rPr>
              <a:t> </a:t>
            </a:r>
            <a:r>
              <a:rPr lang="en-US" sz="2800" b="1" dirty="0" err="1" smtClean="0">
                <a:latin typeface="NikoshBAN" pitchFamily="2" charset="0"/>
                <a:ea typeface="Times New Roman" pitchFamily="18" charset="0"/>
                <a:cs typeface="NikoshBAN" pitchFamily="2" charset="0"/>
              </a:rPr>
              <a:t>কীবোর্ডে</a:t>
            </a:r>
            <a:r>
              <a:rPr lang="en-US" sz="2800" b="1" dirty="0" smtClean="0">
                <a:latin typeface="NikoshBAN" pitchFamily="2" charset="0"/>
                <a:ea typeface="Times New Roman" pitchFamily="18" charset="0"/>
                <a:cs typeface="NikoshBAN" pitchFamily="2" charset="0"/>
              </a:rPr>
              <a:t> </a:t>
            </a:r>
            <a:r>
              <a:rPr lang="en-US" sz="2800" b="1" dirty="0" err="1" smtClean="0">
                <a:latin typeface="NikoshBAN" pitchFamily="2" charset="0"/>
                <a:ea typeface="Times New Roman" pitchFamily="18" charset="0"/>
                <a:cs typeface="NikoshBAN" pitchFamily="2" charset="0"/>
              </a:rPr>
              <a:t>মোট</a:t>
            </a:r>
            <a:r>
              <a:rPr lang="en-US" sz="2800" b="1" dirty="0" smtClean="0">
                <a:latin typeface="NikoshBAN" pitchFamily="2" charset="0"/>
                <a:ea typeface="Times New Roman" pitchFamily="18" charset="0"/>
                <a:cs typeface="NikoshBAN" pitchFamily="2" charset="0"/>
              </a:rPr>
              <a:t> ৮৪ </a:t>
            </a:r>
            <a:r>
              <a:rPr lang="en-US" sz="2800" b="1" dirty="0" err="1" smtClean="0">
                <a:latin typeface="NikoshBAN" pitchFamily="2" charset="0"/>
                <a:ea typeface="Times New Roman" pitchFamily="18" charset="0"/>
                <a:cs typeface="NikoshBAN" pitchFamily="2" charset="0"/>
              </a:rPr>
              <a:t>থেকে</a:t>
            </a:r>
            <a:r>
              <a:rPr lang="en-US" sz="2800" b="1" dirty="0" smtClean="0">
                <a:latin typeface="NikoshBAN" pitchFamily="2" charset="0"/>
                <a:ea typeface="Times New Roman" pitchFamily="18" charset="0"/>
                <a:cs typeface="NikoshBAN" pitchFamily="2" charset="0"/>
              </a:rPr>
              <a:t> ১০১টি </a:t>
            </a:r>
            <a:r>
              <a:rPr lang="en-US" sz="2800" b="1" dirty="0" err="1" smtClean="0">
                <a:latin typeface="NikoshBAN" pitchFamily="2" charset="0"/>
                <a:ea typeface="Times New Roman" pitchFamily="18" charset="0"/>
                <a:cs typeface="NikoshBAN" pitchFamily="2" charset="0"/>
              </a:rPr>
              <a:t>কোন</a:t>
            </a:r>
            <a:r>
              <a:rPr lang="en-US" sz="2800" b="1" dirty="0" smtClean="0">
                <a:latin typeface="NikoshBAN" pitchFamily="2" charset="0"/>
                <a:ea typeface="Times New Roman" pitchFamily="18" charset="0"/>
                <a:cs typeface="NikoshBAN" pitchFamily="2" charset="0"/>
              </a:rPr>
              <a:t> </a:t>
            </a:r>
            <a:r>
              <a:rPr lang="en-US" sz="2800" b="1" dirty="0" err="1" smtClean="0">
                <a:latin typeface="NikoshBAN" pitchFamily="2" charset="0"/>
                <a:ea typeface="Times New Roman" pitchFamily="18" charset="0"/>
                <a:cs typeface="NikoshBAN" pitchFamily="2" charset="0"/>
              </a:rPr>
              <a:t>কোন</a:t>
            </a:r>
            <a:r>
              <a:rPr lang="en-US" sz="2800" b="1" dirty="0" smtClean="0">
                <a:latin typeface="NikoshBAN" pitchFamily="2" charset="0"/>
                <a:ea typeface="Times New Roman" pitchFamily="18" charset="0"/>
                <a:cs typeface="NikoshBAN" pitchFamily="2" charset="0"/>
              </a:rPr>
              <a:t> </a:t>
            </a:r>
            <a:r>
              <a:rPr lang="en-US" sz="2800" b="1" dirty="0" err="1" smtClean="0">
                <a:latin typeface="NikoshBAN" pitchFamily="2" charset="0"/>
                <a:ea typeface="Times New Roman" pitchFamily="18" charset="0"/>
                <a:cs typeface="NikoshBAN" pitchFamily="2" charset="0"/>
              </a:rPr>
              <a:t>কীবোর্ডে</a:t>
            </a:r>
            <a:r>
              <a:rPr lang="en-US" sz="2800" b="1" dirty="0" smtClean="0">
                <a:latin typeface="NikoshBAN" pitchFamily="2" charset="0"/>
                <a:ea typeface="Times New Roman" pitchFamily="18" charset="0"/>
                <a:cs typeface="NikoshBAN" pitchFamily="2" charset="0"/>
              </a:rPr>
              <a:t> </a:t>
            </a:r>
            <a:r>
              <a:rPr lang="en-US" sz="2800" b="1" dirty="0" err="1" smtClean="0">
                <a:latin typeface="NikoshBAN" pitchFamily="2" charset="0"/>
                <a:ea typeface="Times New Roman" pitchFamily="18" charset="0"/>
                <a:cs typeface="NikoshBAN" pitchFamily="2" charset="0"/>
              </a:rPr>
              <a:t>আবার</a:t>
            </a:r>
            <a:r>
              <a:rPr lang="en-US" sz="2800" b="1" dirty="0" smtClean="0">
                <a:latin typeface="NikoshBAN" pitchFamily="2" charset="0"/>
                <a:ea typeface="Times New Roman" pitchFamily="18" charset="0"/>
                <a:cs typeface="NikoshBAN" pitchFamily="2" charset="0"/>
              </a:rPr>
              <a:t> ১০২টি </a:t>
            </a:r>
            <a:r>
              <a:rPr lang="en-US" sz="2800" b="1" dirty="0" err="1" smtClean="0">
                <a:latin typeface="NikoshBAN" pitchFamily="2" charset="0"/>
                <a:ea typeface="Times New Roman" pitchFamily="18" charset="0"/>
                <a:cs typeface="NikoshBAN" pitchFamily="2" charset="0"/>
              </a:rPr>
              <a:t>কী</a:t>
            </a:r>
            <a:r>
              <a:rPr lang="en-US" sz="2800" b="1" dirty="0" smtClean="0">
                <a:latin typeface="NikoshBAN" pitchFamily="2" charset="0"/>
                <a:ea typeface="Times New Roman" pitchFamily="18" charset="0"/>
                <a:cs typeface="NikoshBAN" pitchFamily="2" charset="0"/>
              </a:rPr>
              <a:t> </a:t>
            </a:r>
            <a:r>
              <a:rPr lang="en-US" sz="2800" b="1" dirty="0" err="1" smtClean="0">
                <a:latin typeface="NikoshBAN" pitchFamily="2" charset="0"/>
                <a:ea typeface="Times New Roman" pitchFamily="18" charset="0"/>
                <a:cs typeface="NikoshBAN" pitchFamily="2" charset="0"/>
              </a:rPr>
              <a:t>থাকে</a:t>
            </a:r>
            <a:r>
              <a:rPr lang="en-US" sz="2800" b="1" dirty="0" smtClean="0">
                <a:latin typeface="NikoshBAN" pitchFamily="2" charset="0"/>
                <a:ea typeface="Times New Roman" pitchFamily="18" charset="0"/>
                <a:cs typeface="NikoshBAN" pitchFamily="2" charset="0"/>
              </a:rPr>
              <a:t>। </a:t>
            </a:r>
            <a:endParaRPr lang="en-US" sz="2800" b="1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3074" name="Picture 2" descr="E:\New Keyboard Class\Picture1wwwpppp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24000" y="2611148"/>
            <a:ext cx="5410200" cy="203705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1505" name="Rectangle 1"/>
          <p:cNvSpPr>
            <a:spLocks noChangeArrowheads="1"/>
          </p:cNvSpPr>
          <p:nvPr/>
        </p:nvSpPr>
        <p:spPr bwMode="auto">
          <a:xfrm>
            <a:off x="304800" y="4648200"/>
            <a:ext cx="8610600" cy="18158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NikoshBAN" pitchFamily="2" charset="0"/>
                <a:ea typeface="Times New Roman" pitchFamily="18" charset="0"/>
                <a:cs typeface="NikoshBAN" pitchFamily="2" charset="0"/>
              </a:rPr>
              <a:t> </a:t>
            </a:r>
            <a:r>
              <a:rPr kumimoji="0" lang="en-US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NikoshBAN" pitchFamily="2" charset="0"/>
                <a:ea typeface="Times New Roman" pitchFamily="18" charset="0"/>
                <a:cs typeface="NikoshBAN" pitchFamily="2" charset="0"/>
              </a:rPr>
              <a:t>কীবোর্ড</a:t>
            </a: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NikoshBAN" pitchFamily="2" charset="0"/>
                <a:ea typeface="Times New Roman" pitchFamily="18" charset="0"/>
                <a:cs typeface="NikoshBAN" pitchFamily="2" charset="0"/>
              </a:rPr>
              <a:t> </a:t>
            </a:r>
            <a:r>
              <a:rPr kumimoji="0" lang="en-US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NikoshBAN" pitchFamily="2" charset="0"/>
                <a:ea typeface="Times New Roman" pitchFamily="18" charset="0"/>
                <a:cs typeface="NikoshBAN" pitchFamily="2" charset="0"/>
              </a:rPr>
              <a:t>হচ্ছে</a:t>
            </a: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NikoshBAN" pitchFamily="2" charset="0"/>
                <a:ea typeface="Times New Roman" pitchFamily="18" charset="0"/>
                <a:cs typeface="NikoshBAN" pitchFamily="2" charset="0"/>
              </a:rPr>
              <a:t> </a:t>
            </a:r>
            <a:r>
              <a:rPr kumimoji="0" lang="en-US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NikoshBAN" pitchFamily="2" charset="0"/>
                <a:ea typeface="Times New Roman" pitchFamily="18" charset="0"/>
                <a:cs typeface="NikoshBAN" pitchFamily="2" charset="0"/>
              </a:rPr>
              <a:t>কম্পিউটারের</a:t>
            </a: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NikoshBAN" pitchFamily="2" charset="0"/>
                <a:ea typeface="Times New Roman" pitchFamily="18" charset="0"/>
                <a:cs typeface="NikoshBAN" pitchFamily="2" charset="0"/>
              </a:rPr>
              <a:t> </a:t>
            </a:r>
            <a:r>
              <a:rPr kumimoji="0" lang="en-US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NikoshBAN" pitchFamily="2" charset="0"/>
                <a:ea typeface="Times New Roman" pitchFamily="18" charset="0"/>
                <a:cs typeface="NikoshBAN" pitchFamily="2" charset="0"/>
              </a:rPr>
              <a:t>ইনপুট</a:t>
            </a: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NikoshBAN" pitchFamily="2" charset="0"/>
                <a:ea typeface="Times New Roman" pitchFamily="18" charset="0"/>
                <a:cs typeface="NikoshBAN" pitchFamily="2" charset="0"/>
              </a:rPr>
              <a:t> </a:t>
            </a:r>
            <a:r>
              <a:rPr kumimoji="0" lang="en-US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NikoshBAN" pitchFamily="2" charset="0"/>
                <a:ea typeface="Times New Roman" pitchFamily="18" charset="0"/>
                <a:cs typeface="NikoshBAN" pitchFamily="2" charset="0"/>
              </a:rPr>
              <a:t>অংশ</a:t>
            </a: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NikoshBAN" pitchFamily="2" charset="0"/>
                <a:ea typeface="Times New Roman" pitchFamily="18" charset="0"/>
                <a:cs typeface="NikoshBAN" pitchFamily="2" charset="0"/>
              </a:rPr>
              <a:t>। </a:t>
            </a:r>
            <a:r>
              <a:rPr kumimoji="0" lang="en-US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NikoshBAN" pitchFamily="2" charset="0"/>
                <a:ea typeface="Times New Roman" pitchFamily="18" charset="0"/>
                <a:cs typeface="NikoshBAN" pitchFamily="2" charset="0"/>
              </a:rPr>
              <a:t>এই</a:t>
            </a: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NikoshBAN" pitchFamily="2" charset="0"/>
                <a:ea typeface="Times New Roman" pitchFamily="18" charset="0"/>
                <a:cs typeface="NikoshBAN" pitchFamily="2" charset="0"/>
              </a:rPr>
              <a:t> </a:t>
            </a:r>
            <a:r>
              <a:rPr kumimoji="0" lang="en-US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NikoshBAN" pitchFamily="2" charset="0"/>
                <a:ea typeface="Times New Roman" pitchFamily="18" charset="0"/>
                <a:cs typeface="NikoshBAN" pitchFamily="2" charset="0"/>
              </a:rPr>
              <a:t>কীবোর্ডের</a:t>
            </a: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NikoshBAN" pitchFamily="2" charset="0"/>
                <a:ea typeface="Times New Roman" pitchFamily="18" charset="0"/>
                <a:cs typeface="NikoshBAN" pitchFamily="2" charset="0"/>
              </a:rPr>
              <a:t> </a:t>
            </a:r>
            <a:r>
              <a:rPr kumimoji="0" lang="en-US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NikoshBAN" pitchFamily="2" charset="0"/>
                <a:ea typeface="Times New Roman" pitchFamily="18" charset="0"/>
                <a:cs typeface="NikoshBAN" pitchFamily="2" charset="0"/>
              </a:rPr>
              <a:t>সাহায্যে</a:t>
            </a: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NikoshBAN" pitchFamily="2" charset="0"/>
                <a:ea typeface="Times New Roman" pitchFamily="18" charset="0"/>
                <a:cs typeface="NikoshBAN" pitchFamily="2" charset="0"/>
              </a:rPr>
              <a:t> </a:t>
            </a:r>
            <a:r>
              <a:rPr kumimoji="0" lang="en-US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NikoshBAN" pitchFamily="2" charset="0"/>
                <a:ea typeface="Times New Roman" pitchFamily="18" charset="0"/>
                <a:cs typeface="NikoshBAN" pitchFamily="2" charset="0"/>
              </a:rPr>
              <a:t>কম্পিউটারে</a:t>
            </a: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NikoshBAN" pitchFamily="2" charset="0"/>
                <a:ea typeface="Times New Roman" pitchFamily="18" charset="0"/>
                <a:cs typeface="NikoshBAN" pitchFamily="2" charset="0"/>
              </a:rPr>
              <a:t> </a:t>
            </a:r>
            <a:r>
              <a:rPr kumimoji="0" lang="en-US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NikoshBAN" pitchFamily="2" charset="0"/>
                <a:ea typeface="Times New Roman" pitchFamily="18" charset="0"/>
                <a:cs typeface="NikoshBAN" pitchFamily="2" charset="0"/>
              </a:rPr>
              <a:t>তথ্য</a:t>
            </a: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NikoshBAN" pitchFamily="2" charset="0"/>
                <a:ea typeface="Times New Roman" pitchFamily="18" charset="0"/>
                <a:cs typeface="NikoshBAN" pitchFamily="2" charset="0"/>
              </a:rPr>
              <a:t> </a:t>
            </a:r>
            <a:r>
              <a:rPr kumimoji="0" lang="en-US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NikoshBAN" pitchFamily="2" charset="0"/>
                <a:ea typeface="Times New Roman" pitchFamily="18" charset="0"/>
                <a:cs typeface="NikoshBAN" pitchFamily="2" charset="0"/>
              </a:rPr>
              <a:t>বা</a:t>
            </a: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NikoshBAN" pitchFamily="2" charset="0"/>
                <a:ea typeface="Times New Roman" pitchFamily="18" charset="0"/>
                <a:cs typeface="NikoshBAN" pitchFamily="2" charset="0"/>
              </a:rPr>
              <a:t> </a:t>
            </a:r>
            <a:r>
              <a:rPr kumimoji="0" lang="en-US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NikoshBAN" pitchFamily="2" charset="0"/>
                <a:ea typeface="Times New Roman" pitchFamily="18" charset="0"/>
                <a:cs typeface="NikoshBAN" pitchFamily="2" charset="0"/>
              </a:rPr>
              <a:t>নির্দেশ</a:t>
            </a: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NikoshBAN" pitchFamily="2" charset="0"/>
                <a:ea typeface="Times New Roman" pitchFamily="18" charset="0"/>
                <a:cs typeface="NikoshBAN" pitchFamily="2" charset="0"/>
              </a:rPr>
              <a:t> </a:t>
            </a:r>
            <a:r>
              <a:rPr kumimoji="0" lang="en-US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NikoshBAN" pitchFamily="2" charset="0"/>
                <a:ea typeface="Times New Roman" pitchFamily="18" charset="0"/>
                <a:cs typeface="NikoshBAN" pitchFamily="2" charset="0"/>
              </a:rPr>
              <a:t>প্রবেশ</a:t>
            </a: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NikoshBAN" pitchFamily="2" charset="0"/>
                <a:ea typeface="Times New Roman" pitchFamily="18" charset="0"/>
                <a:cs typeface="NikoshBAN" pitchFamily="2" charset="0"/>
              </a:rPr>
              <a:t> </a:t>
            </a:r>
            <a:r>
              <a:rPr kumimoji="0" lang="en-US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NikoshBAN" pitchFamily="2" charset="0"/>
                <a:ea typeface="Times New Roman" pitchFamily="18" charset="0"/>
                <a:cs typeface="NikoshBAN" pitchFamily="2" charset="0"/>
              </a:rPr>
              <a:t>করানো</a:t>
            </a: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NikoshBAN" pitchFamily="2" charset="0"/>
                <a:ea typeface="Times New Roman" pitchFamily="18" charset="0"/>
                <a:cs typeface="NikoshBAN" pitchFamily="2" charset="0"/>
              </a:rPr>
              <a:t> </a:t>
            </a:r>
            <a:r>
              <a:rPr kumimoji="0" lang="en-US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NikoshBAN" pitchFamily="2" charset="0"/>
                <a:ea typeface="Times New Roman" pitchFamily="18" charset="0"/>
                <a:cs typeface="NikoshBAN" pitchFamily="2" charset="0"/>
              </a:rPr>
              <a:t>যায়।বিভিন্ন</a:t>
            </a: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NikoshBAN" pitchFamily="2" charset="0"/>
                <a:ea typeface="Times New Roman" pitchFamily="18" charset="0"/>
                <a:cs typeface="NikoshBAN" pitchFamily="2" charset="0"/>
              </a:rPr>
              <a:t> </a:t>
            </a:r>
            <a:r>
              <a:rPr kumimoji="0" lang="en-US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NikoshBAN" pitchFamily="2" charset="0"/>
                <a:ea typeface="Times New Roman" pitchFamily="18" charset="0"/>
                <a:cs typeface="NikoshBAN" pitchFamily="2" charset="0"/>
              </a:rPr>
              <a:t>ধরণের</a:t>
            </a: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NikoshBAN" pitchFamily="2" charset="0"/>
                <a:ea typeface="Times New Roman" pitchFamily="18" charset="0"/>
                <a:cs typeface="NikoshBAN" pitchFamily="2" charset="0"/>
              </a:rPr>
              <a:t> </a:t>
            </a:r>
            <a:r>
              <a:rPr kumimoji="0" lang="en-US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NikoshBAN" pitchFamily="2" charset="0"/>
                <a:ea typeface="Times New Roman" pitchFamily="18" charset="0"/>
                <a:cs typeface="NikoshBAN" pitchFamily="2" charset="0"/>
              </a:rPr>
              <a:t>কীবোর্ড</a:t>
            </a: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NikoshBAN" pitchFamily="2" charset="0"/>
                <a:ea typeface="Times New Roman" pitchFamily="18" charset="0"/>
                <a:cs typeface="NikoshBAN" pitchFamily="2" charset="0"/>
              </a:rPr>
              <a:t> </a:t>
            </a:r>
            <a:r>
              <a:rPr kumimoji="0" lang="en-US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NikoshBAN" pitchFamily="2" charset="0"/>
                <a:ea typeface="Times New Roman" pitchFamily="18" charset="0"/>
                <a:cs typeface="NikoshBAN" pitchFamily="2" charset="0"/>
              </a:rPr>
              <a:t>এখন</a:t>
            </a: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NikoshBAN" pitchFamily="2" charset="0"/>
                <a:ea typeface="Times New Roman" pitchFamily="18" charset="0"/>
                <a:cs typeface="NikoshBAN" pitchFamily="2" charset="0"/>
              </a:rPr>
              <a:t> </a:t>
            </a:r>
            <a:r>
              <a:rPr kumimoji="0" lang="en-US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NikoshBAN" pitchFamily="2" charset="0"/>
                <a:ea typeface="Times New Roman" pitchFamily="18" charset="0"/>
                <a:cs typeface="NikoshBAN" pitchFamily="2" charset="0"/>
              </a:rPr>
              <a:t>বাজারে</a:t>
            </a: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NikoshBAN" pitchFamily="2" charset="0"/>
                <a:ea typeface="Times New Roman" pitchFamily="18" charset="0"/>
                <a:cs typeface="NikoshBAN" pitchFamily="2" charset="0"/>
              </a:rPr>
              <a:t> </a:t>
            </a:r>
            <a:r>
              <a:rPr kumimoji="0" lang="en-US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NikoshBAN" pitchFamily="2" charset="0"/>
                <a:ea typeface="Times New Roman" pitchFamily="18" charset="0"/>
                <a:cs typeface="NikoshBAN" pitchFamily="2" charset="0"/>
              </a:rPr>
              <a:t>পাওয়া</a:t>
            </a: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NikoshBAN" pitchFamily="2" charset="0"/>
                <a:ea typeface="Times New Roman" pitchFamily="18" charset="0"/>
                <a:cs typeface="NikoshBAN" pitchFamily="2" charset="0"/>
              </a:rPr>
              <a:t> </a:t>
            </a:r>
            <a:r>
              <a:rPr kumimoji="0" lang="en-US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NikoshBAN" pitchFamily="2" charset="0"/>
                <a:ea typeface="Times New Roman" pitchFamily="18" charset="0"/>
                <a:cs typeface="NikoshBAN" pitchFamily="2" charset="0"/>
              </a:rPr>
              <a:t>যাচ্ছে</a:t>
            </a: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NikoshBAN" pitchFamily="2" charset="0"/>
                <a:ea typeface="Times New Roman" pitchFamily="18" charset="0"/>
                <a:cs typeface="NikoshBAN" pitchFamily="2" charset="0"/>
              </a:rPr>
              <a:t>। </a:t>
            </a:r>
            <a:r>
              <a:rPr kumimoji="0" lang="en-US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NikoshBAN" pitchFamily="2" charset="0"/>
                <a:ea typeface="Times New Roman" pitchFamily="18" charset="0"/>
                <a:cs typeface="NikoshBAN" pitchFamily="2" charset="0"/>
              </a:rPr>
              <a:t>এই</a:t>
            </a: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NikoshBAN" pitchFamily="2" charset="0"/>
                <a:ea typeface="Times New Roman" pitchFamily="18" charset="0"/>
                <a:cs typeface="NikoshBAN" pitchFamily="2" charset="0"/>
              </a:rPr>
              <a:t> </a:t>
            </a:r>
            <a:r>
              <a:rPr kumimoji="0" lang="en-US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NikoshBAN" pitchFamily="2" charset="0"/>
                <a:ea typeface="Times New Roman" pitchFamily="18" charset="0"/>
                <a:cs typeface="NikoshBAN" pitchFamily="2" charset="0"/>
              </a:rPr>
              <a:t>কীবোর্ডের</a:t>
            </a: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NikoshBAN" pitchFamily="2" charset="0"/>
                <a:ea typeface="Times New Roman" pitchFamily="18" charset="0"/>
                <a:cs typeface="NikoshBAN" pitchFamily="2" charset="0"/>
              </a:rPr>
              <a:t> </a:t>
            </a:r>
            <a:r>
              <a:rPr kumimoji="0" lang="en-US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NikoshBAN" pitchFamily="2" charset="0"/>
                <a:ea typeface="Times New Roman" pitchFamily="18" charset="0"/>
                <a:cs typeface="NikoshBAN" pitchFamily="2" charset="0"/>
              </a:rPr>
              <a:t>আবার</a:t>
            </a: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NikoshBAN" pitchFamily="2" charset="0"/>
                <a:ea typeface="Times New Roman" pitchFamily="18" charset="0"/>
                <a:cs typeface="NikoshBAN" pitchFamily="2" charset="0"/>
              </a:rPr>
              <a:t> </a:t>
            </a:r>
            <a:r>
              <a:rPr kumimoji="0" lang="en-US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NikoshBAN" pitchFamily="2" charset="0"/>
                <a:ea typeface="Times New Roman" pitchFamily="18" charset="0"/>
                <a:cs typeface="NikoshBAN" pitchFamily="2" charset="0"/>
              </a:rPr>
              <a:t>বেশ</a:t>
            </a: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NikoshBAN" pitchFamily="2" charset="0"/>
                <a:ea typeface="Times New Roman" pitchFamily="18" charset="0"/>
                <a:cs typeface="NikoshBAN" pitchFamily="2" charset="0"/>
              </a:rPr>
              <a:t> </a:t>
            </a:r>
            <a:r>
              <a:rPr kumimoji="0" lang="en-US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NikoshBAN" pitchFamily="2" charset="0"/>
                <a:ea typeface="Times New Roman" pitchFamily="18" charset="0"/>
                <a:cs typeface="NikoshBAN" pitchFamily="2" charset="0"/>
              </a:rPr>
              <a:t>কয়েকটি</a:t>
            </a: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NikoshBAN" pitchFamily="2" charset="0"/>
                <a:ea typeface="Times New Roman" pitchFamily="18" charset="0"/>
                <a:cs typeface="NikoshBAN" pitchFamily="2" charset="0"/>
              </a:rPr>
              <a:t> </a:t>
            </a:r>
            <a:r>
              <a:rPr kumimoji="0" lang="en-US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NikoshBAN" pitchFamily="2" charset="0"/>
                <a:ea typeface="Times New Roman" pitchFamily="18" charset="0"/>
                <a:cs typeface="NikoshBAN" pitchFamily="2" charset="0"/>
              </a:rPr>
              <a:t>অংশ</a:t>
            </a: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NikoshBAN" pitchFamily="2" charset="0"/>
                <a:ea typeface="Times New Roman" pitchFamily="18" charset="0"/>
                <a:cs typeface="NikoshBAN" pitchFamily="2" charset="0"/>
              </a:rPr>
              <a:t> </a:t>
            </a:r>
            <a:r>
              <a:rPr kumimoji="0" lang="en-US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NikoshBAN" pitchFamily="2" charset="0"/>
                <a:ea typeface="Times New Roman" pitchFamily="18" charset="0"/>
                <a:cs typeface="NikoshBAN" pitchFamily="2" charset="0"/>
              </a:rPr>
              <a:t>বা</a:t>
            </a: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NikoshBAN" pitchFamily="2" charset="0"/>
                <a:ea typeface="Times New Roman" pitchFamily="18" charset="0"/>
                <a:cs typeface="NikoshBAN" pitchFamily="2" charset="0"/>
              </a:rPr>
              <a:t> </a:t>
            </a:r>
            <a:r>
              <a:rPr kumimoji="0" lang="en-US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NikoshBAN" pitchFamily="2" charset="0"/>
                <a:ea typeface="Times New Roman" pitchFamily="18" charset="0"/>
                <a:cs typeface="NikoshBAN" pitchFamily="2" charset="0"/>
              </a:rPr>
              <a:t>ভাগ</a:t>
            </a: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NikoshBAN" pitchFamily="2" charset="0"/>
                <a:ea typeface="Times New Roman" pitchFamily="18" charset="0"/>
                <a:cs typeface="NikoshBAN" pitchFamily="2" charset="0"/>
              </a:rPr>
              <a:t> </a:t>
            </a:r>
            <a:r>
              <a:rPr kumimoji="0" lang="en-US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NikoshBAN" pitchFamily="2" charset="0"/>
                <a:ea typeface="Times New Roman" pitchFamily="18" charset="0"/>
                <a:cs typeface="NikoshBAN" pitchFamily="2" charset="0"/>
              </a:rPr>
              <a:t>রয়েছে</a:t>
            </a: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NikoshBAN" pitchFamily="2" charset="0"/>
                <a:ea typeface="Times New Roman" pitchFamily="18" charset="0"/>
                <a:cs typeface="NikoshBAN" pitchFamily="2" charset="0"/>
              </a:rPr>
              <a:t> </a:t>
            </a:r>
            <a:r>
              <a:rPr kumimoji="0" lang="en-US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NikoshBAN" pitchFamily="2" charset="0"/>
                <a:ea typeface="Times New Roman" pitchFamily="18" charset="0"/>
                <a:cs typeface="NikoshBAN" pitchFamily="2" charset="0"/>
              </a:rPr>
              <a:t>এবং</a:t>
            </a: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NikoshBAN" pitchFamily="2" charset="0"/>
                <a:ea typeface="Times New Roman" pitchFamily="18" charset="0"/>
                <a:cs typeface="NikoshBAN" pitchFamily="2" charset="0"/>
              </a:rPr>
              <a:t> </a:t>
            </a:r>
            <a:r>
              <a:rPr kumimoji="0" lang="en-US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NikoshBAN" pitchFamily="2" charset="0"/>
                <a:ea typeface="Times New Roman" pitchFamily="18" charset="0"/>
                <a:cs typeface="NikoshBAN" pitchFamily="2" charset="0"/>
              </a:rPr>
              <a:t>এই</a:t>
            </a: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NikoshBAN" pitchFamily="2" charset="0"/>
                <a:ea typeface="Times New Roman" pitchFamily="18" charset="0"/>
                <a:cs typeface="NikoshBAN" pitchFamily="2" charset="0"/>
              </a:rPr>
              <a:t> </a:t>
            </a:r>
            <a:r>
              <a:rPr kumimoji="0" lang="en-US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NikoshBAN" pitchFamily="2" charset="0"/>
                <a:ea typeface="Times New Roman" pitchFamily="18" charset="0"/>
                <a:cs typeface="NikoshBAN" pitchFamily="2" charset="0"/>
              </a:rPr>
              <a:t>বিভিন্ন</a:t>
            </a: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NikoshBAN" pitchFamily="2" charset="0"/>
                <a:ea typeface="Times New Roman" pitchFamily="18" charset="0"/>
                <a:cs typeface="NikoshBAN" pitchFamily="2" charset="0"/>
              </a:rPr>
              <a:t> </a:t>
            </a:r>
            <a:r>
              <a:rPr kumimoji="0" lang="en-US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NikoshBAN" pitchFamily="2" charset="0"/>
                <a:ea typeface="Times New Roman" pitchFamily="18" charset="0"/>
                <a:cs typeface="NikoshBAN" pitchFamily="2" charset="0"/>
              </a:rPr>
              <a:t>অংশের</a:t>
            </a: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NikoshBAN" pitchFamily="2" charset="0"/>
                <a:ea typeface="Times New Roman" pitchFamily="18" charset="0"/>
                <a:cs typeface="NikoshBAN" pitchFamily="2" charset="0"/>
              </a:rPr>
              <a:t> </a:t>
            </a:r>
            <a:r>
              <a:rPr kumimoji="0" lang="en-US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NikoshBAN" pitchFamily="2" charset="0"/>
                <a:ea typeface="Times New Roman" pitchFamily="18" charset="0"/>
                <a:cs typeface="NikoshBAN" pitchFamily="2" charset="0"/>
              </a:rPr>
              <a:t>ভিন্ন</a:t>
            </a: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NikoshBAN" pitchFamily="2" charset="0"/>
                <a:ea typeface="Times New Roman" pitchFamily="18" charset="0"/>
                <a:cs typeface="NikoshBAN" pitchFamily="2" charset="0"/>
              </a:rPr>
              <a:t> </a:t>
            </a:r>
            <a:r>
              <a:rPr kumimoji="0" lang="en-US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NikoshBAN" pitchFamily="2" charset="0"/>
                <a:ea typeface="Times New Roman" pitchFamily="18" charset="0"/>
                <a:cs typeface="NikoshBAN" pitchFamily="2" charset="0"/>
              </a:rPr>
              <a:t>ভিন্ন</a:t>
            </a: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NikoshBAN" pitchFamily="2" charset="0"/>
                <a:ea typeface="Times New Roman" pitchFamily="18" charset="0"/>
                <a:cs typeface="NikoshBAN" pitchFamily="2" charset="0"/>
              </a:rPr>
              <a:t> </a:t>
            </a:r>
            <a:r>
              <a:rPr kumimoji="0" lang="en-US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NikoshBAN" pitchFamily="2" charset="0"/>
                <a:ea typeface="Times New Roman" pitchFamily="18" charset="0"/>
                <a:cs typeface="NikoshBAN" pitchFamily="2" charset="0"/>
              </a:rPr>
              <a:t>নামও</a:t>
            </a: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NikoshBAN" pitchFamily="2" charset="0"/>
                <a:ea typeface="Times New Roman" pitchFamily="18" charset="0"/>
                <a:cs typeface="NikoshBAN" pitchFamily="2" charset="0"/>
              </a:rPr>
              <a:t> </a:t>
            </a:r>
            <a:r>
              <a:rPr kumimoji="0" lang="en-US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NikoshBAN" pitchFamily="2" charset="0"/>
                <a:ea typeface="Times New Roman" pitchFamily="18" charset="0"/>
                <a:cs typeface="NikoshBAN" pitchFamily="2" charset="0"/>
              </a:rPr>
              <a:t>রয়েছে</a:t>
            </a: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NikoshBAN" pitchFamily="2" charset="0"/>
                <a:ea typeface="Times New Roman" pitchFamily="18" charset="0"/>
                <a:cs typeface="NikoshBAN" pitchFamily="2" charset="0"/>
              </a:rPr>
              <a:t>।</a:t>
            </a: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6" presetClass="entr" presetSubtype="2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18" dur="5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215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20" grpId="0"/>
      <p:bldP spid="21505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ame 6"/>
          <p:cNvSpPr/>
          <p:nvPr/>
        </p:nvSpPr>
        <p:spPr>
          <a:xfrm>
            <a:off x="8965" y="-4181"/>
            <a:ext cx="9135035" cy="6853517"/>
          </a:xfrm>
          <a:prstGeom prst="frame">
            <a:avLst>
              <a:gd name="adj1" fmla="val 2886"/>
            </a:avLst>
          </a:prstGeom>
          <a:ln w="28575">
            <a:solidFill>
              <a:schemeClr val="tx1"/>
            </a:solidFill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8" name="TextBox 1" descr="Purple mesh"/>
          <p:cNvSpPr>
            <a:spLocks noChangeArrowheads="1"/>
          </p:cNvSpPr>
          <p:nvPr/>
        </p:nvSpPr>
        <p:spPr bwMode="auto">
          <a:xfrm>
            <a:off x="1905000" y="381000"/>
            <a:ext cx="5486400" cy="646986"/>
          </a:xfrm>
          <a:prstGeom prst="roundRect">
            <a:avLst>
              <a:gd name="adj" fmla="val 16667"/>
            </a:avLst>
          </a:prstGeom>
          <a:solidFill>
            <a:srgbClr val="C2290A"/>
          </a:solidFill>
          <a:ln w="38100" algn="ctr">
            <a:noFill/>
            <a:round/>
            <a:headEnd/>
            <a:tailEnd/>
          </a:ln>
          <a:effectLst/>
          <a:scene3d>
            <a:camera prst="orthographicFront">
              <a:rot lat="0" lon="0" rev="0"/>
            </a:camera>
            <a:lightRig rig="glow" dir="t">
              <a:rot lat="0" lon="0" rev="14100000"/>
            </a:lightRig>
          </a:scene3d>
          <a:sp3d prstMaterial="softEdge">
            <a:bevelT w="127000" prst="artDeco"/>
          </a:sp3d>
        </p:spPr>
        <p:txBody>
          <a:bodyPr wrap="square">
            <a:spAutoFit/>
          </a:bodyPr>
          <a:lstStyle/>
          <a:p>
            <a:pPr algn="ctr"/>
            <a:r>
              <a:rPr lang="en-US" sz="32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কী-বোর্ড</a:t>
            </a:r>
            <a:r>
              <a:rPr lang="en-US" sz="32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 </a:t>
            </a:r>
            <a:r>
              <a:rPr lang="en-US" sz="32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পরিচিতি</a:t>
            </a:r>
            <a:endParaRPr lang="en-US" sz="32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457200" y="1066800"/>
            <a:ext cx="8382000" cy="28931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কাজের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সুবিধার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জন্য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Key Board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এর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কীগুলোকে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৬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ভাগে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ভাগ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করা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হয়েছে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: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/>
            </a:r>
            <a:br>
              <a:rPr lang="en-US" dirty="0" smtClean="0">
                <a:latin typeface="NikoshBAN" pitchFamily="2" charset="0"/>
                <a:cs typeface="NikoshBAN" pitchFamily="2" charset="0"/>
              </a:rPr>
            </a:br>
            <a:r>
              <a:rPr lang="en-US" dirty="0" smtClean="0">
                <a:latin typeface="NikoshBAN" pitchFamily="2" charset="0"/>
                <a:cs typeface="NikoshBAN" pitchFamily="2" charset="0"/>
              </a:rPr>
              <a:t>1. Alphabetic Key : A to Z</a:t>
            </a:r>
            <a:br>
              <a:rPr lang="en-US" dirty="0" smtClean="0">
                <a:latin typeface="NikoshBAN" pitchFamily="2" charset="0"/>
                <a:cs typeface="NikoshBAN" pitchFamily="2" charset="0"/>
              </a:rPr>
            </a:br>
            <a:r>
              <a:rPr lang="en-US" dirty="0" smtClean="0">
                <a:latin typeface="NikoshBAN" pitchFamily="2" charset="0"/>
                <a:cs typeface="NikoshBAN" pitchFamily="2" charset="0"/>
              </a:rPr>
              <a:t>2. Numeric Key : 0 to 9</a:t>
            </a:r>
            <a:br>
              <a:rPr lang="en-US" dirty="0" smtClean="0">
                <a:latin typeface="NikoshBAN" pitchFamily="2" charset="0"/>
                <a:cs typeface="NikoshBAN" pitchFamily="2" charset="0"/>
              </a:rPr>
            </a:br>
            <a:r>
              <a:rPr lang="en-US" dirty="0" smtClean="0">
                <a:latin typeface="NikoshBAN" pitchFamily="2" charset="0"/>
                <a:cs typeface="NikoshBAN" pitchFamily="2" charset="0"/>
              </a:rPr>
              <a:t>3. Function Key : F1 to F12</a:t>
            </a:r>
            <a:br>
              <a:rPr lang="en-US" dirty="0" smtClean="0">
                <a:latin typeface="NikoshBAN" pitchFamily="2" charset="0"/>
                <a:cs typeface="NikoshBAN" pitchFamily="2" charset="0"/>
              </a:rPr>
            </a:br>
            <a:r>
              <a:rPr lang="en-US" dirty="0" smtClean="0">
                <a:latin typeface="NikoshBAN" pitchFamily="2" charset="0"/>
                <a:cs typeface="NikoshBAN" pitchFamily="2" charset="0"/>
              </a:rPr>
              <a:t>4. Movement Key : Up/Down/Left/Right Arrow, Backspace, Space Bar</a:t>
            </a:r>
            <a:br>
              <a:rPr lang="en-US" dirty="0" smtClean="0">
                <a:latin typeface="NikoshBAN" pitchFamily="2" charset="0"/>
                <a:cs typeface="NikoshBAN" pitchFamily="2" charset="0"/>
              </a:rPr>
            </a:br>
            <a:r>
              <a:rPr lang="en-US" dirty="0" smtClean="0">
                <a:latin typeface="NikoshBAN" pitchFamily="2" charset="0"/>
                <a:cs typeface="NikoshBAN" pitchFamily="2" charset="0"/>
              </a:rPr>
              <a:t>5. Command Key: Alt, Ctrl, Shift</a:t>
            </a:r>
            <a:br>
              <a:rPr lang="en-US" dirty="0" smtClean="0">
                <a:latin typeface="NikoshBAN" pitchFamily="2" charset="0"/>
                <a:cs typeface="NikoshBAN" pitchFamily="2" charset="0"/>
              </a:rPr>
            </a:br>
            <a:r>
              <a:rPr lang="en-US" dirty="0" smtClean="0">
                <a:latin typeface="NikoshBAN" pitchFamily="2" charset="0"/>
                <a:cs typeface="NikoshBAN" pitchFamily="2" charset="0"/>
              </a:rPr>
              <a:t>6. Special Key : Esc, Tab, Caps Lock, Enter, Delete, Home, End, Page Up, Page Down, Print Screen,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Scrill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Lock, Pause etc.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20" name="Picture 2" descr="E:\New Keyboard Class\Picture1wwwpppp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600199" y="4191000"/>
            <a:ext cx="6071381" cy="2286000"/>
          </a:xfrm>
          <a:prstGeom prst="rect">
            <a:avLst/>
          </a:prstGeom>
          <a:ln>
            <a:noFill/>
          </a:ln>
          <a:effectLst>
            <a:glow rad="228600">
              <a:schemeClr val="accent4">
                <a:satMod val="175000"/>
                <a:alpha val="40000"/>
              </a:schemeClr>
            </a:glow>
            <a:softEdge rad="112500"/>
          </a:effectLst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6" presetClass="entr" presetSubtype="2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1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8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ame 4"/>
          <p:cNvSpPr/>
          <p:nvPr/>
        </p:nvSpPr>
        <p:spPr>
          <a:xfrm>
            <a:off x="8965" y="-4181"/>
            <a:ext cx="9135035" cy="6853517"/>
          </a:xfrm>
          <a:prstGeom prst="frame">
            <a:avLst>
              <a:gd name="adj1" fmla="val 2886"/>
            </a:avLst>
          </a:prstGeom>
          <a:ln w="38100"/>
          <a:effectLst>
            <a:innerShdw blurRad="114300">
              <a:prstClr val="black"/>
            </a:innerShdw>
          </a:effectLst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8" name="TextBox 1" descr="Purple mesh"/>
          <p:cNvSpPr>
            <a:spLocks noChangeArrowheads="1"/>
          </p:cNvSpPr>
          <p:nvPr/>
        </p:nvSpPr>
        <p:spPr bwMode="auto">
          <a:xfrm>
            <a:off x="1600200" y="381000"/>
            <a:ext cx="5486400" cy="646986"/>
          </a:xfrm>
          <a:prstGeom prst="roundRect">
            <a:avLst>
              <a:gd name="adj" fmla="val 16667"/>
            </a:avLst>
          </a:prstGeom>
          <a:solidFill>
            <a:srgbClr val="C2290A"/>
          </a:solidFill>
          <a:ln w="38100" algn="ctr">
            <a:noFill/>
            <a:round/>
            <a:headEnd/>
            <a:tailEnd/>
          </a:ln>
          <a:effectLst/>
          <a:scene3d>
            <a:camera prst="orthographicFront">
              <a:rot lat="0" lon="0" rev="0"/>
            </a:camera>
            <a:lightRig rig="glow" dir="t">
              <a:rot lat="0" lon="0" rev="14100000"/>
            </a:lightRig>
          </a:scene3d>
          <a:sp3d prstMaterial="softEdge">
            <a:bevelT w="127000" prst="artDeco"/>
          </a:sp3d>
        </p:spPr>
        <p:txBody>
          <a:bodyPr wrap="square">
            <a:spAutoFit/>
          </a:bodyPr>
          <a:lstStyle/>
          <a:p>
            <a:pPr algn="ctr"/>
            <a:r>
              <a:rPr lang="en-US" sz="32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কিছু</a:t>
            </a:r>
            <a:r>
              <a:rPr lang="en-US" sz="32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অতি</a:t>
            </a:r>
            <a:r>
              <a:rPr lang="en-US" sz="32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প্রয়োজনীয়</a:t>
            </a:r>
            <a:r>
              <a:rPr lang="en-US" sz="32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কী</a:t>
            </a:r>
            <a:r>
              <a:rPr lang="en-US" sz="32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- </a:t>
            </a:r>
            <a:r>
              <a:rPr lang="en-US" sz="32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পরিচিতি</a:t>
            </a:r>
            <a:endParaRPr lang="en-US" sz="32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1600" y="2514600"/>
            <a:ext cx="6193910" cy="2286000"/>
          </a:xfrm>
          <a:prstGeom prst="rect">
            <a:avLst/>
          </a:prstGeom>
        </p:spPr>
      </p:pic>
      <p:sp>
        <p:nvSpPr>
          <p:cNvPr id="11" name="Rounded Rectangular Callout 10"/>
          <p:cNvSpPr/>
          <p:nvPr/>
        </p:nvSpPr>
        <p:spPr>
          <a:xfrm>
            <a:off x="2431599" y="5241816"/>
            <a:ext cx="1981200" cy="533400"/>
          </a:xfrm>
          <a:prstGeom prst="wedgeRoundRectCallout">
            <a:avLst>
              <a:gd name="adj1" fmla="val 18839"/>
              <a:gd name="adj2" fmla="val -140358"/>
              <a:gd name="adj3" fmla="val 16667"/>
            </a:avLst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Spacebar Key</a:t>
            </a:r>
            <a:endParaRPr lang="en-US" b="1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2" name="Rounded Rectangular Callout 11"/>
          <p:cNvSpPr/>
          <p:nvPr/>
        </p:nvSpPr>
        <p:spPr>
          <a:xfrm rot="5400000">
            <a:off x="-212912" y="2945425"/>
            <a:ext cx="1981200" cy="533400"/>
          </a:xfrm>
          <a:prstGeom prst="wedgeRoundRectCallout">
            <a:avLst>
              <a:gd name="adj1" fmla="val 21636"/>
              <a:gd name="adj2" fmla="val -137760"/>
              <a:gd name="adj3" fmla="val 16667"/>
            </a:avLst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Caps Lock Key</a:t>
            </a:r>
            <a:endParaRPr lang="en-US" b="1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3" name="Rounded Rectangular Callout 12"/>
          <p:cNvSpPr/>
          <p:nvPr/>
        </p:nvSpPr>
        <p:spPr>
          <a:xfrm rot="2139868">
            <a:off x="480694" y="5111263"/>
            <a:ext cx="1981200" cy="533400"/>
          </a:xfrm>
          <a:prstGeom prst="wedgeRoundRectCallout">
            <a:avLst>
              <a:gd name="adj1" fmla="val -26469"/>
              <a:gd name="adj2" fmla="val -239723"/>
              <a:gd name="adj3" fmla="val 16667"/>
            </a:avLst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Shift  Key</a:t>
            </a:r>
            <a:endParaRPr lang="en-US" b="1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4" name="Rounded Rectangular Callout 13"/>
          <p:cNvSpPr/>
          <p:nvPr/>
        </p:nvSpPr>
        <p:spPr>
          <a:xfrm rot="20082757">
            <a:off x="6787354" y="4949898"/>
            <a:ext cx="1981200" cy="533400"/>
          </a:xfrm>
          <a:prstGeom prst="wedgeRoundRectCallout">
            <a:avLst>
              <a:gd name="adj1" fmla="val -7588"/>
              <a:gd name="adj2" fmla="val -263100"/>
              <a:gd name="adj3" fmla="val 16667"/>
            </a:avLst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Shift  Key</a:t>
            </a:r>
            <a:endParaRPr lang="en-US" b="1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5" name="Rounded Rectangular Callout 14"/>
          <p:cNvSpPr/>
          <p:nvPr/>
        </p:nvSpPr>
        <p:spPr>
          <a:xfrm rot="16200000">
            <a:off x="7365226" y="3162300"/>
            <a:ext cx="1981200" cy="533400"/>
          </a:xfrm>
          <a:prstGeom prst="wedgeRoundRectCallout">
            <a:avLst>
              <a:gd name="adj1" fmla="val -5490"/>
              <a:gd name="adj2" fmla="val -234528"/>
              <a:gd name="adj3" fmla="val 16667"/>
            </a:avLst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Enter Key</a:t>
            </a:r>
            <a:endParaRPr lang="en-US" b="1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6" name="Rounded Rectangular Callout 15"/>
          <p:cNvSpPr/>
          <p:nvPr/>
        </p:nvSpPr>
        <p:spPr>
          <a:xfrm rot="210326">
            <a:off x="6415254" y="1660270"/>
            <a:ext cx="1981200" cy="533400"/>
          </a:xfrm>
          <a:prstGeom prst="wedgeRoundRectCallout">
            <a:avLst>
              <a:gd name="adj1" fmla="val -15092"/>
              <a:gd name="adj2" fmla="val 150180"/>
              <a:gd name="adj3" fmla="val 16667"/>
            </a:avLst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Back Space Key</a:t>
            </a:r>
            <a:endParaRPr lang="en-US" b="1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7" name="Rounded Rectangular Callout 16"/>
          <p:cNvSpPr/>
          <p:nvPr/>
        </p:nvSpPr>
        <p:spPr>
          <a:xfrm>
            <a:off x="4777484" y="5193325"/>
            <a:ext cx="1981200" cy="533400"/>
          </a:xfrm>
          <a:prstGeom prst="wedgeRoundRectCallout">
            <a:avLst>
              <a:gd name="adj1" fmla="val 46112"/>
              <a:gd name="adj2" fmla="val -184514"/>
              <a:gd name="adj3" fmla="val 16667"/>
            </a:avLst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Delete Key</a:t>
            </a:r>
            <a:endParaRPr lang="en-US" b="1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2" name="Rounded Rectangular Callout 21"/>
          <p:cNvSpPr/>
          <p:nvPr/>
        </p:nvSpPr>
        <p:spPr>
          <a:xfrm>
            <a:off x="4191000" y="1707036"/>
            <a:ext cx="1963271" cy="393467"/>
          </a:xfrm>
          <a:prstGeom prst="wedgeRoundRectCallout">
            <a:avLst>
              <a:gd name="adj1" fmla="val -63984"/>
              <a:gd name="adj2" fmla="val 217388"/>
              <a:gd name="adj3" fmla="val 16667"/>
            </a:avLst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Numeric Key</a:t>
            </a:r>
            <a:endParaRPr lang="en-US" b="1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3" name="Rounded Rectangular Callout 22"/>
          <p:cNvSpPr/>
          <p:nvPr/>
        </p:nvSpPr>
        <p:spPr>
          <a:xfrm>
            <a:off x="457200" y="1676400"/>
            <a:ext cx="1157288" cy="369887"/>
          </a:xfrm>
          <a:prstGeom prst="wedgeRoundRectCallout">
            <a:avLst>
              <a:gd name="adj1" fmla="val 54001"/>
              <a:gd name="adj2" fmla="val 363041"/>
              <a:gd name="adj3" fmla="val 16667"/>
            </a:avLst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b="1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tab Key</a:t>
            </a:r>
          </a:p>
        </p:txBody>
      </p:sp>
      <p:sp>
        <p:nvSpPr>
          <p:cNvPr id="24" name="Rounded Rectangular Callout 23"/>
          <p:cNvSpPr/>
          <p:nvPr/>
        </p:nvSpPr>
        <p:spPr>
          <a:xfrm>
            <a:off x="2141538" y="1371600"/>
            <a:ext cx="1668462" cy="361950"/>
          </a:xfrm>
          <a:prstGeom prst="wedgeRoundRectCallout">
            <a:avLst>
              <a:gd name="adj1" fmla="val -73570"/>
              <a:gd name="adj2" fmla="val 341628"/>
              <a:gd name="adj3" fmla="val 16667"/>
            </a:avLst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b="1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ESC  </a:t>
            </a:r>
            <a:r>
              <a:rPr lang="en-US" b="1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Key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66" dur="2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22" grpId="0" animBg="1"/>
      <p:bldP spid="23" grpId="0" animBg="1"/>
      <p:bldP spid="24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1" descr="Purple mesh"/>
          <p:cNvSpPr>
            <a:spLocks noChangeArrowheads="1"/>
          </p:cNvSpPr>
          <p:nvPr/>
        </p:nvSpPr>
        <p:spPr bwMode="auto">
          <a:xfrm>
            <a:off x="1905000" y="427911"/>
            <a:ext cx="5486400" cy="715089"/>
          </a:xfrm>
          <a:prstGeom prst="roundRect">
            <a:avLst>
              <a:gd name="adj" fmla="val 16667"/>
            </a:avLst>
          </a:prstGeom>
          <a:solidFill>
            <a:srgbClr val="D73217"/>
          </a:solidFill>
          <a:ln w="38100" algn="ctr">
            <a:noFill/>
            <a:round/>
            <a:headEnd/>
            <a:tailEnd/>
          </a:ln>
          <a:effectLst/>
          <a:scene3d>
            <a:camera prst="orthographicFront">
              <a:rot lat="0" lon="0" rev="0"/>
            </a:camera>
            <a:lightRig rig="glow" dir="t">
              <a:rot lat="0" lon="0" rev="14100000"/>
            </a:lightRig>
          </a:scene3d>
          <a:sp3d prstMaterial="softEdge">
            <a:bevelT w="127000" prst="artDeco"/>
          </a:sp3d>
        </p:spPr>
        <p:txBody>
          <a:bodyPr wrap="square">
            <a:spAutoFit/>
          </a:bodyPr>
          <a:lstStyle/>
          <a:p>
            <a:pPr algn="ctr"/>
            <a:r>
              <a:rPr lang="en-US" sz="36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কী</a:t>
            </a:r>
            <a:r>
              <a:rPr lang="en-US" sz="36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- </a:t>
            </a:r>
            <a:r>
              <a:rPr lang="en-US" sz="36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বোর্ড</a:t>
            </a:r>
            <a:r>
              <a:rPr lang="en-US" sz="36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অত্যাবশ্যকীয়</a:t>
            </a:r>
            <a:r>
              <a:rPr lang="en-US" sz="36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কেন</a:t>
            </a:r>
            <a:r>
              <a:rPr lang="en-US" sz="36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?</a:t>
            </a:r>
            <a:endParaRPr lang="en-US" sz="36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sp>
        <p:nvSpPr>
          <p:cNvPr id="7" name="Rectangle 5"/>
          <p:cNvSpPr>
            <a:spLocks noChangeArrowheads="1"/>
          </p:cNvSpPr>
          <p:nvPr/>
        </p:nvSpPr>
        <p:spPr bwMode="auto">
          <a:xfrm>
            <a:off x="533400" y="1524000"/>
            <a:ext cx="8153400" cy="25545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bn-BD" sz="3200" b="1" dirty="0">
                <a:latin typeface="NikoshBAN" pitchFamily="2" charset="0"/>
                <a:cs typeface="NikoshBAN" pitchFamily="2" charset="0"/>
              </a:rPr>
              <a:t>কম্পিউটারে নির্দেশ দেয়ার জন্য সবচেয়ে বেশি ব্যবহৃত ইনপুট  </a:t>
            </a:r>
            <a:r>
              <a:rPr lang="en-US" sz="3200" b="1" dirty="0">
                <a:latin typeface="NikoshBAN" pitchFamily="2" charset="0"/>
                <a:cs typeface="NikoshBAN" pitchFamily="2" charset="0"/>
              </a:rPr>
              <a:t>Device</a:t>
            </a:r>
            <a:r>
              <a:rPr lang="bn-BD" sz="3200" b="1" dirty="0">
                <a:latin typeface="NikoshBAN" pitchFamily="2" charset="0"/>
                <a:cs typeface="NikoshBAN" pitchFamily="2" charset="0"/>
              </a:rPr>
              <a:t>  হচ্ছে কী – বোর্ড </a:t>
            </a:r>
            <a:r>
              <a:rPr lang="bn-BD" sz="3200" b="1" dirty="0" smtClean="0">
                <a:latin typeface="NikoshBAN" pitchFamily="2" charset="0"/>
                <a:cs typeface="NikoshBAN" pitchFamily="2" charset="0"/>
              </a:rPr>
              <a:t>।</a:t>
            </a:r>
            <a:r>
              <a:rPr lang="en-US" sz="32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bn-BD" sz="3200" b="1" dirty="0" smtClean="0">
                <a:latin typeface="NikoshBAN" pitchFamily="2" charset="0"/>
                <a:cs typeface="NikoshBAN" pitchFamily="2" charset="0"/>
              </a:rPr>
              <a:t>তাছাড়া </a:t>
            </a:r>
            <a:r>
              <a:rPr lang="bn-BD" sz="3200" b="1" dirty="0">
                <a:latin typeface="NikoshBAN" pitchFamily="2" charset="0"/>
                <a:cs typeface="NikoshBAN" pitchFamily="2" charset="0"/>
              </a:rPr>
              <a:t>কী-বোর্ড </a:t>
            </a:r>
            <a:r>
              <a:rPr lang="en-US" sz="3200" b="1" dirty="0">
                <a:latin typeface="NikoshBAN" pitchFamily="2" charset="0"/>
                <a:cs typeface="NikoshBAN" pitchFamily="2" charset="0"/>
              </a:rPr>
              <a:t>Word </a:t>
            </a:r>
            <a:r>
              <a:rPr lang="en-US" sz="3200" b="1" dirty="0" err="1">
                <a:latin typeface="NikoshBAN" pitchFamily="2" charset="0"/>
                <a:cs typeface="NikoshBAN" pitchFamily="2" charset="0"/>
              </a:rPr>
              <a:t>Procesing</a:t>
            </a:r>
            <a:r>
              <a:rPr lang="en-US" sz="3200" b="1" dirty="0">
                <a:latin typeface="NikoshBAN" pitchFamily="2" charset="0"/>
                <a:cs typeface="NikoshBAN" pitchFamily="2" charset="0"/>
              </a:rPr>
              <a:t> </a:t>
            </a:r>
            <a:r>
              <a:rPr lang="bn-BD" sz="3200" b="1" dirty="0">
                <a:latin typeface="NikoshBAN" pitchFamily="2" charset="0"/>
                <a:cs typeface="NikoshBAN" pitchFamily="2" charset="0"/>
              </a:rPr>
              <a:t>কাজে ব্যবহৃত প্রধান যন্ত্র । অপারেটিং সিস্টেম থেকে শুরু করে এ্যাপ্লিকেশন সফটওয়্যারের প্রতিটি ক্ষেত্রে কী- বোর্ড অত্যাবশ্যকীয় ভুমিকা পালন করে ।</a:t>
            </a:r>
            <a:endParaRPr lang="en-US" sz="3200" b="1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10" name="Picture 6" descr="images15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85800" y="4267200"/>
            <a:ext cx="3505200" cy="20574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4F19E7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1" name="Picture 7" descr="index23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724400" y="4267200"/>
            <a:ext cx="3581400" cy="200223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D73217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5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7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Photo0009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600" y="228600"/>
            <a:ext cx="8686800" cy="6400800"/>
          </a:xfrm>
          <a:prstGeom prst="rect">
            <a:avLst/>
          </a:prstGeom>
        </p:spPr>
      </p:pic>
      <p:pic>
        <p:nvPicPr>
          <p:cNvPr id="4" name="Picture 3" descr="Untitled-15896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7400" y="1524000"/>
            <a:ext cx="4495800" cy="2667000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glow rad="228600">
              <a:schemeClr val="accent1">
                <a:satMod val="175000"/>
                <a:alpha val="40000"/>
              </a:schemeClr>
            </a:glow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5" name="TextBox 1" descr="Bouquet"/>
          <p:cNvSpPr>
            <a:spLocks noChangeArrowheads="1"/>
          </p:cNvSpPr>
          <p:nvPr/>
        </p:nvSpPr>
        <p:spPr bwMode="auto">
          <a:xfrm>
            <a:off x="2819400" y="457200"/>
            <a:ext cx="3043238" cy="806450"/>
          </a:xfrm>
          <a:prstGeom prst="roundRect">
            <a:avLst>
              <a:gd name="adj" fmla="val 16667"/>
            </a:avLst>
          </a:prstGeom>
          <a:blipFill dpi="0" rotWithShape="1">
            <a:blip r:embed="rId4"/>
            <a:srcRect/>
            <a:tile tx="0" ty="0" sx="100000" sy="100000" flip="none" algn="tl"/>
          </a:blipFill>
          <a:ln w="38100" algn="ctr">
            <a:noFill/>
            <a:round/>
            <a:headEnd/>
            <a:tailEnd/>
          </a:ln>
          <a:effectLst>
            <a:glow rad="228600">
              <a:schemeClr val="accent3">
                <a:satMod val="175000"/>
                <a:alpha val="40000"/>
              </a:schemeClr>
            </a:glow>
          </a:effectLst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bn-BD" sz="40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একক কাজ</a:t>
            </a:r>
            <a:endParaRPr lang="en-US" sz="40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0" name="Flowchart: Alternate Process 9"/>
          <p:cNvSpPr/>
          <p:nvPr/>
        </p:nvSpPr>
        <p:spPr>
          <a:xfrm>
            <a:off x="457200" y="4516582"/>
            <a:ext cx="8153400" cy="1808018"/>
          </a:xfrm>
          <a:prstGeom prst="flowChartAlternateProcess">
            <a:avLst/>
          </a:prstGeom>
          <a:solidFill>
            <a:schemeClr val="bg1"/>
          </a:solidFill>
          <a:ln w="38100">
            <a:noFill/>
          </a:ln>
          <a:effectLst>
            <a:glow rad="228600">
              <a:schemeClr val="accent4">
                <a:satMod val="175000"/>
                <a:alpha val="40000"/>
              </a:schemeClr>
            </a:glow>
          </a:effectLst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514350" indent="-514350">
              <a:buFont typeface="+mj-lt"/>
              <a:buAutoNum type="arabicPeriod"/>
            </a:pPr>
            <a:r>
              <a:rPr lang="en-US" sz="28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কী</a:t>
            </a:r>
            <a:r>
              <a:rPr lang="en-US" sz="28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- </a:t>
            </a:r>
            <a:r>
              <a:rPr lang="en-US" sz="28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বোর্ড</a:t>
            </a:r>
            <a:r>
              <a:rPr lang="en-US" sz="28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bn-BD" sz="28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কী ।</a:t>
            </a:r>
          </a:p>
          <a:p>
            <a:pPr marL="514350" indent="-514350" fontAlgn="auto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  <a:defRPr/>
            </a:pPr>
            <a:r>
              <a:rPr lang="en-US" sz="28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Key Board </a:t>
            </a:r>
            <a:r>
              <a:rPr lang="en-US" sz="28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এর</a:t>
            </a:r>
            <a:r>
              <a:rPr lang="en-US" sz="28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কী</a:t>
            </a:r>
            <a:r>
              <a:rPr lang="en-US" sz="28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- </a:t>
            </a:r>
            <a:r>
              <a:rPr lang="en-US" sz="28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গুলোকে</a:t>
            </a:r>
            <a:r>
              <a:rPr lang="en-US" sz="28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কয়</a:t>
            </a:r>
            <a:r>
              <a:rPr lang="en-US" sz="28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ভাগে</a:t>
            </a:r>
            <a:r>
              <a:rPr lang="en-US" sz="28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ভাগ</a:t>
            </a:r>
            <a:r>
              <a:rPr lang="en-US" sz="28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করা</a:t>
            </a:r>
            <a:r>
              <a:rPr lang="en-US" sz="28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যায়</a:t>
            </a:r>
            <a:r>
              <a:rPr lang="en-US" sz="28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?</a:t>
            </a:r>
          </a:p>
          <a:p>
            <a:pPr marL="514350" indent="-514350" fontAlgn="auto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  <a:defRPr/>
            </a:pPr>
            <a:r>
              <a:rPr lang="en-US" sz="28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কী</a:t>
            </a:r>
            <a:r>
              <a:rPr lang="en-US" sz="28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- </a:t>
            </a:r>
            <a:r>
              <a:rPr lang="en-US" sz="28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বোর্ড</a:t>
            </a:r>
            <a:r>
              <a:rPr lang="en-US" sz="28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bn-BD" sz="28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অত্যাবশ্যকীয়</a:t>
            </a:r>
            <a:r>
              <a:rPr lang="en-US" sz="28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কেন</a:t>
            </a:r>
            <a:r>
              <a:rPr lang="en-US" sz="28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?</a:t>
            </a:r>
          </a:p>
        </p:txBody>
      </p:sp>
    </p:spTree>
  </p:cSld>
  <p:clrMapOvr>
    <a:masterClrMapping/>
  </p:clrMapOvr>
  <p:transition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 tmFilter="0,0; .5, 1; 1, 1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ame 4"/>
          <p:cNvSpPr/>
          <p:nvPr/>
        </p:nvSpPr>
        <p:spPr>
          <a:xfrm>
            <a:off x="8965" y="-4181"/>
            <a:ext cx="9135035" cy="6853517"/>
          </a:xfrm>
          <a:prstGeom prst="frame">
            <a:avLst>
              <a:gd name="adj1" fmla="val 2886"/>
            </a:avLst>
          </a:prstGeom>
          <a:ln w="38100"/>
          <a:effectLst>
            <a:innerShdw blurRad="114300">
              <a:prstClr val="black"/>
            </a:innerShdw>
          </a:effectLst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2" name="TextBox 1" descr="Purple mesh"/>
          <p:cNvSpPr>
            <a:spLocks noChangeArrowheads="1"/>
          </p:cNvSpPr>
          <p:nvPr/>
        </p:nvSpPr>
        <p:spPr bwMode="auto">
          <a:xfrm>
            <a:off x="1905000" y="496014"/>
            <a:ext cx="5486400" cy="646986"/>
          </a:xfrm>
          <a:prstGeom prst="roundRect">
            <a:avLst>
              <a:gd name="adj" fmla="val 16667"/>
            </a:avLst>
          </a:prstGeom>
          <a:solidFill>
            <a:srgbClr val="C2290A"/>
          </a:solidFill>
          <a:ln w="38100" algn="ctr">
            <a:noFill/>
            <a:round/>
            <a:headEnd/>
            <a:tailEnd/>
          </a:ln>
          <a:effectLst/>
          <a:scene3d>
            <a:camera prst="orthographicFront">
              <a:rot lat="0" lon="0" rev="0"/>
            </a:camera>
            <a:lightRig rig="glow" dir="t">
              <a:rot lat="0" lon="0" rev="14100000"/>
            </a:lightRig>
          </a:scene3d>
          <a:sp3d prstMaterial="softEdge">
            <a:bevelT w="127000" prst="artDeco"/>
          </a:sp3d>
        </p:spPr>
        <p:txBody>
          <a:bodyPr wrap="square">
            <a:spAutoFit/>
          </a:bodyPr>
          <a:lstStyle/>
          <a:p>
            <a:pPr algn="ctr"/>
            <a:r>
              <a:rPr lang="en-US" sz="32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কী-বোর্ড</a:t>
            </a:r>
            <a:r>
              <a:rPr lang="en-US" sz="32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 </a:t>
            </a:r>
            <a:r>
              <a:rPr lang="en-US" sz="32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পরিচিতি</a:t>
            </a:r>
            <a:endParaRPr lang="en-US" sz="32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pic>
        <p:nvPicPr>
          <p:cNvPr id="18" name="Picture 2" descr="E:\New Keyboard Class\Picture1wwwpppp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433512" y="2824858"/>
            <a:ext cx="5729288" cy="2128142"/>
          </a:xfrm>
          <a:prstGeom prst="rect">
            <a:avLst/>
          </a:prstGeom>
          <a:ln>
            <a:noFill/>
          </a:ln>
          <a:effectLst>
            <a:glow rad="228600">
              <a:schemeClr val="accent4">
                <a:satMod val="175000"/>
                <a:alpha val="40000"/>
              </a:schemeClr>
            </a:glow>
            <a:softEdge rad="112500"/>
          </a:effectLst>
        </p:spPr>
      </p:pic>
      <p:sp>
        <p:nvSpPr>
          <p:cNvPr id="19" name="Rounded Rectangle 17"/>
          <p:cNvSpPr>
            <a:spLocks noChangeArrowheads="1"/>
          </p:cNvSpPr>
          <p:nvPr/>
        </p:nvSpPr>
        <p:spPr bwMode="auto">
          <a:xfrm>
            <a:off x="4617723" y="3733800"/>
            <a:ext cx="868677" cy="288125"/>
          </a:xfrm>
          <a:prstGeom prst="roundRect">
            <a:avLst>
              <a:gd name="adj" fmla="val 16667"/>
            </a:avLst>
          </a:prstGeom>
          <a:noFill/>
          <a:ln w="50800" algn="ctr">
            <a:solidFill>
              <a:srgbClr val="FF00FF"/>
            </a:solidFill>
            <a:round/>
            <a:headEnd/>
            <a:tailEnd/>
          </a:ln>
        </p:spPr>
        <p:txBody>
          <a:bodyPr anchor="ctr"/>
          <a:lstStyle/>
          <a:p>
            <a:pPr algn="ctr"/>
            <a:endParaRPr lang="en-US">
              <a:solidFill>
                <a:srgbClr val="FFFFFF"/>
              </a:solidFill>
              <a:latin typeface="Perpetua" pitchFamily="18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666750" y="1219200"/>
            <a:ext cx="7639050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b="1" dirty="0" smtClean="0">
                <a:latin typeface="NikoshBAN" pitchFamily="2" charset="0"/>
                <a:cs typeface="NikoshBAN" pitchFamily="2" charset="0"/>
              </a:rPr>
              <a:t>Enter Key: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কীবোর্ডের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মাঝামাঝি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অবস্থান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ইন্টার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কী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।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নতুন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ফাঁকা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লাইন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তৈরি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করার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জন্য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এই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কীচাপতে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হয়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।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কার্সর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যেখানে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থাকবে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সেখান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থেকে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নতুন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ফাঁকা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লাইন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বা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প্যারাগ্রাফ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তৈরি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হয়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।</a:t>
            </a:r>
            <a:endParaRPr lang="en-US" sz="28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8" name="Rectangle 1"/>
          <p:cNvSpPr>
            <a:spLocks noChangeArrowheads="1"/>
          </p:cNvSpPr>
          <p:nvPr/>
        </p:nvSpPr>
        <p:spPr bwMode="auto">
          <a:xfrm>
            <a:off x="457200" y="5105400"/>
            <a:ext cx="8429625" cy="13849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NikoshBAN" pitchFamily="2" charset="0"/>
                <a:ea typeface="Times New Roman" pitchFamily="18" charset="0"/>
                <a:cs typeface="NikoshBAN" pitchFamily="2" charset="0"/>
              </a:rPr>
              <a:t>Enter </a:t>
            </a:r>
            <a:r>
              <a:rPr kumimoji="0" lang="en-US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NikoshBAN" pitchFamily="2" charset="0"/>
                <a:ea typeface="Times New Roman" pitchFamily="18" charset="0"/>
                <a:cs typeface="NikoshBAN" pitchFamily="2" charset="0"/>
              </a:rPr>
              <a:t>কীঃ</a:t>
            </a: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NikoshBAN" pitchFamily="2" charset="0"/>
                <a:ea typeface="Times New Roman" pitchFamily="18" charset="0"/>
                <a:cs typeface="NikoshBAN" pitchFamily="2" charset="0"/>
              </a:rPr>
              <a:t> </a:t>
            </a:r>
            <a:r>
              <a:rPr kumimoji="0" lang="en-US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NikoshBAN" pitchFamily="2" charset="0"/>
                <a:ea typeface="Times New Roman" pitchFamily="18" charset="0"/>
                <a:cs typeface="NikoshBAN" pitchFamily="2" charset="0"/>
              </a:rPr>
              <a:t>এটি</a:t>
            </a: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NikoshBAN" pitchFamily="2" charset="0"/>
                <a:ea typeface="Times New Roman" pitchFamily="18" charset="0"/>
                <a:cs typeface="NikoshBAN" pitchFamily="2" charset="0"/>
              </a:rPr>
              <a:t> </a:t>
            </a:r>
            <a:r>
              <a:rPr kumimoji="0" lang="en-US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NikoshBAN" pitchFamily="2" charset="0"/>
                <a:ea typeface="Times New Roman" pitchFamily="18" charset="0"/>
                <a:cs typeface="NikoshBAN" pitchFamily="2" charset="0"/>
              </a:rPr>
              <a:t>মূলত</a:t>
            </a: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NikoshBAN" pitchFamily="2" charset="0"/>
                <a:ea typeface="Times New Roman" pitchFamily="18" charset="0"/>
                <a:cs typeface="NikoshBAN" pitchFamily="2" charset="0"/>
              </a:rPr>
              <a:t>: </a:t>
            </a:r>
            <a:r>
              <a:rPr kumimoji="0" lang="en-US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NikoshBAN" pitchFamily="2" charset="0"/>
                <a:ea typeface="Times New Roman" pitchFamily="18" charset="0"/>
                <a:cs typeface="NikoshBAN" pitchFamily="2" charset="0"/>
              </a:rPr>
              <a:t>একটি</a:t>
            </a: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NikoshBAN" pitchFamily="2" charset="0"/>
                <a:ea typeface="Times New Roman" pitchFamily="18" charset="0"/>
                <a:cs typeface="NikoshBAN" pitchFamily="2" charset="0"/>
              </a:rPr>
              <a:t> </a:t>
            </a:r>
            <a:r>
              <a:rPr kumimoji="0" lang="en-US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NikoshBAN" pitchFamily="2" charset="0"/>
                <a:ea typeface="Times New Roman" pitchFamily="18" charset="0"/>
                <a:cs typeface="NikoshBAN" pitchFamily="2" charset="0"/>
              </a:rPr>
              <a:t>কমান্ড</a:t>
            </a: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NikoshBAN" pitchFamily="2" charset="0"/>
                <a:ea typeface="Times New Roman" pitchFamily="18" charset="0"/>
                <a:cs typeface="NikoshBAN" pitchFamily="2" charset="0"/>
              </a:rPr>
              <a:t> </a:t>
            </a:r>
            <a:r>
              <a:rPr kumimoji="0" lang="en-US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NikoshBAN" pitchFamily="2" charset="0"/>
                <a:ea typeface="Times New Roman" pitchFamily="18" charset="0"/>
                <a:cs typeface="NikoshBAN" pitchFamily="2" charset="0"/>
              </a:rPr>
              <a:t>কী</a:t>
            </a: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NikoshBAN" pitchFamily="2" charset="0"/>
                <a:ea typeface="Times New Roman" pitchFamily="18" charset="0"/>
                <a:cs typeface="NikoshBAN" pitchFamily="2" charset="0"/>
              </a:rPr>
              <a:t>। </a:t>
            </a:r>
            <a:r>
              <a:rPr kumimoji="0" lang="en-US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NikoshBAN" pitchFamily="2" charset="0"/>
                <a:ea typeface="Times New Roman" pitchFamily="18" charset="0"/>
                <a:cs typeface="NikoshBAN" pitchFamily="2" charset="0"/>
              </a:rPr>
              <a:t>কম্পিউটারকে</a:t>
            </a: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NikoshBAN" pitchFamily="2" charset="0"/>
                <a:ea typeface="Times New Roman" pitchFamily="18" charset="0"/>
                <a:cs typeface="NikoshBAN" pitchFamily="2" charset="0"/>
              </a:rPr>
              <a:t> </a:t>
            </a:r>
            <a:r>
              <a:rPr kumimoji="0" lang="en-US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NikoshBAN" pitchFamily="2" charset="0"/>
                <a:ea typeface="Times New Roman" pitchFamily="18" charset="0"/>
                <a:cs typeface="NikoshBAN" pitchFamily="2" charset="0"/>
              </a:rPr>
              <a:t>কোন</a:t>
            </a: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NikoshBAN" pitchFamily="2" charset="0"/>
                <a:ea typeface="Times New Roman" pitchFamily="18" charset="0"/>
                <a:cs typeface="NikoshBAN" pitchFamily="2" charset="0"/>
              </a:rPr>
              <a:t> </a:t>
            </a:r>
            <a:r>
              <a:rPr kumimoji="0" lang="en-US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NikoshBAN" pitchFamily="2" charset="0"/>
                <a:ea typeface="Times New Roman" pitchFamily="18" charset="0"/>
                <a:cs typeface="NikoshBAN" pitchFamily="2" charset="0"/>
              </a:rPr>
              <a:t>নির্দেশ</a:t>
            </a: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NikoshBAN" pitchFamily="2" charset="0"/>
                <a:ea typeface="Times New Roman" pitchFamily="18" charset="0"/>
                <a:cs typeface="NikoshBAN" pitchFamily="2" charset="0"/>
              </a:rPr>
              <a:t> </a:t>
            </a:r>
            <a:r>
              <a:rPr kumimoji="0" lang="en-US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NikoshBAN" pitchFamily="2" charset="0"/>
                <a:ea typeface="Times New Roman" pitchFamily="18" charset="0"/>
                <a:cs typeface="NikoshBAN" pitchFamily="2" charset="0"/>
              </a:rPr>
              <a:t>দিয়ে</a:t>
            </a: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NikoshBAN" pitchFamily="2" charset="0"/>
                <a:ea typeface="Times New Roman" pitchFamily="18" charset="0"/>
                <a:cs typeface="NikoshBAN" pitchFamily="2" charset="0"/>
              </a:rPr>
              <a:t> </a:t>
            </a:r>
            <a:r>
              <a:rPr kumimoji="0" lang="en-US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NikoshBAN" pitchFamily="2" charset="0"/>
                <a:ea typeface="Times New Roman" pitchFamily="18" charset="0"/>
                <a:cs typeface="NikoshBAN" pitchFamily="2" charset="0"/>
              </a:rPr>
              <a:t>তা</a:t>
            </a: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NikoshBAN" pitchFamily="2" charset="0"/>
                <a:ea typeface="Times New Roman" pitchFamily="18" charset="0"/>
                <a:cs typeface="NikoshBAN" pitchFamily="2" charset="0"/>
              </a:rPr>
              <a:t> </a:t>
            </a:r>
            <a:r>
              <a:rPr kumimoji="0" lang="en-US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NikoshBAN" pitchFamily="2" charset="0"/>
                <a:ea typeface="Times New Roman" pitchFamily="18" charset="0"/>
                <a:cs typeface="NikoshBAN" pitchFamily="2" charset="0"/>
              </a:rPr>
              <a:t>কার্যকর</a:t>
            </a: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NikoshBAN" pitchFamily="2" charset="0"/>
                <a:ea typeface="Times New Roman" pitchFamily="18" charset="0"/>
                <a:cs typeface="NikoshBAN" pitchFamily="2" charset="0"/>
              </a:rPr>
              <a:t> </a:t>
            </a:r>
            <a:r>
              <a:rPr kumimoji="0" lang="en-US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NikoshBAN" pitchFamily="2" charset="0"/>
                <a:ea typeface="Times New Roman" pitchFamily="18" charset="0"/>
                <a:cs typeface="NikoshBAN" pitchFamily="2" charset="0"/>
              </a:rPr>
              <a:t>করার</a:t>
            </a: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NikoshBAN" pitchFamily="2" charset="0"/>
                <a:ea typeface="Times New Roman" pitchFamily="18" charset="0"/>
                <a:cs typeface="NikoshBAN" pitchFamily="2" charset="0"/>
              </a:rPr>
              <a:t> </a:t>
            </a:r>
            <a:r>
              <a:rPr kumimoji="0" lang="en-US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NikoshBAN" pitchFamily="2" charset="0"/>
                <a:ea typeface="Times New Roman" pitchFamily="18" charset="0"/>
                <a:cs typeface="NikoshBAN" pitchFamily="2" charset="0"/>
              </a:rPr>
              <a:t>জন্য</a:t>
            </a: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NikoshBAN" pitchFamily="2" charset="0"/>
                <a:ea typeface="Times New Roman" pitchFamily="18" charset="0"/>
                <a:cs typeface="NikoshBAN" pitchFamily="2" charset="0"/>
              </a:rPr>
              <a:t> </a:t>
            </a:r>
            <a:r>
              <a:rPr kumimoji="0" lang="en-US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NikoshBAN" pitchFamily="2" charset="0"/>
                <a:ea typeface="Times New Roman" pitchFamily="18" charset="0"/>
                <a:cs typeface="NikoshBAN" pitchFamily="2" charset="0"/>
              </a:rPr>
              <a:t>এই</a:t>
            </a: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NikoshBAN" pitchFamily="2" charset="0"/>
                <a:ea typeface="Times New Roman" pitchFamily="18" charset="0"/>
                <a:cs typeface="NikoshBAN" pitchFamily="2" charset="0"/>
              </a:rPr>
              <a:t> </a:t>
            </a:r>
            <a:r>
              <a:rPr kumimoji="0" lang="en-US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NikoshBAN" pitchFamily="2" charset="0"/>
                <a:ea typeface="Times New Roman" pitchFamily="18" charset="0"/>
                <a:cs typeface="NikoshBAN" pitchFamily="2" charset="0"/>
              </a:rPr>
              <a:t>কী</a:t>
            </a: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NikoshBAN" pitchFamily="2" charset="0"/>
                <a:ea typeface="Times New Roman" pitchFamily="18" charset="0"/>
                <a:cs typeface="NikoshBAN" pitchFamily="2" charset="0"/>
              </a:rPr>
              <a:t> </a:t>
            </a:r>
            <a:r>
              <a:rPr kumimoji="0" lang="en-US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NikoshBAN" pitchFamily="2" charset="0"/>
                <a:ea typeface="Times New Roman" pitchFamily="18" charset="0"/>
                <a:cs typeface="NikoshBAN" pitchFamily="2" charset="0"/>
              </a:rPr>
              <a:t>ব্যবহার</a:t>
            </a: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NikoshBAN" pitchFamily="2" charset="0"/>
                <a:ea typeface="Times New Roman" pitchFamily="18" charset="0"/>
                <a:cs typeface="NikoshBAN" pitchFamily="2" charset="0"/>
              </a:rPr>
              <a:t> </a:t>
            </a:r>
            <a:r>
              <a:rPr kumimoji="0" lang="en-US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NikoshBAN" pitchFamily="2" charset="0"/>
                <a:ea typeface="Times New Roman" pitchFamily="18" charset="0"/>
                <a:cs typeface="NikoshBAN" pitchFamily="2" charset="0"/>
              </a:rPr>
              <a:t>করা</a:t>
            </a: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NikoshBAN" pitchFamily="2" charset="0"/>
                <a:ea typeface="Times New Roman" pitchFamily="18" charset="0"/>
                <a:cs typeface="NikoshBAN" pitchFamily="2" charset="0"/>
              </a:rPr>
              <a:t> </a:t>
            </a:r>
            <a:r>
              <a:rPr kumimoji="0" lang="en-US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NikoshBAN" pitchFamily="2" charset="0"/>
                <a:ea typeface="Times New Roman" pitchFamily="18" charset="0"/>
                <a:cs typeface="NikoshBAN" pitchFamily="2" charset="0"/>
              </a:rPr>
              <a:t>হয়</a:t>
            </a: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NikoshBAN" pitchFamily="2" charset="0"/>
                <a:ea typeface="Times New Roman" pitchFamily="18" charset="0"/>
                <a:cs typeface="NikoshBAN" pitchFamily="2" charset="0"/>
              </a:rPr>
              <a:t>। </a:t>
            </a:r>
            <a:r>
              <a:rPr kumimoji="0" lang="en-US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NikoshBAN" pitchFamily="2" charset="0"/>
                <a:ea typeface="Times New Roman" pitchFamily="18" charset="0"/>
                <a:cs typeface="NikoshBAN" pitchFamily="2" charset="0"/>
              </a:rPr>
              <a:t>লেখার</a:t>
            </a: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NikoshBAN" pitchFamily="2" charset="0"/>
                <a:ea typeface="Times New Roman" pitchFamily="18" charset="0"/>
                <a:cs typeface="NikoshBAN" pitchFamily="2" charset="0"/>
              </a:rPr>
              <a:t> </a:t>
            </a:r>
            <a:r>
              <a:rPr kumimoji="0" lang="en-US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NikoshBAN" pitchFamily="2" charset="0"/>
                <a:ea typeface="Times New Roman" pitchFamily="18" charset="0"/>
                <a:cs typeface="NikoshBAN" pitchFamily="2" charset="0"/>
              </a:rPr>
              <a:t>সময়</a:t>
            </a: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NikoshBAN" pitchFamily="2" charset="0"/>
                <a:ea typeface="Times New Roman" pitchFamily="18" charset="0"/>
                <a:cs typeface="NikoshBAN" pitchFamily="2" charset="0"/>
              </a:rPr>
              <a:t> </a:t>
            </a:r>
            <a:r>
              <a:rPr kumimoji="0" lang="en-US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NikoshBAN" pitchFamily="2" charset="0"/>
                <a:ea typeface="Times New Roman" pitchFamily="18" charset="0"/>
                <a:cs typeface="NikoshBAN" pitchFamily="2" charset="0"/>
              </a:rPr>
              <a:t>নতুন</a:t>
            </a: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NikoshBAN" pitchFamily="2" charset="0"/>
                <a:ea typeface="Times New Roman" pitchFamily="18" charset="0"/>
                <a:cs typeface="NikoshBAN" pitchFamily="2" charset="0"/>
              </a:rPr>
              <a:t> </a:t>
            </a:r>
            <a:r>
              <a:rPr kumimoji="0" lang="en-US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NikoshBAN" pitchFamily="2" charset="0"/>
                <a:ea typeface="Times New Roman" pitchFamily="18" charset="0"/>
                <a:cs typeface="NikoshBAN" pitchFamily="2" charset="0"/>
              </a:rPr>
              <a:t>প্যারা</a:t>
            </a: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NikoshBAN" pitchFamily="2" charset="0"/>
                <a:ea typeface="Times New Roman" pitchFamily="18" charset="0"/>
                <a:cs typeface="NikoshBAN" pitchFamily="2" charset="0"/>
              </a:rPr>
              <a:t> </a:t>
            </a:r>
            <a:r>
              <a:rPr kumimoji="0" lang="en-US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NikoshBAN" pitchFamily="2" charset="0"/>
                <a:ea typeface="Times New Roman" pitchFamily="18" charset="0"/>
                <a:cs typeface="NikoshBAN" pitchFamily="2" charset="0"/>
              </a:rPr>
              <a:t>তৈরীতেও</a:t>
            </a: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NikoshBAN" pitchFamily="2" charset="0"/>
                <a:ea typeface="Times New Roman" pitchFamily="18" charset="0"/>
                <a:cs typeface="NikoshBAN" pitchFamily="2" charset="0"/>
              </a:rPr>
              <a:t> </a:t>
            </a:r>
            <a:r>
              <a:rPr kumimoji="0" lang="en-US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NikoshBAN" pitchFamily="2" charset="0"/>
                <a:ea typeface="Times New Roman" pitchFamily="18" charset="0"/>
                <a:cs typeface="NikoshBAN" pitchFamily="2" charset="0"/>
              </a:rPr>
              <a:t>একে</a:t>
            </a: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NikoshBAN" pitchFamily="2" charset="0"/>
                <a:ea typeface="Times New Roman" pitchFamily="18" charset="0"/>
                <a:cs typeface="NikoshBAN" pitchFamily="2" charset="0"/>
              </a:rPr>
              <a:t> </a:t>
            </a:r>
            <a:r>
              <a:rPr kumimoji="0" lang="en-US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NikoshBAN" pitchFamily="2" charset="0"/>
                <a:ea typeface="Times New Roman" pitchFamily="18" charset="0"/>
                <a:cs typeface="NikoshBAN" pitchFamily="2" charset="0"/>
              </a:rPr>
              <a:t>ব্যবহার</a:t>
            </a: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NikoshBAN" pitchFamily="2" charset="0"/>
                <a:ea typeface="Times New Roman" pitchFamily="18" charset="0"/>
                <a:cs typeface="NikoshBAN" pitchFamily="2" charset="0"/>
              </a:rPr>
              <a:t> </a:t>
            </a:r>
            <a:r>
              <a:rPr kumimoji="0" lang="en-US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NikoshBAN" pitchFamily="2" charset="0"/>
                <a:ea typeface="Times New Roman" pitchFamily="18" charset="0"/>
                <a:cs typeface="NikoshBAN" pitchFamily="2" charset="0"/>
              </a:rPr>
              <a:t>করা</a:t>
            </a: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NikoshBAN" pitchFamily="2" charset="0"/>
                <a:ea typeface="Times New Roman" pitchFamily="18" charset="0"/>
                <a:cs typeface="NikoshBAN" pitchFamily="2" charset="0"/>
              </a:rPr>
              <a:t> </a:t>
            </a:r>
            <a:r>
              <a:rPr kumimoji="0" lang="en-US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NikoshBAN" pitchFamily="2" charset="0"/>
                <a:ea typeface="Times New Roman" pitchFamily="18" charset="0"/>
                <a:cs typeface="NikoshBAN" pitchFamily="2" charset="0"/>
              </a:rPr>
              <a:t>হয়</a:t>
            </a: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NikoshBAN" pitchFamily="2" charset="0"/>
                <a:ea typeface="Times New Roman" pitchFamily="18" charset="0"/>
                <a:cs typeface="NikoshBAN" pitchFamily="2" charset="0"/>
              </a:rPr>
              <a:t>।</a:t>
            </a: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6" presetClass="entr" presetSubtype="2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1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6" presetClass="entr" presetSubtype="2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2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9" grpId="0" animBg="1"/>
      <p:bldP spid="9" grpId="0"/>
      <p:bldP spid="8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" descr="Purple mesh"/>
          <p:cNvSpPr>
            <a:spLocks noChangeArrowheads="1"/>
          </p:cNvSpPr>
          <p:nvPr/>
        </p:nvSpPr>
        <p:spPr bwMode="auto">
          <a:xfrm>
            <a:off x="1905000" y="496014"/>
            <a:ext cx="5486400" cy="646986"/>
          </a:xfrm>
          <a:prstGeom prst="roundRect">
            <a:avLst>
              <a:gd name="adj" fmla="val 16667"/>
            </a:avLst>
          </a:prstGeom>
          <a:solidFill>
            <a:srgbClr val="C2290A"/>
          </a:solidFill>
          <a:ln w="38100" algn="ctr">
            <a:noFill/>
            <a:round/>
            <a:headEnd/>
            <a:tailEnd/>
          </a:ln>
          <a:effectLst/>
          <a:scene3d>
            <a:camera prst="orthographicFront">
              <a:rot lat="0" lon="0" rev="0"/>
            </a:camera>
            <a:lightRig rig="glow" dir="t">
              <a:rot lat="0" lon="0" rev="14100000"/>
            </a:lightRig>
          </a:scene3d>
          <a:sp3d prstMaterial="softEdge">
            <a:bevelT w="127000" prst="artDeco"/>
          </a:sp3d>
        </p:spPr>
        <p:txBody>
          <a:bodyPr wrap="square">
            <a:spAutoFit/>
          </a:bodyPr>
          <a:lstStyle/>
          <a:p>
            <a:pPr algn="ctr"/>
            <a:r>
              <a:rPr lang="en-US" sz="32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কী-বোর্ড</a:t>
            </a:r>
            <a:r>
              <a:rPr lang="en-US" sz="32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 </a:t>
            </a:r>
            <a:r>
              <a:rPr lang="en-US" sz="32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পরিচিতি</a:t>
            </a:r>
            <a:endParaRPr lang="en-US" sz="32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grpSp>
        <p:nvGrpSpPr>
          <p:cNvPr id="14" name="Group 13"/>
          <p:cNvGrpSpPr>
            <a:grpSpLocks/>
          </p:cNvGrpSpPr>
          <p:nvPr/>
        </p:nvGrpSpPr>
        <p:grpSpPr bwMode="auto">
          <a:xfrm>
            <a:off x="6705600" y="2819400"/>
            <a:ext cx="1981200" cy="1066800"/>
            <a:chOff x="685800" y="1066800"/>
            <a:chExt cx="3124200" cy="914400"/>
          </a:xfrm>
        </p:grpSpPr>
        <p:sp>
          <p:nvSpPr>
            <p:cNvPr id="15" name="Rounded Rectangle 5"/>
            <p:cNvSpPr>
              <a:spLocks noChangeArrowheads="1"/>
            </p:cNvSpPr>
            <p:nvPr/>
          </p:nvSpPr>
          <p:spPr bwMode="auto">
            <a:xfrm>
              <a:off x="685800" y="1066800"/>
              <a:ext cx="3124200" cy="914400"/>
            </a:xfrm>
            <a:prstGeom prst="roundRect">
              <a:avLst>
                <a:gd name="adj" fmla="val 16667"/>
              </a:avLst>
            </a:prstGeom>
            <a:solidFill>
              <a:srgbClr val="CC99FF"/>
            </a:solidFill>
            <a:ln w="10795" algn="ctr">
              <a:solidFill>
                <a:schemeClr val="tx1"/>
              </a:solidFill>
              <a:round/>
              <a:headEnd/>
              <a:tailEnd/>
            </a:ln>
          </p:spPr>
          <p:txBody>
            <a:bodyPr anchor="ctr"/>
            <a:lstStyle/>
            <a:p>
              <a:pPr algn="r"/>
              <a:r>
                <a:rPr lang="en-US" sz="4000">
                  <a:solidFill>
                    <a:srgbClr val="FFFFFF"/>
                  </a:solidFill>
                  <a:latin typeface="Perpetua" pitchFamily="18" charset="0"/>
                </a:rPr>
                <a:t>    </a:t>
              </a:r>
              <a:r>
                <a:rPr lang="en-US" sz="2400">
                  <a:latin typeface="Perpetua" pitchFamily="18" charset="0"/>
                </a:rPr>
                <a:t>Back Space</a:t>
              </a:r>
              <a:r>
                <a:rPr lang="en-US" sz="4000">
                  <a:solidFill>
                    <a:srgbClr val="FFFFFF"/>
                  </a:solidFill>
                  <a:latin typeface="Perpetua" pitchFamily="18" charset="0"/>
                </a:rPr>
                <a:t> </a:t>
              </a:r>
            </a:p>
          </p:txBody>
        </p:sp>
        <p:cxnSp>
          <p:nvCxnSpPr>
            <p:cNvPr id="16" name="Straight Arrow Connector 6"/>
            <p:cNvCxnSpPr>
              <a:cxnSpLocks noChangeShapeType="1"/>
            </p:cNvCxnSpPr>
            <p:nvPr/>
          </p:nvCxnSpPr>
          <p:spPr bwMode="auto">
            <a:xfrm flipH="1">
              <a:off x="685800" y="1556407"/>
              <a:ext cx="609600" cy="0"/>
            </a:xfrm>
            <a:prstGeom prst="straightConnector1">
              <a:avLst/>
            </a:prstGeom>
            <a:noFill/>
            <a:ln w="66675" algn="ctr">
              <a:solidFill>
                <a:schemeClr val="tx1"/>
              </a:solidFill>
              <a:round/>
              <a:headEnd/>
              <a:tailEnd type="arrow" w="med" len="med"/>
            </a:ln>
          </p:spPr>
        </p:cxnSp>
      </p:grpSp>
      <p:pic>
        <p:nvPicPr>
          <p:cNvPr id="18" name="Picture 17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452511" y="2715491"/>
            <a:ext cx="5100689" cy="21613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" name="Rounded Rectangle 18"/>
          <p:cNvSpPr/>
          <p:nvPr/>
        </p:nvSpPr>
        <p:spPr>
          <a:xfrm>
            <a:off x="5715000" y="3048000"/>
            <a:ext cx="741363" cy="433387"/>
          </a:xfrm>
          <a:prstGeom prst="roundRect">
            <a:avLst/>
          </a:prstGeom>
          <a:noFill/>
          <a:ln w="508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533400" y="1295400"/>
            <a:ext cx="8001000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b="1" dirty="0" smtClean="0">
                <a:latin typeface="NikoshBAN" pitchFamily="2" charset="0"/>
                <a:cs typeface="NikoshBAN" pitchFamily="2" charset="0"/>
              </a:rPr>
              <a:t>Back Space Key: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কীবোর্ডের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ইন্টার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কী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উপরে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বামদিকে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তীর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চিহ্ন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যুক্ত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কী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টির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নাম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Back Space।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লেখা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মোছার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জন্য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এই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কীর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ব্যবহার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করা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হয়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।</a:t>
            </a:r>
            <a:endParaRPr lang="en-US" sz="28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1" name="TextBox 10"/>
          <p:cNvSpPr txBox="1">
            <a:spLocks noChangeArrowheads="1"/>
          </p:cNvSpPr>
          <p:nvPr/>
        </p:nvSpPr>
        <p:spPr bwMode="auto">
          <a:xfrm>
            <a:off x="457200" y="4907340"/>
            <a:ext cx="7848600" cy="1569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bn-BD" sz="3200" dirty="0">
                <a:latin typeface="NikoshBAN" pitchFamily="2" charset="0"/>
                <a:cs typeface="NikoshBAN" pitchFamily="2" charset="0"/>
              </a:rPr>
              <a:t>লেখা মোছার জন্য এই কী ব্যবহার করা হয়, </a:t>
            </a:r>
            <a:r>
              <a:rPr lang="en-US" sz="3200" dirty="0">
                <a:latin typeface="NikoshBAN" pitchFamily="2" charset="0"/>
                <a:cs typeface="NikoshBAN" pitchFamily="2" charset="0"/>
              </a:rPr>
              <a:t>Cursor </a:t>
            </a:r>
            <a:r>
              <a:rPr lang="bn-BD" sz="3200" dirty="0">
                <a:latin typeface="NikoshBAN" pitchFamily="2" charset="0"/>
                <a:cs typeface="NikoshBAN" pitchFamily="2" charset="0"/>
              </a:rPr>
              <a:t>যেখানে </a:t>
            </a:r>
            <a:r>
              <a:rPr lang="bn-BD" sz="2800" dirty="0">
                <a:latin typeface="NikoshBAN" pitchFamily="2" charset="0"/>
                <a:cs typeface="NikoshBAN" pitchFamily="2" charset="0"/>
              </a:rPr>
              <a:t>থাকে</a:t>
            </a:r>
            <a:r>
              <a:rPr lang="bn-BD" sz="3200" dirty="0">
                <a:latin typeface="NikoshBAN" pitchFamily="2" charset="0"/>
                <a:cs typeface="NikoshBAN" pitchFamily="2" charset="0"/>
              </a:rPr>
              <a:t> তার বাম পাশের লেখা অক্ষর একটা একটা করে মুছতে হলে </a:t>
            </a:r>
            <a:r>
              <a:rPr lang="en-US" sz="3200" dirty="0">
                <a:latin typeface="NikoshBAN" pitchFamily="2" charset="0"/>
                <a:cs typeface="NikoshBAN" pitchFamily="2" charset="0"/>
              </a:rPr>
              <a:t>Backspace</a:t>
            </a:r>
            <a:r>
              <a:rPr lang="bn-BD" sz="3200" dirty="0">
                <a:latin typeface="NikoshBAN" pitchFamily="2" charset="0"/>
                <a:cs typeface="NikoshBAN" pitchFamily="2" charset="0"/>
              </a:rPr>
              <a:t> কী ব্যবহার করতে হয়।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6" presetClass="entr" presetSubtype="2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1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6" presetClass="entr" presetSubtype="2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2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6" presetClass="entr" presetSubtype="2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2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9" grpId="0" animBg="1"/>
      <p:bldP spid="10" grpId="0"/>
      <p:bldP spid="11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" descr="Purple mesh"/>
          <p:cNvSpPr>
            <a:spLocks noChangeArrowheads="1"/>
          </p:cNvSpPr>
          <p:nvPr/>
        </p:nvSpPr>
        <p:spPr bwMode="auto">
          <a:xfrm>
            <a:off x="1905000" y="343614"/>
            <a:ext cx="5486400" cy="646986"/>
          </a:xfrm>
          <a:prstGeom prst="roundRect">
            <a:avLst>
              <a:gd name="adj" fmla="val 16667"/>
            </a:avLst>
          </a:prstGeom>
          <a:solidFill>
            <a:srgbClr val="C2290A"/>
          </a:solidFill>
          <a:ln w="38100" algn="ctr">
            <a:noFill/>
            <a:round/>
            <a:headEnd/>
            <a:tailEnd/>
          </a:ln>
          <a:effectLst/>
          <a:scene3d>
            <a:camera prst="orthographicFront">
              <a:rot lat="0" lon="0" rev="0"/>
            </a:camera>
            <a:lightRig rig="glow" dir="t">
              <a:rot lat="0" lon="0" rev="14100000"/>
            </a:lightRig>
          </a:scene3d>
          <a:sp3d prstMaterial="softEdge">
            <a:bevelT w="127000" prst="artDeco"/>
          </a:sp3d>
        </p:spPr>
        <p:txBody>
          <a:bodyPr wrap="square">
            <a:spAutoFit/>
          </a:bodyPr>
          <a:lstStyle/>
          <a:p>
            <a:pPr algn="ctr"/>
            <a:r>
              <a:rPr lang="en-US" sz="32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কী-বোর্ড</a:t>
            </a:r>
            <a:r>
              <a:rPr lang="en-US" sz="32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 </a:t>
            </a:r>
            <a:r>
              <a:rPr lang="en-US" sz="32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পরিচিতি</a:t>
            </a:r>
            <a:endParaRPr lang="en-US" sz="32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209800" y="2800379"/>
            <a:ext cx="5410200" cy="20764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" name="TextBox 12"/>
          <p:cNvSpPr txBox="1">
            <a:spLocks noChangeArrowheads="1"/>
          </p:cNvSpPr>
          <p:nvPr/>
        </p:nvSpPr>
        <p:spPr bwMode="auto">
          <a:xfrm>
            <a:off x="671513" y="5243513"/>
            <a:ext cx="7800975" cy="1385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bn-BD" sz="2800" dirty="0">
                <a:latin typeface="NikoshBAN" pitchFamily="2" charset="0"/>
                <a:cs typeface="NikoshBAN" pitchFamily="2" charset="0"/>
              </a:rPr>
              <a:t>                                 </a:t>
            </a:r>
            <a:r>
              <a:rPr lang="en-US" sz="2800" dirty="0">
                <a:latin typeface="NikoshBAN" pitchFamily="2" charset="0"/>
                <a:cs typeface="NikoshBAN" pitchFamily="2" charset="0"/>
              </a:rPr>
              <a:t>   </a:t>
            </a:r>
            <a:r>
              <a:rPr lang="bn-BD" sz="2800" dirty="0">
                <a:latin typeface="NikoshBAN" pitchFamily="2" charset="0"/>
                <a:cs typeface="NikoshBAN" pitchFamily="2" charset="0"/>
              </a:rPr>
              <a:t> কীবোর্ডের নিচের সারির সবচেয়ে বড় কী টির নাম </a:t>
            </a:r>
            <a:r>
              <a:rPr lang="en-US" sz="2800" dirty="0" err="1">
                <a:latin typeface="NikoshBAN" pitchFamily="2" charset="0"/>
                <a:cs typeface="NikoshBAN" pitchFamily="2" charset="0"/>
              </a:rPr>
              <a:t>Spaceber</a:t>
            </a:r>
            <a:r>
              <a:rPr lang="en-US" sz="2800" dirty="0">
                <a:latin typeface="NikoshBAN" pitchFamily="2" charset="0"/>
                <a:cs typeface="NikoshBAN" pitchFamily="2" charset="0"/>
              </a:rPr>
              <a:t> Key</a:t>
            </a:r>
            <a:r>
              <a:rPr lang="bn-BD" sz="2800" dirty="0">
                <a:latin typeface="NikoshBAN" pitchFamily="2" charset="0"/>
                <a:cs typeface="NikoshBAN" pitchFamily="2" charset="0"/>
              </a:rPr>
              <a:t>। দুইটি </a:t>
            </a:r>
            <a:r>
              <a:rPr lang="en-US" sz="2800" dirty="0">
                <a:latin typeface="NikoshBAN" pitchFamily="2" charset="0"/>
                <a:cs typeface="NikoshBAN" pitchFamily="2" charset="0"/>
              </a:rPr>
              <a:t>word </a:t>
            </a:r>
            <a:r>
              <a:rPr lang="bn-BD" sz="2800" dirty="0">
                <a:latin typeface="NikoshBAN" pitchFamily="2" charset="0"/>
                <a:cs typeface="NikoshBAN" pitchFamily="2" charset="0"/>
              </a:rPr>
              <a:t>এর মাঝে এক ঘর ফাঁকা জায়গা রাখার জন্য এই কী ব্যবহার করা হয়।</a:t>
            </a:r>
            <a:endParaRPr lang="en-US" sz="28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1" name="Rounded Rectangle 20"/>
          <p:cNvSpPr>
            <a:spLocks noChangeArrowheads="1"/>
          </p:cNvSpPr>
          <p:nvPr/>
        </p:nvSpPr>
        <p:spPr bwMode="auto">
          <a:xfrm>
            <a:off x="855663" y="4968875"/>
            <a:ext cx="3003550" cy="609600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  <a:ln w="10795" algn="ctr">
            <a:solidFill>
              <a:schemeClr val="tx1"/>
            </a:solidFill>
            <a:round/>
            <a:headEnd/>
            <a:tailEnd/>
          </a:ln>
        </p:spPr>
        <p:txBody>
          <a:bodyPr anchor="ctr"/>
          <a:lstStyle/>
          <a:p>
            <a:pPr algn="ctr"/>
            <a:r>
              <a:rPr lang="en-US" sz="4000">
                <a:latin typeface="NikoshBAN" pitchFamily="2" charset="0"/>
                <a:cs typeface="NikoshBAN" pitchFamily="2" charset="0"/>
              </a:rPr>
              <a:t>Spaceber</a:t>
            </a:r>
            <a:r>
              <a:rPr lang="en-US" sz="4000">
                <a:solidFill>
                  <a:srgbClr val="FFFFFF"/>
                </a:solidFill>
                <a:latin typeface="NikoshBAN" pitchFamily="2" charset="0"/>
                <a:cs typeface="NikoshBAN" pitchFamily="2" charset="0"/>
              </a:rPr>
              <a:t> </a:t>
            </a:r>
            <a:endParaRPr lang="en-US" sz="4000">
              <a:solidFill>
                <a:srgbClr val="FFFFFF"/>
              </a:solidFill>
            </a:endParaRPr>
          </a:p>
        </p:txBody>
      </p:sp>
      <p:sp>
        <p:nvSpPr>
          <p:cNvPr id="22" name="Rounded Rectangle 21"/>
          <p:cNvSpPr>
            <a:spLocks noChangeArrowheads="1"/>
          </p:cNvSpPr>
          <p:nvPr/>
        </p:nvSpPr>
        <p:spPr bwMode="auto">
          <a:xfrm>
            <a:off x="3733800" y="4406900"/>
            <a:ext cx="1900238" cy="393700"/>
          </a:xfrm>
          <a:prstGeom prst="roundRect">
            <a:avLst>
              <a:gd name="adj" fmla="val 16667"/>
            </a:avLst>
          </a:prstGeom>
          <a:noFill/>
          <a:ln w="50800" algn="ctr">
            <a:solidFill>
              <a:srgbClr val="FF00FF"/>
            </a:solidFill>
            <a:round/>
            <a:headEnd/>
            <a:tailEnd/>
          </a:ln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chemeClr val="lt1"/>
              </a:solidFill>
              <a:latin typeface="+mn-lt"/>
              <a:cs typeface="+mn-cs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457200" y="1219200"/>
            <a:ext cx="8153400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b="1" dirty="0" smtClean="0">
                <a:latin typeface="NikoshBAN" pitchFamily="2" charset="0"/>
                <a:cs typeface="NikoshBAN" pitchFamily="2" charset="0"/>
              </a:rPr>
              <a:t>Spacebar :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Key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বোর্ডের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নিচের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সারির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সবচেয়ে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বড়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কী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টির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নাম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।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দুটি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ওয়ার্ড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এর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মাঝে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এক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ঘর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ফাঁকা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জায়গা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রাখার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জন্য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এই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কী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ব্যবহার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করা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হয়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। I am a student.</a:t>
            </a:r>
            <a:br>
              <a:rPr lang="en-US" sz="2800" dirty="0" smtClean="0">
                <a:latin typeface="NikoshBAN" pitchFamily="2" charset="0"/>
                <a:cs typeface="NikoshBAN" pitchFamily="2" charset="0"/>
              </a:rPr>
            </a:br>
            <a:endParaRPr lang="en-US" sz="2800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6" presetClass="entr" presetSubtype="2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1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6" presetClass="entr" presetSubtype="2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2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3" grpId="0"/>
      <p:bldP spid="21" grpId="0" animBg="1"/>
      <p:bldP spid="22" grpId="0" animBg="1"/>
      <p:bldP spid="9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" descr="Purple mesh"/>
          <p:cNvSpPr>
            <a:spLocks noChangeArrowheads="1"/>
          </p:cNvSpPr>
          <p:nvPr/>
        </p:nvSpPr>
        <p:spPr bwMode="auto">
          <a:xfrm>
            <a:off x="1905000" y="304800"/>
            <a:ext cx="5486400" cy="646986"/>
          </a:xfrm>
          <a:prstGeom prst="roundRect">
            <a:avLst>
              <a:gd name="adj" fmla="val 16667"/>
            </a:avLst>
          </a:prstGeom>
          <a:solidFill>
            <a:srgbClr val="C2290A"/>
          </a:solidFill>
          <a:ln w="38100" algn="ctr">
            <a:noFill/>
            <a:round/>
            <a:headEnd/>
            <a:tailEnd/>
          </a:ln>
          <a:effectLst/>
          <a:scene3d>
            <a:camera prst="orthographicFront">
              <a:rot lat="0" lon="0" rev="0"/>
            </a:camera>
            <a:lightRig rig="glow" dir="t">
              <a:rot lat="0" lon="0" rev="14100000"/>
            </a:lightRig>
          </a:scene3d>
          <a:sp3d prstMaterial="softEdge">
            <a:bevelT w="127000" prst="artDeco"/>
          </a:sp3d>
        </p:spPr>
        <p:txBody>
          <a:bodyPr wrap="square">
            <a:spAutoFit/>
          </a:bodyPr>
          <a:lstStyle/>
          <a:p>
            <a:pPr algn="ctr"/>
            <a:r>
              <a:rPr lang="en-US" sz="32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কী-বোর্ড</a:t>
            </a:r>
            <a:r>
              <a:rPr lang="en-US" sz="32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 </a:t>
            </a:r>
            <a:r>
              <a:rPr lang="en-US" sz="32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পরিচিতি</a:t>
            </a:r>
            <a:endParaRPr lang="en-US" sz="32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sp>
        <p:nvSpPr>
          <p:cNvPr id="15" name="Rounded Rectangle 14"/>
          <p:cNvSpPr>
            <a:spLocks noChangeArrowheads="1"/>
          </p:cNvSpPr>
          <p:nvPr/>
        </p:nvSpPr>
        <p:spPr bwMode="auto">
          <a:xfrm>
            <a:off x="381000" y="1149760"/>
            <a:ext cx="1723966" cy="600828"/>
          </a:xfrm>
          <a:prstGeom prst="roundRect">
            <a:avLst>
              <a:gd name="adj" fmla="val 16667"/>
            </a:avLst>
          </a:prstGeom>
          <a:solidFill>
            <a:srgbClr val="99CCFF"/>
          </a:solidFill>
          <a:ln w="10795" algn="ctr">
            <a:solidFill>
              <a:srgbClr val="FF6600"/>
            </a:solidFill>
            <a:round/>
            <a:headEnd/>
            <a:tailEnd/>
          </a:ln>
        </p:spPr>
        <p:txBody>
          <a:bodyPr anchor="ctr"/>
          <a:lstStyle/>
          <a:p>
            <a:pPr algn="ctr"/>
            <a:r>
              <a:rPr lang="en-US" sz="2800"/>
              <a:t>Shift</a:t>
            </a:r>
          </a:p>
        </p:txBody>
      </p:sp>
      <p:pic>
        <p:nvPicPr>
          <p:cNvPr id="20" name="Picture 19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447800" y="2895600"/>
            <a:ext cx="6530975" cy="2057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1" name="Rounded Rectangle 20"/>
          <p:cNvSpPr>
            <a:spLocks noChangeArrowheads="1"/>
          </p:cNvSpPr>
          <p:nvPr/>
        </p:nvSpPr>
        <p:spPr bwMode="auto">
          <a:xfrm>
            <a:off x="1447800" y="4154488"/>
            <a:ext cx="765175" cy="417512"/>
          </a:xfrm>
          <a:prstGeom prst="roundRect">
            <a:avLst>
              <a:gd name="adj" fmla="val 16667"/>
            </a:avLst>
          </a:prstGeom>
          <a:noFill/>
          <a:ln w="50800" algn="ctr">
            <a:solidFill>
              <a:srgbClr val="FF00FF"/>
            </a:solidFill>
            <a:round/>
            <a:headEnd/>
            <a:tailEnd/>
          </a:ln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chemeClr val="lt1"/>
              </a:solidFill>
              <a:latin typeface="+mn-lt"/>
              <a:cs typeface="+mn-cs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457200" y="5244405"/>
            <a:ext cx="807720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b="1" dirty="0" smtClean="0">
                <a:latin typeface="NikoshBAN" pitchFamily="2" charset="0"/>
                <a:cs typeface="NikoshBAN" pitchFamily="2" charset="0"/>
              </a:rPr>
              <a:t>Shift Key :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Caps Lock Key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বন্ধ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অবস্থায়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যদি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লেখা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বড়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হাতের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অক্ষরে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লিখতে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চাই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তাহলে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Shift Key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ব্যবহার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করতে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হবে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।</a:t>
            </a:r>
            <a:endParaRPr lang="en-US" sz="28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2209800" y="1129605"/>
            <a:ext cx="6553200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এই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কী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চেপে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ধরে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লিখলে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বড়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হাতের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বা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ক্যাপিটাল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লেটার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লেখা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হয়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বাংলায়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উপরের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লেখাগুলো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লেখা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যায়।এছাড়া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অনেক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ক্ষেত্রে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কমান্ড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সহযোগি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হিসেবেও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ব্যবহৃত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হয়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।</a:t>
            </a:r>
            <a:endParaRPr lang="en-US" sz="2800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6" presetClass="entr" presetSubtype="2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2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6" presetClass="entr" presetSubtype="2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2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5" grpId="0" animBg="1"/>
      <p:bldP spid="21" grpId="0" animBg="1"/>
      <p:bldP spid="12" grpId="0"/>
      <p:bldP spid="13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E:\Teachers,gov,bd OK\Bakti Jibon Ict\Picture27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28600" y="228600"/>
            <a:ext cx="8686800" cy="6400800"/>
          </a:xfrm>
          <a:prstGeom prst="rect">
            <a:avLst/>
          </a:prstGeom>
          <a:ln>
            <a:noFill/>
          </a:ln>
          <a:effectLst>
            <a:glow rad="228600">
              <a:schemeClr val="accent4">
                <a:satMod val="175000"/>
                <a:alpha val="40000"/>
              </a:schemeClr>
            </a:glow>
            <a:softEdge rad="112500"/>
          </a:effectLst>
        </p:spPr>
      </p:pic>
      <p:sp>
        <p:nvSpPr>
          <p:cNvPr id="8" name="TextBox 1" descr="Bouquet"/>
          <p:cNvSpPr>
            <a:spLocks noChangeArrowheads="1"/>
          </p:cNvSpPr>
          <p:nvPr/>
        </p:nvSpPr>
        <p:spPr bwMode="auto">
          <a:xfrm>
            <a:off x="2819400" y="533400"/>
            <a:ext cx="3043238" cy="806450"/>
          </a:xfrm>
          <a:prstGeom prst="roundRect">
            <a:avLst>
              <a:gd name="adj" fmla="val 16667"/>
            </a:avLst>
          </a:prstGeom>
          <a:blipFill dpi="0" rotWithShape="1">
            <a:blip r:embed="rId3"/>
            <a:srcRect/>
            <a:tile tx="0" ty="0" sx="100000" sy="100000" flip="none" algn="tl"/>
          </a:blipFill>
          <a:ln w="38100" algn="ctr">
            <a:noFill/>
            <a:round/>
            <a:headEnd/>
            <a:tailEnd/>
          </a:ln>
          <a:effectLst>
            <a:glow rad="228600">
              <a:schemeClr val="accent4">
                <a:satMod val="175000"/>
                <a:alpha val="40000"/>
              </a:schemeClr>
            </a:glow>
          </a:effectLst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txBody>
          <a:bodyPr>
            <a:spAutoFit/>
          </a:bodyPr>
          <a:lstStyle/>
          <a:p>
            <a:pPr algn="ctr"/>
            <a:r>
              <a:rPr lang="en-US" sz="40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জোড়ায়</a:t>
            </a:r>
            <a:r>
              <a:rPr lang="en-US" sz="4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কাজ</a:t>
            </a:r>
            <a:endParaRPr lang="en-US" sz="40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1" name="Frame 10"/>
          <p:cNvSpPr/>
          <p:nvPr/>
        </p:nvSpPr>
        <p:spPr>
          <a:xfrm>
            <a:off x="8965" y="-4181"/>
            <a:ext cx="9135035" cy="6853517"/>
          </a:xfrm>
          <a:prstGeom prst="frame">
            <a:avLst>
              <a:gd name="adj1" fmla="val 2886"/>
            </a:avLst>
          </a:prstGeom>
          <a:solidFill>
            <a:srgbClr val="FFFF00"/>
          </a:solidFill>
          <a:ln w="38100"/>
          <a:effectLst/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7" name="Flowchart: Alternate Process 6"/>
          <p:cNvSpPr/>
          <p:nvPr/>
        </p:nvSpPr>
        <p:spPr>
          <a:xfrm>
            <a:off x="685800" y="5029200"/>
            <a:ext cx="7772400" cy="1295400"/>
          </a:xfrm>
          <a:prstGeom prst="flowChartAlternateProcess">
            <a:avLst/>
          </a:prstGeom>
          <a:solidFill>
            <a:schemeClr val="bg1"/>
          </a:solidFill>
          <a:ln w="38100">
            <a:noFill/>
          </a:ln>
          <a:effectLst>
            <a:glow rad="228600">
              <a:schemeClr val="accent4">
                <a:satMod val="175000"/>
                <a:alpha val="40000"/>
              </a:schemeClr>
            </a:glow>
          </a:effectLst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514350" indent="-514350">
              <a:buFont typeface="+mj-lt"/>
              <a:buAutoNum type="arabicPeriod"/>
            </a:pPr>
            <a:r>
              <a:rPr lang="en-US" sz="2800" kern="11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anose="02000000000000000000" pitchFamily="2" charset="0"/>
                <a:ea typeface="NikoshBAN" pitchFamily="2" charset="0"/>
                <a:cs typeface="NikoshBAN" panose="02000000000000000000" pitchFamily="2" charset="0"/>
                <a:sym typeface="Wingdings"/>
              </a:rPr>
              <a:t>কী-বো</a:t>
            </a:r>
            <a:r>
              <a:rPr lang="bn-IN" sz="2800" kern="11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anose="02000000000000000000" pitchFamily="2" charset="0"/>
                <a:ea typeface="NikoshBAN" pitchFamily="2" charset="0"/>
                <a:cs typeface="NikoshBAN" panose="02000000000000000000" pitchFamily="2" charset="0"/>
                <a:sym typeface="Wingdings"/>
              </a:rPr>
              <a:t>র্ডের কী-গুলোকে কয়ভাগে ভাগ করা হয়েছে ও কি কি</a:t>
            </a:r>
            <a:r>
              <a:rPr lang="bn-IN" sz="28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?</a:t>
            </a:r>
            <a:endParaRPr lang="en-US" sz="28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ransition>
    <p:split orient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7" dur="500"/>
                                        <p:tgtEl>
                                          <p:spTgt spid="7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 tmFilter="0,0; .5, 1; 1, 1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ame 6"/>
          <p:cNvSpPr/>
          <p:nvPr/>
        </p:nvSpPr>
        <p:spPr>
          <a:xfrm>
            <a:off x="8965" y="-4181"/>
            <a:ext cx="9135035" cy="6853517"/>
          </a:xfrm>
          <a:prstGeom prst="frame">
            <a:avLst>
              <a:gd name="adj1" fmla="val 2886"/>
            </a:avLst>
          </a:prstGeom>
          <a:ln w="28575">
            <a:solidFill>
              <a:schemeClr val="tx1"/>
            </a:solidFill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4" name="TextBox 1" descr="Purple mesh"/>
          <p:cNvSpPr>
            <a:spLocks noChangeArrowheads="1"/>
          </p:cNvSpPr>
          <p:nvPr/>
        </p:nvSpPr>
        <p:spPr bwMode="auto">
          <a:xfrm>
            <a:off x="1905000" y="496014"/>
            <a:ext cx="5486400" cy="646986"/>
          </a:xfrm>
          <a:prstGeom prst="roundRect">
            <a:avLst>
              <a:gd name="adj" fmla="val 16667"/>
            </a:avLst>
          </a:prstGeom>
          <a:solidFill>
            <a:srgbClr val="C2290A"/>
          </a:solidFill>
          <a:ln w="38100" algn="ctr">
            <a:noFill/>
            <a:round/>
            <a:headEnd/>
            <a:tailEnd/>
          </a:ln>
          <a:effectLst/>
          <a:scene3d>
            <a:camera prst="orthographicFront">
              <a:rot lat="0" lon="0" rev="0"/>
            </a:camera>
            <a:lightRig rig="glow" dir="t">
              <a:rot lat="0" lon="0" rev="14100000"/>
            </a:lightRig>
          </a:scene3d>
          <a:sp3d prstMaterial="softEdge">
            <a:bevelT w="127000" prst="artDeco"/>
          </a:sp3d>
        </p:spPr>
        <p:txBody>
          <a:bodyPr wrap="square">
            <a:spAutoFit/>
          </a:bodyPr>
          <a:lstStyle/>
          <a:p>
            <a:pPr algn="ctr"/>
            <a:r>
              <a:rPr lang="en-US" sz="32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কী-বোর্ড</a:t>
            </a:r>
            <a:r>
              <a:rPr lang="en-US" sz="32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 </a:t>
            </a:r>
            <a:r>
              <a:rPr lang="en-US" sz="32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পরিচিতি</a:t>
            </a:r>
            <a:endParaRPr lang="en-US" sz="32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pic>
        <p:nvPicPr>
          <p:cNvPr id="25" name="Picture 2" descr="E:\New Keyboard Class\Picture1wwwpppp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905000" y="2514600"/>
            <a:ext cx="4191000" cy="1934720"/>
          </a:xfrm>
          <a:prstGeom prst="rect">
            <a:avLst/>
          </a:prstGeom>
          <a:ln>
            <a:noFill/>
          </a:ln>
          <a:effectLst>
            <a:glow rad="228600">
              <a:schemeClr val="accent4">
                <a:satMod val="175000"/>
                <a:alpha val="40000"/>
              </a:schemeClr>
            </a:glow>
            <a:softEdge rad="112500"/>
          </a:effectLst>
        </p:spPr>
      </p:pic>
      <p:sp>
        <p:nvSpPr>
          <p:cNvPr id="26" name="Rounded Rectangle 25"/>
          <p:cNvSpPr/>
          <p:nvPr/>
        </p:nvSpPr>
        <p:spPr>
          <a:xfrm>
            <a:off x="4627418" y="3124200"/>
            <a:ext cx="409720" cy="357187"/>
          </a:xfrm>
          <a:prstGeom prst="roundRect">
            <a:avLst/>
          </a:prstGeom>
          <a:noFill/>
          <a:ln w="508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44033" name="Rectangle 1"/>
          <p:cNvSpPr>
            <a:spLocks noChangeArrowheads="1"/>
          </p:cNvSpPr>
          <p:nvPr/>
        </p:nvSpPr>
        <p:spPr bwMode="auto">
          <a:xfrm>
            <a:off x="685800" y="1447800"/>
            <a:ext cx="8001000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NikoshBAN" pitchFamily="2" charset="0"/>
                <a:ea typeface="Times New Roman" pitchFamily="18" charset="0"/>
                <a:cs typeface="NikoshBAN" pitchFamily="2" charset="0"/>
              </a:rPr>
              <a:t> Delete </a:t>
            </a:r>
            <a:r>
              <a:rPr kumimoji="0" lang="en-US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NikoshBAN" pitchFamily="2" charset="0"/>
                <a:ea typeface="Times New Roman" pitchFamily="18" charset="0"/>
                <a:cs typeface="NikoshBAN" pitchFamily="2" charset="0"/>
              </a:rPr>
              <a:t>ডেল</a:t>
            </a: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NikoshBAN" pitchFamily="2" charset="0"/>
                <a:ea typeface="Times New Roman" pitchFamily="18" charset="0"/>
                <a:cs typeface="NikoshBAN" pitchFamily="2" charset="0"/>
              </a:rPr>
              <a:t> </a:t>
            </a:r>
            <a:r>
              <a:rPr kumimoji="0" lang="en-US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NikoshBAN" pitchFamily="2" charset="0"/>
                <a:ea typeface="Times New Roman" pitchFamily="18" charset="0"/>
                <a:cs typeface="NikoshBAN" pitchFamily="2" charset="0"/>
              </a:rPr>
              <a:t>বা</a:t>
            </a: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NikoshBAN" pitchFamily="2" charset="0"/>
                <a:ea typeface="Times New Roman" pitchFamily="18" charset="0"/>
                <a:cs typeface="NikoshBAN" pitchFamily="2" charset="0"/>
              </a:rPr>
              <a:t> </a:t>
            </a:r>
            <a:r>
              <a:rPr kumimoji="0" lang="en-US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NikoshBAN" pitchFamily="2" charset="0"/>
                <a:ea typeface="Times New Roman" pitchFamily="18" charset="0"/>
                <a:cs typeface="NikoshBAN" pitchFamily="2" charset="0"/>
              </a:rPr>
              <a:t>ডিলেট</a:t>
            </a: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NikoshBAN" pitchFamily="2" charset="0"/>
                <a:ea typeface="Times New Roman" pitchFamily="18" charset="0"/>
                <a:cs typeface="NikoshBAN" pitchFamily="2" charset="0"/>
              </a:rPr>
              <a:t> </a:t>
            </a:r>
            <a:r>
              <a:rPr kumimoji="0" lang="en-US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NikoshBAN" pitchFamily="2" charset="0"/>
                <a:ea typeface="Times New Roman" pitchFamily="18" charset="0"/>
                <a:cs typeface="NikoshBAN" pitchFamily="2" charset="0"/>
              </a:rPr>
              <a:t>কীঃ</a:t>
            </a: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NikoshBAN" pitchFamily="2" charset="0"/>
                <a:ea typeface="Times New Roman" pitchFamily="18" charset="0"/>
                <a:cs typeface="NikoshBAN" pitchFamily="2" charset="0"/>
              </a:rPr>
              <a:t> </a:t>
            </a:r>
            <a:r>
              <a:rPr kumimoji="0" lang="en-US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NikoshBAN" pitchFamily="2" charset="0"/>
                <a:ea typeface="Times New Roman" pitchFamily="18" charset="0"/>
                <a:cs typeface="NikoshBAN" pitchFamily="2" charset="0"/>
              </a:rPr>
              <a:t>ডকুমেন্টের</a:t>
            </a: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NikoshBAN" pitchFamily="2" charset="0"/>
                <a:ea typeface="Times New Roman" pitchFamily="18" charset="0"/>
                <a:cs typeface="NikoshBAN" pitchFamily="2" charset="0"/>
              </a:rPr>
              <a:t> </a:t>
            </a:r>
            <a:r>
              <a:rPr kumimoji="0" lang="en-US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NikoshBAN" pitchFamily="2" charset="0"/>
                <a:ea typeface="Times New Roman" pitchFamily="18" charset="0"/>
                <a:cs typeface="NikoshBAN" pitchFamily="2" charset="0"/>
              </a:rPr>
              <a:t>কোন</a:t>
            </a: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NikoshBAN" pitchFamily="2" charset="0"/>
                <a:ea typeface="Times New Roman" pitchFamily="18" charset="0"/>
                <a:cs typeface="NikoshBAN" pitchFamily="2" charset="0"/>
              </a:rPr>
              <a:t> </a:t>
            </a:r>
            <a:r>
              <a:rPr kumimoji="0" lang="en-US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NikoshBAN" pitchFamily="2" charset="0"/>
                <a:ea typeface="Times New Roman" pitchFamily="18" charset="0"/>
                <a:cs typeface="NikoshBAN" pitchFamily="2" charset="0"/>
              </a:rPr>
              <a:t>অংশ</a:t>
            </a: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NikoshBAN" pitchFamily="2" charset="0"/>
                <a:ea typeface="Times New Roman" pitchFamily="18" charset="0"/>
                <a:cs typeface="NikoshBAN" pitchFamily="2" charset="0"/>
              </a:rPr>
              <a:t> </a:t>
            </a:r>
            <a:r>
              <a:rPr kumimoji="0" lang="en-US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NikoshBAN" pitchFamily="2" charset="0"/>
                <a:ea typeface="Times New Roman" pitchFamily="18" charset="0"/>
                <a:cs typeface="NikoshBAN" pitchFamily="2" charset="0"/>
              </a:rPr>
              <a:t>বা</a:t>
            </a: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NikoshBAN" pitchFamily="2" charset="0"/>
                <a:ea typeface="Times New Roman" pitchFamily="18" charset="0"/>
                <a:cs typeface="NikoshBAN" pitchFamily="2" charset="0"/>
              </a:rPr>
              <a:t> </a:t>
            </a:r>
            <a:r>
              <a:rPr kumimoji="0" lang="en-US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NikoshBAN" pitchFamily="2" charset="0"/>
                <a:ea typeface="Times New Roman" pitchFamily="18" charset="0"/>
                <a:cs typeface="NikoshBAN" pitchFamily="2" charset="0"/>
              </a:rPr>
              <a:t>সম্পূর্ণ</a:t>
            </a: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NikoshBAN" pitchFamily="2" charset="0"/>
                <a:ea typeface="Times New Roman" pitchFamily="18" charset="0"/>
                <a:cs typeface="NikoshBAN" pitchFamily="2" charset="0"/>
              </a:rPr>
              <a:t> </a:t>
            </a:r>
            <a:r>
              <a:rPr kumimoji="0" lang="en-US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NikoshBAN" pitchFamily="2" charset="0"/>
                <a:ea typeface="Times New Roman" pitchFamily="18" charset="0"/>
                <a:cs typeface="NikoshBAN" pitchFamily="2" charset="0"/>
              </a:rPr>
              <a:t>অংশ</a:t>
            </a: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NikoshBAN" pitchFamily="2" charset="0"/>
                <a:ea typeface="Times New Roman" pitchFamily="18" charset="0"/>
                <a:cs typeface="NikoshBAN" pitchFamily="2" charset="0"/>
              </a:rPr>
              <a:t> </a:t>
            </a:r>
            <a:r>
              <a:rPr kumimoji="0" lang="en-US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NikoshBAN" pitchFamily="2" charset="0"/>
                <a:ea typeface="Times New Roman" pitchFamily="18" charset="0"/>
                <a:cs typeface="NikoshBAN" pitchFamily="2" charset="0"/>
              </a:rPr>
              <a:t>মুছে</a:t>
            </a: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NikoshBAN" pitchFamily="2" charset="0"/>
                <a:ea typeface="Times New Roman" pitchFamily="18" charset="0"/>
                <a:cs typeface="NikoshBAN" pitchFamily="2" charset="0"/>
              </a:rPr>
              <a:t> </a:t>
            </a:r>
            <a:r>
              <a:rPr kumimoji="0" lang="en-US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NikoshBAN" pitchFamily="2" charset="0"/>
                <a:ea typeface="Times New Roman" pitchFamily="18" charset="0"/>
                <a:cs typeface="NikoshBAN" pitchFamily="2" charset="0"/>
              </a:rPr>
              <a:t>ফেলতে</a:t>
            </a: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NikoshBAN" pitchFamily="2" charset="0"/>
                <a:ea typeface="Times New Roman" pitchFamily="18" charset="0"/>
                <a:cs typeface="NikoshBAN" pitchFamily="2" charset="0"/>
              </a:rPr>
              <a:t> </a:t>
            </a:r>
            <a:r>
              <a:rPr kumimoji="0" lang="en-US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NikoshBAN" pitchFamily="2" charset="0"/>
                <a:ea typeface="Times New Roman" pitchFamily="18" charset="0"/>
                <a:cs typeface="NikoshBAN" pitchFamily="2" charset="0"/>
              </a:rPr>
              <a:t>এই</a:t>
            </a: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NikoshBAN" pitchFamily="2" charset="0"/>
                <a:ea typeface="Times New Roman" pitchFamily="18" charset="0"/>
                <a:cs typeface="NikoshBAN" pitchFamily="2" charset="0"/>
              </a:rPr>
              <a:t> </a:t>
            </a:r>
            <a:r>
              <a:rPr kumimoji="0" lang="en-US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NikoshBAN" pitchFamily="2" charset="0"/>
                <a:ea typeface="Times New Roman" pitchFamily="18" charset="0"/>
                <a:cs typeface="NikoshBAN" pitchFamily="2" charset="0"/>
              </a:rPr>
              <a:t>কী</a:t>
            </a: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NikoshBAN" pitchFamily="2" charset="0"/>
                <a:ea typeface="Times New Roman" pitchFamily="18" charset="0"/>
                <a:cs typeface="NikoshBAN" pitchFamily="2" charset="0"/>
              </a:rPr>
              <a:t> </a:t>
            </a:r>
            <a:r>
              <a:rPr kumimoji="0" lang="en-US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NikoshBAN" pitchFamily="2" charset="0"/>
                <a:ea typeface="Times New Roman" pitchFamily="18" charset="0"/>
                <a:cs typeface="NikoshBAN" pitchFamily="2" charset="0"/>
              </a:rPr>
              <a:t>ব্যবহৃত</a:t>
            </a: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NikoshBAN" pitchFamily="2" charset="0"/>
                <a:ea typeface="Times New Roman" pitchFamily="18" charset="0"/>
                <a:cs typeface="NikoshBAN" pitchFamily="2" charset="0"/>
              </a:rPr>
              <a:t> </a:t>
            </a:r>
            <a:r>
              <a:rPr kumimoji="0" lang="en-US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NikoshBAN" pitchFamily="2" charset="0"/>
                <a:ea typeface="Times New Roman" pitchFamily="18" charset="0"/>
                <a:cs typeface="NikoshBAN" pitchFamily="2" charset="0"/>
              </a:rPr>
              <a:t>হয়</a:t>
            </a: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NikoshBAN" pitchFamily="2" charset="0"/>
                <a:ea typeface="Times New Roman" pitchFamily="18" charset="0"/>
                <a:cs typeface="NikoshBAN" pitchFamily="2" charset="0"/>
              </a:rPr>
              <a:t>।</a:t>
            </a: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9" name="Rounded Rectangle 9"/>
          <p:cNvSpPr>
            <a:spLocks noChangeArrowheads="1"/>
          </p:cNvSpPr>
          <p:nvPr/>
        </p:nvSpPr>
        <p:spPr bwMode="auto">
          <a:xfrm>
            <a:off x="457200" y="4800600"/>
            <a:ext cx="1905000" cy="838200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  <a:ln w="38100" algn="ctr">
            <a:solidFill>
              <a:srgbClr val="FF00FF"/>
            </a:solidFill>
            <a:round/>
            <a:headEnd/>
            <a:tailEnd/>
          </a:ln>
        </p:spPr>
        <p:txBody>
          <a:bodyPr anchor="ctr"/>
          <a:lstStyle/>
          <a:p>
            <a:pPr algn="ctr"/>
            <a:r>
              <a:rPr lang="en-US" sz="4000" dirty="0">
                <a:latin typeface="Perpetua" pitchFamily="18" charset="0"/>
              </a:rPr>
              <a:t>Delete </a:t>
            </a:r>
          </a:p>
        </p:txBody>
      </p:sp>
      <p:sp>
        <p:nvSpPr>
          <p:cNvPr id="10" name="TextBox 9"/>
          <p:cNvSpPr txBox="1">
            <a:spLocks noChangeArrowheads="1"/>
          </p:cNvSpPr>
          <p:nvPr/>
        </p:nvSpPr>
        <p:spPr bwMode="auto">
          <a:xfrm>
            <a:off x="2743200" y="4770437"/>
            <a:ext cx="5521325" cy="1554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3200" b="1" dirty="0">
                <a:latin typeface="NikoshBAN" pitchFamily="2" charset="0"/>
                <a:cs typeface="NikoshBAN" pitchFamily="2" charset="0"/>
              </a:rPr>
              <a:t>Cursor </a:t>
            </a:r>
            <a:r>
              <a:rPr lang="bn-BD" sz="3200" b="1" dirty="0">
                <a:latin typeface="NikoshBAN" pitchFamily="2" charset="0"/>
                <a:cs typeface="NikoshBAN" pitchFamily="2" charset="0"/>
              </a:rPr>
              <a:t>যেখানে থাকে তার  ডান পাশের লেখা অক্ষর একটা একটা করে মুছতে হলে এই কী ব্যবহার করতে হয়।</a:t>
            </a:r>
            <a:endParaRPr lang="en-US" sz="3200" b="1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3" dur="500"/>
                                        <p:tgtEl>
                                          <p:spTgt spid="440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6" presetClass="entr" presetSubtype="2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1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6" presetClass="entr" presetSubtype="2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2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26" grpId="0" animBg="1"/>
      <p:bldP spid="44033" grpId="0"/>
      <p:bldP spid="9" grpId="0" animBg="1"/>
      <p:bldP spid="10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1" descr="Purple mesh"/>
          <p:cNvSpPr>
            <a:spLocks noChangeArrowheads="1"/>
          </p:cNvSpPr>
          <p:nvPr/>
        </p:nvSpPr>
        <p:spPr bwMode="auto">
          <a:xfrm>
            <a:off x="1905000" y="304800"/>
            <a:ext cx="5486400" cy="646986"/>
          </a:xfrm>
          <a:prstGeom prst="roundRect">
            <a:avLst>
              <a:gd name="adj" fmla="val 16667"/>
            </a:avLst>
          </a:prstGeom>
          <a:solidFill>
            <a:srgbClr val="C2290A"/>
          </a:solidFill>
          <a:ln w="38100" algn="ctr">
            <a:noFill/>
            <a:round/>
            <a:headEnd/>
            <a:tailEnd/>
          </a:ln>
          <a:effectLst/>
          <a:scene3d>
            <a:camera prst="orthographicFront">
              <a:rot lat="0" lon="0" rev="0"/>
            </a:camera>
            <a:lightRig rig="glow" dir="t">
              <a:rot lat="0" lon="0" rev="14100000"/>
            </a:lightRig>
          </a:scene3d>
          <a:sp3d prstMaterial="softEdge">
            <a:bevelT w="127000" prst="artDeco"/>
          </a:sp3d>
        </p:spPr>
        <p:txBody>
          <a:bodyPr wrap="square">
            <a:spAutoFit/>
          </a:bodyPr>
          <a:lstStyle/>
          <a:p>
            <a:pPr algn="ctr"/>
            <a:r>
              <a:rPr lang="en-US" sz="32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কী-বোর্ড</a:t>
            </a:r>
            <a:r>
              <a:rPr lang="en-US" sz="32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 </a:t>
            </a:r>
            <a:r>
              <a:rPr lang="en-US" sz="32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পরিচিতি</a:t>
            </a:r>
            <a:endParaRPr lang="en-US" sz="32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sp>
        <p:nvSpPr>
          <p:cNvPr id="8193" name="Rectangle 1"/>
          <p:cNvSpPr>
            <a:spLocks noChangeArrowheads="1"/>
          </p:cNvSpPr>
          <p:nvPr/>
        </p:nvSpPr>
        <p:spPr bwMode="auto">
          <a:xfrm>
            <a:off x="3810000" y="1219200"/>
            <a:ext cx="4814192" cy="19389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NikoshBAN" pitchFamily="2" charset="0"/>
                <a:ea typeface="Times New Roman" pitchFamily="18" charset="0"/>
                <a:cs typeface="NikoshBAN" pitchFamily="2" charset="0"/>
              </a:rPr>
              <a:t>এ্যারো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NikoshBAN" pitchFamily="2" charset="0"/>
                <a:ea typeface="Times New Roman" pitchFamily="18" charset="0"/>
                <a:cs typeface="NikoshBAN" pitchFamily="2" charset="0"/>
              </a:rPr>
              <a:t> 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NikoshBAN" pitchFamily="2" charset="0"/>
                <a:ea typeface="Times New Roman" pitchFamily="18" charset="0"/>
                <a:cs typeface="NikoshBAN" pitchFamily="2" charset="0"/>
              </a:rPr>
              <a:t>কীঃ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NikoshBAN" pitchFamily="2" charset="0"/>
                <a:ea typeface="Times New Roman" pitchFamily="18" charset="0"/>
                <a:cs typeface="NikoshBAN" pitchFamily="2" charset="0"/>
              </a:rPr>
              <a:t> 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NikoshBAN" pitchFamily="2" charset="0"/>
                <a:ea typeface="Times New Roman" pitchFamily="18" charset="0"/>
                <a:cs typeface="NikoshBAN" pitchFamily="2" charset="0"/>
              </a:rPr>
              <a:t>কীবোর্ডের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NikoshBAN" pitchFamily="2" charset="0"/>
                <a:ea typeface="Times New Roman" pitchFamily="18" charset="0"/>
                <a:cs typeface="NikoshBAN" pitchFamily="2" charset="0"/>
              </a:rPr>
              <a:t> 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NikoshBAN" pitchFamily="2" charset="0"/>
                <a:ea typeface="Times New Roman" pitchFamily="18" charset="0"/>
                <a:cs typeface="NikoshBAN" pitchFamily="2" charset="0"/>
              </a:rPr>
              <a:t>মাঝের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NikoshBAN" pitchFamily="2" charset="0"/>
                <a:ea typeface="Times New Roman" pitchFamily="18" charset="0"/>
                <a:cs typeface="NikoshBAN" pitchFamily="2" charset="0"/>
              </a:rPr>
              <a:t> 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NikoshBAN" pitchFamily="2" charset="0"/>
                <a:ea typeface="Times New Roman" pitchFamily="18" charset="0"/>
                <a:cs typeface="NikoshBAN" pitchFamily="2" charset="0"/>
              </a:rPr>
              <a:t>অংশে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NikoshBAN" pitchFamily="2" charset="0"/>
                <a:ea typeface="Times New Roman" pitchFamily="18" charset="0"/>
                <a:cs typeface="NikoshBAN" pitchFamily="2" charset="0"/>
              </a:rPr>
              <a:t> 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NikoshBAN" pitchFamily="2" charset="0"/>
                <a:ea typeface="Times New Roman" pitchFamily="18" charset="0"/>
                <a:cs typeface="NikoshBAN" pitchFamily="2" charset="0"/>
              </a:rPr>
              <a:t>নীচে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NikoshBAN" pitchFamily="2" charset="0"/>
                <a:ea typeface="Times New Roman" pitchFamily="18" charset="0"/>
                <a:cs typeface="NikoshBAN" pitchFamily="2" charset="0"/>
              </a:rPr>
              <a:t> 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NikoshBAN" pitchFamily="2" charset="0"/>
                <a:ea typeface="Times New Roman" pitchFamily="18" charset="0"/>
                <a:cs typeface="NikoshBAN" pitchFamily="2" charset="0"/>
              </a:rPr>
              <a:t>চারটি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NikoshBAN" pitchFamily="2" charset="0"/>
                <a:ea typeface="Times New Roman" pitchFamily="18" charset="0"/>
                <a:cs typeface="NikoshBAN" pitchFamily="2" charset="0"/>
              </a:rPr>
              <a:t> 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NikoshBAN" pitchFamily="2" charset="0"/>
                <a:ea typeface="Times New Roman" pitchFamily="18" charset="0"/>
                <a:cs typeface="NikoshBAN" pitchFamily="2" charset="0"/>
              </a:rPr>
              <a:t>তীর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NikoshBAN" pitchFamily="2" charset="0"/>
                <a:ea typeface="Times New Roman" pitchFamily="18" charset="0"/>
                <a:cs typeface="NikoshBAN" pitchFamily="2" charset="0"/>
              </a:rPr>
              <a:t> 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NikoshBAN" pitchFamily="2" charset="0"/>
                <a:ea typeface="Times New Roman" pitchFamily="18" charset="0"/>
                <a:cs typeface="NikoshBAN" pitchFamily="2" charset="0"/>
              </a:rPr>
              <a:t>চিহ্নিত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NikoshBAN" pitchFamily="2" charset="0"/>
                <a:ea typeface="Times New Roman" pitchFamily="18" charset="0"/>
                <a:cs typeface="NikoshBAN" pitchFamily="2" charset="0"/>
              </a:rPr>
              <a:t> 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NikoshBAN" pitchFamily="2" charset="0"/>
                <a:ea typeface="Times New Roman" pitchFamily="18" charset="0"/>
                <a:cs typeface="NikoshBAN" pitchFamily="2" charset="0"/>
              </a:rPr>
              <a:t>কী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NikoshBAN" pitchFamily="2" charset="0"/>
                <a:ea typeface="Times New Roman" pitchFamily="18" charset="0"/>
                <a:cs typeface="NikoshBAN" pitchFamily="2" charset="0"/>
              </a:rPr>
              <a:t> 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NikoshBAN" pitchFamily="2" charset="0"/>
                <a:ea typeface="Times New Roman" pitchFamily="18" charset="0"/>
                <a:cs typeface="NikoshBAN" pitchFamily="2" charset="0"/>
              </a:rPr>
              <a:t>আছে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NikoshBAN" pitchFamily="2" charset="0"/>
                <a:ea typeface="Times New Roman" pitchFamily="18" charset="0"/>
                <a:cs typeface="NikoshBAN" pitchFamily="2" charset="0"/>
              </a:rPr>
              <a:t>,</a:t>
            </a:r>
            <a:r>
              <a:rPr kumimoji="0" lang="en-US" sz="24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NikoshBAN" pitchFamily="2" charset="0"/>
                <a:ea typeface="Times New Roman" pitchFamily="18" charset="0"/>
                <a:cs typeface="NikoshBAN" pitchFamily="2" charset="0"/>
              </a:rPr>
              <a:t> 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NikoshBAN" pitchFamily="2" charset="0"/>
                <a:ea typeface="Times New Roman" pitchFamily="18" charset="0"/>
                <a:cs typeface="NikoshBAN" pitchFamily="2" charset="0"/>
              </a:rPr>
              <a:t>এদেরকে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NikoshBAN" pitchFamily="2" charset="0"/>
                <a:ea typeface="Times New Roman" pitchFamily="18" charset="0"/>
                <a:cs typeface="NikoshBAN" pitchFamily="2" charset="0"/>
              </a:rPr>
              <a:t> 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NikoshBAN" pitchFamily="2" charset="0"/>
                <a:ea typeface="Times New Roman" pitchFamily="18" charset="0"/>
                <a:cs typeface="NikoshBAN" pitchFamily="2" charset="0"/>
              </a:rPr>
              <a:t>অ্যারো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NikoshBAN" pitchFamily="2" charset="0"/>
                <a:ea typeface="Times New Roman" pitchFamily="18" charset="0"/>
                <a:cs typeface="NikoshBAN" pitchFamily="2" charset="0"/>
              </a:rPr>
              <a:t> 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NikoshBAN" pitchFamily="2" charset="0"/>
                <a:ea typeface="Times New Roman" pitchFamily="18" charset="0"/>
                <a:cs typeface="NikoshBAN" pitchFamily="2" charset="0"/>
              </a:rPr>
              <a:t>কী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NikoshBAN" pitchFamily="2" charset="0"/>
                <a:ea typeface="Times New Roman" pitchFamily="18" charset="0"/>
                <a:cs typeface="NikoshBAN" pitchFamily="2" charset="0"/>
              </a:rPr>
              <a:t> 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NikoshBAN" pitchFamily="2" charset="0"/>
                <a:ea typeface="Times New Roman" pitchFamily="18" charset="0"/>
                <a:cs typeface="NikoshBAN" pitchFamily="2" charset="0"/>
              </a:rPr>
              <a:t>বলে।কোন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NikoshBAN" pitchFamily="2" charset="0"/>
                <a:ea typeface="Times New Roman" pitchFamily="18" charset="0"/>
                <a:cs typeface="NikoshBAN" pitchFamily="2" charset="0"/>
              </a:rPr>
              <a:t> 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NikoshBAN" pitchFamily="2" charset="0"/>
                <a:ea typeface="Times New Roman" pitchFamily="18" charset="0"/>
                <a:cs typeface="NikoshBAN" pitchFamily="2" charset="0"/>
              </a:rPr>
              <a:t>ডকুমেন্ট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NikoshBAN" pitchFamily="2" charset="0"/>
                <a:ea typeface="Times New Roman" pitchFamily="18" charset="0"/>
                <a:cs typeface="NikoshBAN" pitchFamily="2" charset="0"/>
              </a:rPr>
              <a:t> 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NikoshBAN" pitchFamily="2" charset="0"/>
                <a:ea typeface="Times New Roman" pitchFamily="18" charset="0"/>
                <a:cs typeface="NikoshBAN" pitchFamily="2" charset="0"/>
              </a:rPr>
              <a:t>ফাইলে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NikoshBAN" pitchFamily="2" charset="0"/>
                <a:ea typeface="Times New Roman" pitchFamily="18" charset="0"/>
                <a:cs typeface="NikoshBAN" pitchFamily="2" charset="0"/>
              </a:rPr>
              <a:t> 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NikoshBAN" pitchFamily="2" charset="0"/>
                <a:ea typeface="Times New Roman" pitchFamily="18" charset="0"/>
                <a:cs typeface="NikoshBAN" pitchFamily="2" charset="0"/>
              </a:rPr>
              <a:t>কাজ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NikoshBAN" pitchFamily="2" charset="0"/>
                <a:ea typeface="Times New Roman" pitchFamily="18" charset="0"/>
                <a:cs typeface="NikoshBAN" pitchFamily="2" charset="0"/>
              </a:rPr>
              <a:t> 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NikoshBAN" pitchFamily="2" charset="0"/>
                <a:ea typeface="Times New Roman" pitchFamily="18" charset="0"/>
                <a:cs typeface="NikoshBAN" pitchFamily="2" charset="0"/>
              </a:rPr>
              <a:t>করার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NikoshBAN" pitchFamily="2" charset="0"/>
                <a:ea typeface="Times New Roman" pitchFamily="18" charset="0"/>
                <a:cs typeface="NikoshBAN" pitchFamily="2" charset="0"/>
              </a:rPr>
              <a:t> 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NikoshBAN" pitchFamily="2" charset="0"/>
                <a:ea typeface="Times New Roman" pitchFamily="18" charset="0"/>
                <a:cs typeface="NikoshBAN" pitchFamily="2" charset="0"/>
              </a:rPr>
              <a:t>সময়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NikoshBAN" pitchFamily="2" charset="0"/>
                <a:ea typeface="Times New Roman" pitchFamily="18" charset="0"/>
                <a:cs typeface="NikoshBAN" pitchFamily="2" charset="0"/>
              </a:rPr>
              <a:t> 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NikoshBAN" pitchFamily="2" charset="0"/>
                <a:ea typeface="Times New Roman" pitchFamily="18" charset="0"/>
                <a:cs typeface="NikoshBAN" pitchFamily="2" charset="0"/>
              </a:rPr>
              <a:t>এটা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NikoshBAN" pitchFamily="2" charset="0"/>
                <a:ea typeface="Times New Roman" pitchFamily="18" charset="0"/>
                <a:cs typeface="NikoshBAN" pitchFamily="2" charset="0"/>
              </a:rPr>
              <a:t> </a:t>
            </a: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NikoshBAN" pitchFamily="2" charset="0"/>
                <a:ea typeface="Times New Roman" pitchFamily="18" charset="0"/>
                <a:cs typeface="NikoshBAN" pitchFamily="2" charset="0"/>
              </a:rPr>
              <a:t>করে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NikoshBAN" pitchFamily="2" charset="0"/>
                <a:ea typeface="Times New Roman" pitchFamily="18" charset="0"/>
                <a:cs typeface="NikoshBAN" pitchFamily="2" charset="0"/>
              </a:rPr>
              <a:t> 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NikoshBAN" pitchFamily="2" charset="0"/>
                <a:ea typeface="Times New Roman" pitchFamily="18" charset="0"/>
                <a:cs typeface="NikoshBAN" pitchFamily="2" charset="0"/>
              </a:rPr>
              <a:t>মাউসের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NikoshBAN" pitchFamily="2" charset="0"/>
                <a:ea typeface="Times New Roman" pitchFamily="18" charset="0"/>
                <a:cs typeface="NikoshBAN" pitchFamily="2" charset="0"/>
              </a:rPr>
              <a:t> 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NikoshBAN" pitchFamily="2" charset="0"/>
                <a:ea typeface="Times New Roman" pitchFamily="18" charset="0"/>
                <a:cs typeface="NikoshBAN" pitchFamily="2" charset="0"/>
              </a:rPr>
              <a:t>পয়েন্টারকে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NikoshBAN" pitchFamily="2" charset="0"/>
                <a:ea typeface="Times New Roman" pitchFamily="18" charset="0"/>
                <a:cs typeface="NikoshBAN" pitchFamily="2" charset="0"/>
              </a:rPr>
              <a:t> 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NikoshBAN" pitchFamily="2" charset="0"/>
                <a:ea typeface="Times New Roman" pitchFamily="18" charset="0"/>
                <a:cs typeface="NikoshBAN" pitchFamily="2" charset="0"/>
              </a:rPr>
              <a:t>উপরে-নীচে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NikoshBAN" pitchFamily="2" charset="0"/>
                <a:ea typeface="Times New Roman" pitchFamily="18" charset="0"/>
                <a:cs typeface="NikoshBAN" pitchFamily="2" charset="0"/>
              </a:rPr>
              <a:t>, 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NikoshBAN" pitchFamily="2" charset="0"/>
                <a:ea typeface="Times New Roman" pitchFamily="18" charset="0"/>
                <a:cs typeface="NikoshBAN" pitchFamily="2" charset="0"/>
              </a:rPr>
              <a:t>ডানে-বামে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NikoshBAN" pitchFamily="2" charset="0"/>
                <a:ea typeface="Times New Roman" pitchFamily="18" charset="0"/>
                <a:cs typeface="NikoshBAN" pitchFamily="2" charset="0"/>
              </a:rPr>
              <a:t> 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NikoshBAN" pitchFamily="2" charset="0"/>
                <a:ea typeface="Times New Roman" pitchFamily="18" charset="0"/>
                <a:cs typeface="NikoshBAN" pitchFamily="2" charset="0"/>
              </a:rPr>
              <a:t>সরানো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NikoshBAN" pitchFamily="2" charset="0"/>
                <a:ea typeface="Times New Roman" pitchFamily="18" charset="0"/>
                <a:cs typeface="NikoshBAN" pitchFamily="2" charset="0"/>
              </a:rPr>
              <a:t> 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NikoshBAN" pitchFamily="2" charset="0"/>
                <a:ea typeface="Times New Roman" pitchFamily="18" charset="0"/>
                <a:cs typeface="NikoshBAN" pitchFamily="2" charset="0"/>
              </a:rPr>
              <a:t>যায়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NikoshBAN" pitchFamily="2" charset="0"/>
                <a:ea typeface="Times New Roman" pitchFamily="18" charset="0"/>
                <a:cs typeface="NikoshBAN" pitchFamily="2" charset="0"/>
              </a:rPr>
              <a:t>।</a:t>
            </a: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8194" name="Rectangle 2"/>
          <p:cNvSpPr>
            <a:spLocks noChangeArrowheads="1"/>
          </p:cNvSpPr>
          <p:nvPr/>
        </p:nvSpPr>
        <p:spPr bwMode="auto">
          <a:xfrm>
            <a:off x="304800" y="4191000"/>
            <a:ext cx="4495800" cy="23083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NikoshBAN" pitchFamily="2" charset="0"/>
                <a:ea typeface="Times New Roman" pitchFamily="18" charset="0"/>
                <a:cs typeface="NikoshBAN" pitchFamily="2" charset="0"/>
              </a:rPr>
              <a:t>(ক) Esc: 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NikoshBAN" pitchFamily="2" charset="0"/>
                <a:ea typeface="Times New Roman" pitchFamily="18" charset="0"/>
                <a:cs typeface="NikoshBAN" pitchFamily="2" charset="0"/>
              </a:rPr>
              <a:t>ইএসসি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NikoshBAN" pitchFamily="2" charset="0"/>
                <a:ea typeface="Times New Roman" pitchFamily="18" charset="0"/>
                <a:cs typeface="NikoshBAN" pitchFamily="2" charset="0"/>
              </a:rPr>
              <a:t> 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NikoshBAN" pitchFamily="2" charset="0"/>
                <a:ea typeface="Times New Roman" pitchFamily="18" charset="0"/>
                <a:cs typeface="NikoshBAN" pitchFamily="2" charset="0"/>
              </a:rPr>
              <a:t>কীঃ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NikoshBAN" pitchFamily="2" charset="0"/>
                <a:ea typeface="Times New Roman" pitchFamily="18" charset="0"/>
                <a:cs typeface="NikoshBAN" pitchFamily="2" charset="0"/>
              </a:rPr>
              <a:t> 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NikoshBAN" pitchFamily="2" charset="0"/>
                <a:ea typeface="Times New Roman" pitchFamily="18" charset="0"/>
                <a:cs typeface="NikoshBAN" pitchFamily="2" charset="0"/>
              </a:rPr>
              <a:t>কম্পিউটারে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NikoshBAN" pitchFamily="2" charset="0"/>
                <a:ea typeface="Times New Roman" pitchFamily="18" charset="0"/>
                <a:cs typeface="NikoshBAN" pitchFamily="2" charset="0"/>
              </a:rPr>
              <a:t> 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NikoshBAN" pitchFamily="2" charset="0"/>
                <a:ea typeface="Times New Roman" pitchFamily="18" charset="0"/>
                <a:cs typeface="NikoshBAN" pitchFamily="2" charset="0"/>
              </a:rPr>
              <a:t>প্রধান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NikoshBAN" pitchFamily="2" charset="0"/>
                <a:ea typeface="Times New Roman" pitchFamily="18" charset="0"/>
                <a:cs typeface="NikoshBAN" pitchFamily="2" charset="0"/>
              </a:rPr>
              <a:t> 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NikoshBAN" pitchFamily="2" charset="0"/>
                <a:ea typeface="Times New Roman" pitchFamily="18" charset="0"/>
                <a:cs typeface="NikoshBAN" pitchFamily="2" charset="0"/>
              </a:rPr>
              <a:t>করা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NikoshBAN" pitchFamily="2" charset="0"/>
                <a:ea typeface="Times New Roman" pitchFamily="18" charset="0"/>
                <a:cs typeface="NikoshBAN" pitchFamily="2" charset="0"/>
              </a:rPr>
              <a:t> 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NikoshBAN" pitchFamily="2" charset="0"/>
                <a:ea typeface="Times New Roman" pitchFamily="18" charset="0"/>
                <a:cs typeface="NikoshBAN" pitchFamily="2" charset="0"/>
              </a:rPr>
              <a:t>কোন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NikoshBAN" pitchFamily="2" charset="0"/>
                <a:ea typeface="Times New Roman" pitchFamily="18" charset="0"/>
                <a:cs typeface="NikoshBAN" pitchFamily="2" charset="0"/>
              </a:rPr>
              <a:t> 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NikoshBAN" pitchFamily="2" charset="0"/>
                <a:ea typeface="Times New Roman" pitchFamily="18" charset="0"/>
                <a:cs typeface="NikoshBAN" pitchFamily="2" charset="0"/>
              </a:rPr>
              <a:t>নির্দেশ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NikoshBAN" pitchFamily="2" charset="0"/>
                <a:ea typeface="Times New Roman" pitchFamily="18" charset="0"/>
                <a:cs typeface="NikoshBAN" pitchFamily="2" charset="0"/>
              </a:rPr>
              <a:t> 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NikoshBAN" pitchFamily="2" charset="0"/>
                <a:ea typeface="Times New Roman" pitchFamily="18" charset="0"/>
                <a:cs typeface="NikoshBAN" pitchFamily="2" charset="0"/>
              </a:rPr>
              <a:t>পালনের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NikoshBAN" pitchFamily="2" charset="0"/>
                <a:ea typeface="Times New Roman" pitchFamily="18" charset="0"/>
                <a:cs typeface="NikoshBAN" pitchFamily="2" charset="0"/>
              </a:rPr>
              <a:t> 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NikoshBAN" pitchFamily="2" charset="0"/>
                <a:ea typeface="Times New Roman" pitchFamily="18" charset="0"/>
                <a:cs typeface="NikoshBAN" pitchFamily="2" charset="0"/>
              </a:rPr>
              <a:t>আগেই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NikoshBAN" pitchFamily="2" charset="0"/>
                <a:ea typeface="Times New Roman" pitchFamily="18" charset="0"/>
                <a:cs typeface="NikoshBAN" pitchFamily="2" charset="0"/>
              </a:rPr>
              <a:t> 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NikoshBAN" pitchFamily="2" charset="0"/>
                <a:ea typeface="Times New Roman" pitchFamily="18" charset="0"/>
                <a:cs typeface="NikoshBAN" pitchFamily="2" charset="0"/>
              </a:rPr>
              <a:t>সেটা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NikoshBAN" pitchFamily="2" charset="0"/>
                <a:ea typeface="Times New Roman" pitchFamily="18" charset="0"/>
                <a:cs typeface="NikoshBAN" pitchFamily="2" charset="0"/>
              </a:rPr>
              <a:t> 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NikoshBAN" pitchFamily="2" charset="0"/>
                <a:ea typeface="Times New Roman" pitchFamily="18" charset="0"/>
                <a:cs typeface="NikoshBAN" pitchFamily="2" charset="0"/>
              </a:rPr>
              <a:t>বাতিল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NikoshBAN" pitchFamily="2" charset="0"/>
                <a:ea typeface="Times New Roman" pitchFamily="18" charset="0"/>
                <a:cs typeface="NikoshBAN" pitchFamily="2" charset="0"/>
              </a:rPr>
              <a:t> 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NikoshBAN" pitchFamily="2" charset="0"/>
                <a:ea typeface="Times New Roman" pitchFamily="18" charset="0"/>
                <a:cs typeface="NikoshBAN" pitchFamily="2" charset="0"/>
              </a:rPr>
              <a:t>করার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NikoshBAN" pitchFamily="2" charset="0"/>
                <a:ea typeface="Times New Roman" pitchFamily="18" charset="0"/>
                <a:cs typeface="NikoshBAN" pitchFamily="2" charset="0"/>
              </a:rPr>
              <a:t> 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NikoshBAN" pitchFamily="2" charset="0"/>
                <a:ea typeface="Times New Roman" pitchFamily="18" charset="0"/>
                <a:cs typeface="NikoshBAN" pitchFamily="2" charset="0"/>
              </a:rPr>
              <a:t>জন্য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NikoshBAN" pitchFamily="2" charset="0"/>
                <a:ea typeface="Times New Roman" pitchFamily="18" charset="0"/>
                <a:cs typeface="NikoshBAN" pitchFamily="2" charset="0"/>
              </a:rPr>
              <a:t> 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NikoshBAN" pitchFamily="2" charset="0"/>
                <a:ea typeface="Times New Roman" pitchFamily="18" charset="0"/>
                <a:cs typeface="NikoshBAN" pitchFamily="2" charset="0"/>
              </a:rPr>
              <a:t>এই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NikoshBAN" pitchFamily="2" charset="0"/>
                <a:ea typeface="Times New Roman" pitchFamily="18" charset="0"/>
                <a:cs typeface="NikoshBAN" pitchFamily="2" charset="0"/>
              </a:rPr>
              <a:t> 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NikoshBAN" pitchFamily="2" charset="0"/>
                <a:ea typeface="Times New Roman" pitchFamily="18" charset="0"/>
                <a:cs typeface="NikoshBAN" pitchFamily="2" charset="0"/>
              </a:rPr>
              <a:t>কী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NikoshBAN" pitchFamily="2" charset="0"/>
                <a:ea typeface="Times New Roman" pitchFamily="18" charset="0"/>
                <a:cs typeface="NikoshBAN" pitchFamily="2" charset="0"/>
              </a:rPr>
              <a:t> 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NikoshBAN" pitchFamily="2" charset="0"/>
                <a:ea typeface="Times New Roman" pitchFamily="18" charset="0"/>
                <a:cs typeface="NikoshBAN" pitchFamily="2" charset="0"/>
              </a:rPr>
              <a:t>ব্যবহার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NikoshBAN" pitchFamily="2" charset="0"/>
                <a:ea typeface="Times New Roman" pitchFamily="18" charset="0"/>
                <a:cs typeface="NikoshBAN" pitchFamily="2" charset="0"/>
              </a:rPr>
              <a:t> 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NikoshBAN" pitchFamily="2" charset="0"/>
                <a:ea typeface="Times New Roman" pitchFamily="18" charset="0"/>
                <a:cs typeface="NikoshBAN" pitchFamily="2" charset="0"/>
              </a:rPr>
              <a:t>হয়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NikoshBAN" pitchFamily="2" charset="0"/>
                <a:ea typeface="Times New Roman" pitchFamily="18" charset="0"/>
                <a:cs typeface="NikoshBAN" pitchFamily="2" charset="0"/>
              </a:rPr>
              <a:t>।</a:t>
            </a: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NikoshBAN" pitchFamily="2" charset="0"/>
              <a:cs typeface="NikoshBAN" pitchFamily="2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NikoshBAN" pitchFamily="2" charset="0"/>
                <a:ea typeface="Times New Roman" pitchFamily="18" charset="0"/>
                <a:cs typeface="NikoshBAN" pitchFamily="2" charset="0"/>
              </a:rPr>
              <a:t>(খ) Tab: 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NikoshBAN" pitchFamily="2" charset="0"/>
                <a:ea typeface="Times New Roman" pitchFamily="18" charset="0"/>
                <a:cs typeface="NikoshBAN" pitchFamily="2" charset="0"/>
              </a:rPr>
              <a:t>ট্যাব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NikoshBAN" pitchFamily="2" charset="0"/>
                <a:ea typeface="Times New Roman" pitchFamily="18" charset="0"/>
                <a:cs typeface="NikoshBAN" pitchFamily="2" charset="0"/>
              </a:rPr>
              <a:t> 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NikoshBAN" pitchFamily="2" charset="0"/>
                <a:ea typeface="Times New Roman" pitchFamily="18" charset="0"/>
                <a:cs typeface="NikoshBAN" pitchFamily="2" charset="0"/>
              </a:rPr>
              <a:t>কীঃ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NikoshBAN" pitchFamily="2" charset="0"/>
                <a:ea typeface="Times New Roman" pitchFamily="18" charset="0"/>
                <a:cs typeface="NikoshBAN" pitchFamily="2" charset="0"/>
              </a:rPr>
              <a:t> 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NikoshBAN" pitchFamily="2" charset="0"/>
                <a:ea typeface="Times New Roman" pitchFamily="18" charset="0"/>
                <a:cs typeface="NikoshBAN" pitchFamily="2" charset="0"/>
              </a:rPr>
              <a:t>এই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NikoshBAN" pitchFamily="2" charset="0"/>
                <a:ea typeface="Times New Roman" pitchFamily="18" charset="0"/>
                <a:cs typeface="NikoshBAN" pitchFamily="2" charset="0"/>
              </a:rPr>
              <a:t> 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NikoshBAN" pitchFamily="2" charset="0"/>
                <a:ea typeface="Times New Roman" pitchFamily="18" charset="0"/>
                <a:cs typeface="NikoshBAN" pitchFamily="2" charset="0"/>
              </a:rPr>
              <a:t>কী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NikoshBAN" pitchFamily="2" charset="0"/>
                <a:ea typeface="Times New Roman" pitchFamily="18" charset="0"/>
                <a:cs typeface="NikoshBAN" pitchFamily="2" charset="0"/>
              </a:rPr>
              <a:t> 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NikoshBAN" pitchFamily="2" charset="0"/>
                <a:ea typeface="Times New Roman" pitchFamily="18" charset="0"/>
                <a:cs typeface="NikoshBAN" pitchFamily="2" charset="0"/>
              </a:rPr>
              <a:t>দ্বারা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NikoshBAN" pitchFamily="2" charset="0"/>
                <a:ea typeface="Times New Roman" pitchFamily="18" charset="0"/>
                <a:cs typeface="NikoshBAN" pitchFamily="2" charset="0"/>
              </a:rPr>
              <a:t> 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NikoshBAN" pitchFamily="2" charset="0"/>
                <a:ea typeface="Times New Roman" pitchFamily="18" charset="0"/>
                <a:cs typeface="NikoshBAN" pitchFamily="2" charset="0"/>
              </a:rPr>
              <a:t>কোন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NikoshBAN" pitchFamily="2" charset="0"/>
                <a:ea typeface="Times New Roman" pitchFamily="18" charset="0"/>
                <a:cs typeface="NikoshBAN" pitchFamily="2" charset="0"/>
              </a:rPr>
              <a:t> 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NikoshBAN" pitchFamily="2" charset="0"/>
                <a:ea typeface="Times New Roman" pitchFamily="18" charset="0"/>
                <a:cs typeface="NikoshBAN" pitchFamily="2" charset="0"/>
              </a:rPr>
              <a:t>তথ্য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NikoshBAN" pitchFamily="2" charset="0"/>
                <a:ea typeface="Times New Roman" pitchFamily="18" charset="0"/>
                <a:cs typeface="NikoshBAN" pitchFamily="2" charset="0"/>
              </a:rPr>
              <a:t> 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NikoshBAN" pitchFamily="2" charset="0"/>
                <a:ea typeface="Times New Roman" pitchFamily="18" charset="0"/>
                <a:cs typeface="NikoshBAN" pitchFamily="2" charset="0"/>
              </a:rPr>
              <a:t>বা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NikoshBAN" pitchFamily="2" charset="0"/>
                <a:ea typeface="Times New Roman" pitchFamily="18" charset="0"/>
                <a:cs typeface="NikoshBAN" pitchFamily="2" charset="0"/>
              </a:rPr>
              <a:t> 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NikoshBAN" pitchFamily="2" charset="0"/>
                <a:ea typeface="Times New Roman" pitchFamily="18" charset="0"/>
                <a:cs typeface="NikoshBAN" pitchFamily="2" charset="0"/>
              </a:rPr>
              <a:t>লেখা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NikoshBAN" pitchFamily="2" charset="0"/>
                <a:ea typeface="Times New Roman" pitchFamily="18" charset="0"/>
                <a:cs typeface="NikoshBAN" pitchFamily="2" charset="0"/>
              </a:rPr>
              <a:t> 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NikoshBAN" pitchFamily="2" charset="0"/>
                <a:ea typeface="Times New Roman" pitchFamily="18" charset="0"/>
                <a:cs typeface="NikoshBAN" pitchFamily="2" charset="0"/>
              </a:rPr>
              <a:t>ডকুমেন্ট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NikoshBAN" pitchFamily="2" charset="0"/>
                <a:ea typeface="Times New Roman" pitchFamily="18" charset="0"/>
                <a:cs typeface="NikoshBAN" pitchFamily="2" charset="0"/>
              </a:rPr>
              <a:t> 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NikoshBAN" pitchFamily="2" charset="0"/>
                <a:ea typeface="Times New Roman" pitchFamily="18" charset="0"/>
                <a:cs typeface="NikoshBAN" pitchFamily="2" charset="0"/>
              </a:rPr>
              <a:t>লাইনকে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NikoshBAN" pitchFamily="2" charset="0"/>
                <a:ea typeface="Times New Roman" pitchFamily="18" charset="0"/>
                <a:cs typeface="NikoshBAN" pitchFamily="2" charset="0"/>
              </a:rPr>
              <a:t> 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NikoshBAN" pitchFamily="2" charset="0"/>
                <a:ea typeface="Times New Roman" pitchFamily="18" charset="0"/>
                <a:cs typeface="NikoshBAN" pitchFamily="2" charset="0"/>
              </a:rPr>
              <a:t>নির্দিষ্ট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NikoshBAN" pitchFamily="2" charset="0"/>
                <a:ea typeface="Times New Roman" pitchFamily="18" charset="0"/>
                <a:cs typeface="NikoshBAN" pitchFamily="2" charset="0"/>
              </a:rPr>
              <a:t> 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NikoshBAN" pitchFamily="2" charset="0"/>
                <a:ea typeface="Times New Roman" pitchFamily="18" charset="0"/>
                <a:cs typeface="NikoshBAN" pitchFamily="2" charset="0"/>
              </a:rPr>
              <a:t>দুরত্বে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NikoshBAN" pitchFamily="2" charset="0"/>
                <a:ea typeface="Times New Roman" pitchFamily="18" charset="0"/>
                <a:cs typeface="NikoshBAN" pitchFamily="2" charset="0"/>
              </a:rPr>
              <a:t> 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NikoshBAN" pitchFamily="2" charset="0"/>
                <a:ea typeface="Times New Roman" pitchFamily="18" charset="0"/>
                <a:cs typeface="NikoshBAN" pitchFamily="2" charset="0"/>
              </a:rPr>
              <a:t>সরিয়ে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NikoshBAN" pitchFamily="2" charset="0"/>
                <a:ea typeface="Times New Roman" pitchFamily="18" charset="0"/>
                <a:cs typeface="NikoshBAN" pitchFamily="2" charset="0"/>
              </a:rPr>
              <a:t> 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NikoshBAN" pitchFamily="2" charset="0"/>
                <a:ea typeface="Times New Roman" pitchFamily="18" charset="0"/>
                <a:cs typeface="NikoshBAN" pitchFamily="2" charset="0"/>
              </a:rPr>
              <a:t>নেওয়া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NikoshBAN" pitchFamily="2" charset="0"/>
                <a:ea typeface="Times New Roman" pitchFamily="18" charset="0"/>
                <a:cs typeface="NikoshBAN" pitchFamily="2" charset="0"/>
              </a:rPr>
              <a:t> </a:t>
            </a:r>
            <a:r>
              <a:rPr kumimoji="0" lang="en-US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NikoshBAN" pitchFamily="2" charset="0"/>
                <a:ea typeface="Times New Roman" pitchFamily="18" charset="0"/>
                <a:cs typeface="NikoshBAN" pitchFamily="2" charset="0"/>
              </a:rPr>
              <a:t>যায়</a:t>
            </a:r>
            <a:r>
              <a:rPr kumimoji="0" 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NikoshBAN" pitchFamily="2" charset="0"/>
                <a:ea typeface="Times New Roman" pitchFamily="18" charset="0"/>
                <a:cs typeface="NikoshBAN" pitchFamily="2" charset="0"/>
              </a:rPr>
              <a:t>।</a:t>
            </a:r>
            <a:endParaRPr kumimoji="0" 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NikoshBAN" pitchFamily="2" charset="0"/>
              <a:cs typeface="NikoshBAN" pitchFamily="2" charset="0"/>
            </a:endParaRPr>
          </a:p>
        </p:txBody>
      </p:sp>
      <p:grpSp>
        <p:nvGrpSpPr>
          <p:cNvPr id="10" name="Group 9"/>
          <p:cNvGrpSpPr/>
          <p:nvPr/>
        </p:nvGrpSpPr>
        <p:grpSpPr>
          <a:xfrm>
            <a:off x="533400" y="2204466"/>
            <a:ext cx="3241958" cy="1681734"/>
            <a:chOff x="3096491" y="2383552"/>
            <a:chExt cx="3241958" cy="1681734"/>
          </a:xfrm>
        </p:grpSpPr>
        <p:sp>
          <p:nvSpPr>
            <p:cNvPr id="12" name="Rounded Rectangle 11"/>
            <p:cNvSpPr/>
            <p:nvPr/>
          </p:nvSpPr>
          <p:spPr>
            <a:xfrm>
              <a:off x="4191000" y="2383552"/>
              <a:ext cx="1052944" cy="815370"/>
            </a:xfrm>
            <a:prstGeom prst="roundRect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4000" dirty="0" smtClean="0"/>
                <a:t> </a:t>
              </a:r>
              <a:endParaRPr lang="en-US" sz="4000" dirty="0"/>
            </a:p>
          </p:txBody>
        </p:sp>
        <p:cxnSp>
          <p:nvCxnSpPr>
            <p:cNvPr id="15" name="Straight Arrow Connector 14"/>
            <p:cNvCxnSpPr/>
            <p:nvPr/>
          </p:nvCxnSpPr>
          <p:spPr>
            <a:xfrm flipH="1" flipV="1">
              <a:off x="4717472" y="2512670"/>
              <a:ext cx="13855" cy="584843"/>
            </a:xfrm>
            <a:prstGeom prst="straightConnector1">
              <a:avLst/>
            </a:prstGeom>
            <a:ln w="66675">
              <a:solidFill>
                <a:schemeClr val="bg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6" name="Rounded Rectangle 15"/>
            <p:cNvSpPr/>
            <p:nvPr/>
          </p:nvSpPr>
          <p:spPr>
            <a:xfrm>
              <a:off x="4191000" y="3249916"/>
              <a:ext cx="1052944" cy="815370"/>
            </a:xfrm>
            <a:prstGeom prst="roundRect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4000" dirty="0" smtClean="0"/>
                <a:t> </a:t>
              </a:r>
              <a:endParaRPr lang="en-US" sz="4000" dirty="0"/>
            </a:p>
          </p:txBody>
        </p:sp>
        <p:cxnSp>
          <p:nvCxnSpPr>
            <p:cNvPr id="18" name="Straight Arrow Connector 17"/>
            <p:cNvCxnSpPr/>
            <p:nvPr/>
          </p:nvCxnSpPr>
          <p:spPr>
            <a:xfrm>
              <a:off x="4689763" y="3373580"/>
              <a:ext cx="0" cy="636286"/>
            </a:xfrm>
            <a:prstGeom prst="straightConnector1">
              <a:avLst/>
            </a:prstGeom>
            <a:ln w="66675">
              <a:solidFill>
                <a:schemeClr val="bg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Rounded Rectangle 18"/>
            <p:cNvSpPr/>
            <p:nvPr/>
          </p:nvSpPr>
          <p:spPr>
            <a:xfrm>
              <a:off x="5285505" y="3235037"/>
              <a:ext cx="1052944" cy="815370"/>
            </a:xfrm>
            <a:prstGeom prst="roundRect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4000" dirty="0" smtClean="0"/>
                <a:t> </a:t>
              </a:r>
              <a:endParaRPr lang="en-US" sz="4000" dirty="0"/>
            </a:p>
          </p:txBody>
        </p:sp>
        <p:sp>
          <p:nvSpPr>
            <p:cNvPr id="20" name="Rounded Rectangle 19"/>
            <p:cNvSpPr/>
            <p:nvPr/>
          </p:nvSpPr>
          <p:spPr>
            <a:xfrm>
              <a:off x="3096491" y="3235037"/>
              <a:ext cx="1052944" cy="815370"/>
            </a:xfrm>
            <a:prstGeom prst="roundRect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4000" dirty="0" smtClean="0"/>
                <a:t> </a:t>
              </a:r>
              <a:endParaRPr lang="en-US" sz="4000" dirty="0"/>
            </a:p>
          </p:txBody>
        </p:sp>
        <p:cxnSp>
          <p:nvCxnSpPr>
            <p:cNvPr id="21" name="Straight Arrow Connector 20"/>
            <p:cNvCxnSpPr/>
            <p:nvPr/>
          </p:nvCxnSpPr>
          <p:spPr>
            <a:xfrm>
              <a:off x="5541817" y="3629891"/>
              <a:ext cx="671939" cy="455"/>
            </a:xfrm>
            <a:prstGeom prst="straightConnector1">
              <a:avLst/>
            </a:prstGeom>
            <a:ln w="66675">
              <a:solidFill>
                <a:schemeClr val="bg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Arrow Connector 21"/>
            <p:cNvCxnSpPr/>
            <p:nvPr/>
          </p:nvCxnSpPr>
          <p:spPr>
            <a:xfrm flipH="1" flipV="1">
              <a:off x="3169227" y="3654981"/>
              <a:ext cx="689264" cy="2620"/>
            </a:xfrm>
            <a:prstGeom prst="straightConnector1">
              <a:avLst/>
            </a:prstGeom>
            <a:ln w="66675">
              <a:solidFill>
                <a:schemeClr val="bg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3" name="Right Arrow 22"/>
          <p:cNvSpPr/>
          <p:nvPr/>
        </p:nvSpPr>
        <p:spPr>
          <a:xfrm>
            <a:off x="304800" y="914400"/>
            <a:ext cx="3352800" cy="1274049"/>
          </a:xfrm>
          <a:prstGeom prst="rightArrow">
            <a:avLst/>
          </a:prstGeom>
          <a:solidFill>
            <a:srgbClr val="4F19E7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 smtClean="0"/>
              <a:t>Cursor Key</a:t>
            </a:r>
            <a:endParaRPr lang="en-US" sz="3200" b="1" dirty="0"/>
          </a:p>
        </p:txBody>
      </p:sp>
      <p:pic>
        <p:nvPicPr>
          <p:cNvPr id="25" name="Picture 24" descr="Picture1ww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05400" y="3276600"/>
            <a:ext cx="3581400" cy="3048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6" presetClass="entr" presetSubtype="2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1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6" presetClass="entr" presetSubtype="2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1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6" presetClass="entr" presetSubtype="2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19" dur="500"/>
                                        <p:tgtEl>
                                          <p:spTgt spid="81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81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8193" grpId="0"/>
      <p:bldP spid="8194" grpId="0"/>
      <p:bldP spid="23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E:\Teachers,gov,bd OK\Bakti Jibon Ict\Picture18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2400" y="76200"/>
            <a:ext cx="8839200" cy="6477000"/>
          </a:xfrm>
          <a:prstGeom prst="rect">
            <a:avLst/>
          </a:prstGeom>
          <a:ln>
            <a:noFill/>
          </a:ln>
          <a:effectLst>
            <a:glow rad="228600">
              <a:schemeClr val="accent4">
                <a:satMod val="175000"/>
                <a:alpha val="40000"/>
              </a:schemeClr>
            </a:glow>
            <a:softEdge rad="112500"/>
          </a:effectLst>
        </p:spPr>
      </p:pic>
      <p:sp>
        <p:nvSpPr>
          <p:cNvPr id="13" name="TextBox 1" descr="Water droplets"/>
          <p:cNvSpPr>
            <a:spLocks noChangeArrowheads="1"/>
          </p:cNvSpPr>
          <p:nvPr/>
        </p:nvSpPr>
        <p:spPr bwMode="auto">
          <a:xfrm>
            <a:off x="2819400" y="381000"/>
            <a:ext cx="3043238" cy="806450"/>
          </a:xfrm>
          <a:prstGeom prst="roundRect">
            <a:avLst>
              <a:gd name="adj" fmla="val 16667"/>
            </a:avLst>
          </a:prstGeom>
          <a:blipFill dpi="0" rotWithShape="1">
            <a:blip r:embed="rId3"/>
            <a:srcRect/>
            <a:tile tx="0" ty="0" sx="100000" sy="100000" flip="none" algn="tl"/>
          </a:blipFill>
          <a:ln w="38100" algn="ctr">
            <a:noFill/>
            <a:round/>
            <a:headEnd/>
            <a:tailEnd/>
          </a:ln>
          <a:effectLst>
            <a:glow rad="228600">
              <a:schemeClr val="accent4">
                <a:satMod val="175000"/>
                <a:alpha val="40000"/>
              </a:schemeClr>
            </a:glow>
            <a:innerShdw blurRad="114300">
              <a:prstClr val="black"/>
            </a:innerShdw>
          </a:effectLst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bn-BD" sz="400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দলীয় কাজ</a:t>
            </a:r>
            <a:endParaRPr lang="en-US" sz="400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" name="Flowchart: Alternate Process 6"/>
          <p:cNvSpPr/>
          <p:nvPr/>
        </p:nvSpPr>
        <p:spPr>
          <a:xfrm>
            <a:off x="498764" y="4800600"/>
            <a:ext cx="8153400" cy="1524000"/>
          </a:xfrm>
          <a:prstGeom prst="flowChartAlternateProcess">
            <a:avLst/>
          </a:prstGeom>
          <a:solidFill>
            <a:schemeClr val="bg1"/>
          </a:solidFill>
          <a:ln w="38100">
            <a:noFill/>
          </a:ln>
          <a:effectLst>
            <a:glow rad="228600">
              <a:schemeClr val="accent4">
                <a:satMod val="175000"/>
                <a:alpha val="40000"/>
              </a:schemeClr>
            </a:glow>
          </a:effectLst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514350" indent="-514350"/>
            <a:endParaRPr lang="en-US" sz="2800" dirty="0" smtClean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  <a:p>
            <a:pPr marL="342900" indent="-342900" fontAlgn="auto">
              <a:spcBef>
                <a:spcPts val="0"/>
              </a:spcBef>
              <a:spcAft>
                <a:spcPts val="0"/>
              </a:spcAft>
              <a:buFontTx/>
              <a:buAutoNum type="arabicPeriod"/>
              <a:defRPr/>
            </a:pPr>
            <a:r>
              <a:rPr lang="en-US" sz="28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Enter  Key </a:t>
            </a:r>
            <a:r>
              <a:rPr lang="bn-BD" sz="28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এর কাজ কি তা লিখ।</a:t>
            </a:r>
          </a:p>
          <a:p>
            <a:pPr marL="342900" indent="-342900" fontAlgn="auto">
              <a:spcBef>
                <a:spcPts val="0"/>
              </a:spcBef>
              <a:spcAft>
                <a:spcPts val="0"/>
              </a:spcAft>
              <a:buFontTx/>
              <a:buAutoNum type="arabicPeriod"/>
              <a:defRPr/>
            </a:pPr>
            <a:r>
              <a:rPr lang="en-US" sz="28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Back Space </a:t>
            </a:r>
            <a:r>
              <a:rPr lang="bn-BD" sz="28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এর কাজ কি কি লিখ।</a:t>
            </a:r>
            <a:endParaRPr lang="bn-BD" sz="2800" dirty="0" smtClean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cs typeface="Vrinda" pitchFamily="34" charset="0"/>
            </a:endParaRPr>
          </a:p>
          <a:p>
            <a:pPr marL="514350" indent="-514350"/>
            <a:r>
              <a:rPr lang="en-US" sz="28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3. Keyboard </a:t>
            </a:r>
            <a:r>
              <a:rPr lang="en-US" sz="28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শর্টকার্ট</a:t>
            </a:r>
            <a:r>
              <a:rPr lang="en-US" sz="28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কী</a:t>
            </a:r>
            <a:r>
              <a:rPr lang="en-US" sz="28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গুলো</a:t>
            </a:r>
            <a:r>
              <a:rPr lang="en-US" sz="28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কি</a:t>
            </a:r>
            <a:r>
              <a:rPr lang="en-US" sz="28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কি</a:t>
            </a:r>
            <a:r>
              <a:rPr lang="en-US" sz="28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?</a:t>
            </a:r>
          </a:p>
          <a:p>
            <a:pPr marL="514350" indent="-514350">
              <a:buClr>
                <a:schemeClr val="tx1"/>
              </a:buClr>
              <a:buSzPts val="4800"/>
              <a:buFont typeface="+mj-lt"/>
              <a:buAutoNum type="arabicPeriod"/>
            </a:pPr>
            <a:endParaRPr lang="en-US" sz="28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31294" y="1524000"/>
            <a:ext cx="3219450" cy="2431013"/>
          </a:xfrm>
          <a:prstGeom prst="rect">
            <a:avLst/>
          </a:prstGeom>
        </p:spPr>
      </p:pic>
    </p:spTree>
  </p:cSld>
  <p:clrMapOvr>
    <a:masterClrMapping/>
  </p:clrMapOvr>
  <p:transition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1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 tmFilter="0,0; .5, 1; 1, 1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1" descr="Purple mesh"/>
          <p:cNvSpPr>
            <a:spLocks noChangeArrowheads="1"/>
          </p:cNvSpPr>
          <p:nvPr/>
        </p:nvSpPr>
        <p:spPr bwMode="auto">
          <a:xfrm>
            <a:off x="3048000" y="609600"/>
            <a:ext cx="3060700" cy="919401"/>
          </a:xfrm>
          <a:prstGeom prst="roundRect">
            <a:avLst>
              <a:gd name="adj" fmla="val 16667"/>
            </a:avLst>
          </a:prstGeom>
          <a:solidFill>
            <a:srgbClr val="FFFF00"/>
          </a:solidFill>
          <a:ln w="57150" algn="ctr">
            <a:noFill/>
            <a:round/>
            <a:headEnd/>
            <a:tailEnd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bn-BD" sz="48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মুল্যায়ন</a:t>
            </a:r>
            <a:endParaRPr lang="en-US" sz="48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1" name="Flowchart: Alternate Process 10"/>
          <p:cNvSpPr/>
          <p:nvPr/>
        </p:nvSpPr>
        <p:spPr>
          <a:xfrm>
            <a:off x="271272" y="2057400"/>
            <a:ext cx="8458200" cy="1828800"/>
          </a:xfrm>
          <a:prstGeom prst="flowChartAlternateProcess">
            <a:avLst/>
          </a:prstGeom>
          <a:solidFill>
            <a:schemeClr val="bg1"/>
          </a:solidFill>
          <a:ln w="38100">
            <a:noFill/>
          </a:ln>
          <a:effectLst>
            <a:glow rad="228600">
              <a:schemeClr val="accent1">
                <a:satMod val="175000"/>
                <a:alpha val="40000"/>
              </a:schemeClr>
            </a:glow>
          </a:effectLst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514350" indent="-514350" algn="just">
              <a:buFont typeface="+mj-lt"/>
              <a:buAutoNum type="arabicPeriod"/>
            </a:pPr>
            <a:r>
              <a:rPr lang="en-US" sz="28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কী</a:t>
            </a:r>
            <a:r>
              <a:rPr lang="en-US" sz="28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– </a:t>
            </a:r>
            <a:r>
              <a:rPr lang="en-US" sz="28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বোর্ড</a:t>
            </a:r>
            <a:r>
              <a:rPr lang="en-US" sz="28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কি</a:t>
            </a:r>
            <a:r>
              <a:rPr lang="en-US" sz="28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bn-BD" sz="28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? </a:t>
            </a:r>
            <a:endParaRPr lang="en-US" sz="2800" b="1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  <a:p>
            <a:pPr marL="514350" indent="-514350" algn="just">
              <a:buFont typeface="+mj-lt"/>
              <a:buAutoNum type="arabicPeriod"/>
              <a:defRPr/>
            </a:pPr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Arrows Key </a:t>
            </a:r>
            <a:r>
              <a:rPr lang="bn-BD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এর কাজ কি কি লিখ। </a:t>
            </a:r>
            <a:endParaRPr lang="en-US" sz="2800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514350" indent="-514350" algn="just">
              <a:buFont typeface="+mj-lt"/>
              <a:buAutoNum type="arabicPeriod"/>
              <a:defRPr/>
            </a:pPr>
            <a:r>
              <a:rPr lang="en-US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Shift </a:t>
            </a:r>
            <a:r>
              <a:rPr lang="en-US" sz="28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কী</a:t>
            </a:r>
            <a:r>
              <a:rPr lang="en-US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কখন</a:t>
            </a:r>
            <a:r>
              <a:rPr lang="en-US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ব্যবহার</a:t>
            </a:r>
            <a:r>
              <a:rPr lang="en-US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হয়</a:t>
            </a:r>
            <a:r>
              <a:rPr lang="bn-BD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?</a:t>
            </a:r>
            <a:endParaRPr lang="en-US" sz="28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  <a:p>
            <a:pPr marL="342900" indent="-342900" algn="just" fontAlgn="auto">
              <a:spcBef>
                <a:spcPts val="0"/>
              </a:spcBef>
              <a:spcAft>
                <a:spcPts val="0"/>
              </a:spcAft>
              <a:buFontTx/>
              <a:buAutoNum type="arabicPeriod"/>
              <a:defRPr/>
            </a:pPr>
            <a:r>
              <a:rPr lang="bn-BD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কোন একটি লেখা মুছতে কি চাপতে হয়? </a:t>
            </a:r>
            <a:r>
              <a:rPr lang="en-US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</a:p>
        </p:txBody>
      </p:sp>
    </p:spTree>
  </p:cSld>
  <p:clrMapOvr>
    <a:masterClrMapping/>
  </p:clrMapOvr>
  <p:transition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6" presetClass="entr" presetSubtype="2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1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1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ame 8"/>
          <p:cNvSpPr/>
          <p:nvPr/>
        </p:nvSpPr>
        <p:spPr>
          <a:xfrm>
            <a:off x="8965" y="-4181"/>
            <a:ext cx="9135035" cy="6853517"/>
          </a:xfrm>
          <a:prstGeom prst="frame">
            <a:avLst>
              <a:gd name="adj1" fmla="val 2886"/>
            </a:avLst>
          </a:prstGeom>
          <a:solidFill>
            <a:srgbClr val="FFFF00"/>
          </a:solidFill>
          <a:ln w="38100"/>
          <a:effectLst>
            <a:innerShdw blurRad="63500" dist="50800" dir="16200000">
              <a:prstClr val="black">
                <a:alpha val="50000"/>
              </a:prstClr>
            </a:innerShdw>
          </a:effectLst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pic>
        <p:nvPicPr>
          <p:cNvPr id="3" name="Picture 2" descr="Photo001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600" y="228600"/>
            <a:ext cx="8686800" cy="6400800"/>
          </a:xfrm>
          <a:prstGeom prst="rect">
            <a:avLst/>
          </a:prstGeom>
          <a:effectLst>
            <a:glow rad="228600">
              <a:schemeClr val="accent4">
                <a:satMod val="175000"/>
                <a:alpha val="40000"/>
              </a:schemeClr>
            </a:glow>
          </a:effectLst>
        </p:spPr>
      </p:pic>
      <p:sp>
        <p:nvSpPr>
          <p:cNvPr id="10" name="TextBox 1"/>
          <p:cNvSpPr>
            <a:spLocks noChangeArrowheads="1"/>
          </p:cNvSpPr>
          <p:nvPr/>
        </p:nvSpPr>
        <p:spPr bwMode="auto">
          <a:xfrm>
            <a:off x="3124994" y="2209800"/>
            <a:ext cx="3046412" cy="783193"/>
          </a:xfrm>
          <a:prstGeom prst="roundRect">
            <a:avLst>
              <a:gd name="adj" fmla="val 16667"/>
            </a:avLst>
          </a:prstGeom>
          <a:solidFill>
            <a:srgbClr val="33CCCC"/>
          </a:solidFill>
          <a:ln w="57150" algn="ctr">
            <a:noFill/>
            <a:round/>
            <a:headEnd/>
            <a:tailEnd/>
          </a:ln>
          <a:effectLst>
            <a:glow rad="228600">
              <a:schemeClr val="accent4">
                <a:satMod val="175000"/>
                <a:alpha val="40000"/>
              </a:schemeClr>
            </a:glow>
          </a:effectLst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bn-BD" sz="40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বাড়ির কাজ </a:t>
            </a:r>
            <a:endParaRPr lang="en-US" sz="40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1" name="TextBox 1" descr="Purple mesh"/>
          <p:cNvSpPr>
            <a:spLocks noChangeArrowheads="1"/>
          </p:cNvSpPr>
          <p:nvPr/>
        </p:nvSpPr>
        <p:spPr bwMode="auto">
          <a:xfrm>
            <a:off x="762000" y="5105400"/>
            <a:ext cx="7772400" cy="646986"/>
          </a:xfrm>
          <a:prstGeom prst="roundRect">
            <a:avLst>
              <a:gd name="adj" fmla="val 16667"/>
            </a:avLst>
          </a:prstGeom>
          <a:solidFill>
            <a:srgbClr val="00B050"/>
          </a:solidFill>
          <a:ln w="38100" algn="ctr">
            <a:noFill/>
            <a:round/>
            <a:headEnd/>
            <a:tailEnd/>
          </a:ln>
          <a:effectLst>
            <a:glow rad="228600">
              <a:schemeClr val="accent4">
                <a:satMod val="175000"/>
                <a:alpha val="40000"/>
              </a:schemeClr>
            </a:glow>
          </a:effectLst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bn-BD" sz="32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কী – বোর্ডের চিত্র অংকন করে বিভিন্ন অংশ চিহ্নিত কর ।</a:t>
            </a:r>
            <a:endParaRPr lang="en-US" sz="32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 tmFilter="0,0; .5, 1; 1, 1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ound Single Corner Rectangle 4"/>
          <p:cNvSpPr/>
          <p:nvPr/>
        </p:nvSpPr>
        <p:spPr>
          <a:xfrm>
            <a:off x="1219200" y="2362200"/>
            <a:ext cx="6716423" cy="1905000"/>
          </a:xfrm>
          <a:prstGeom prst="flowChartAlternateProcess">
            <a:avLst/>
          </a:prstGeom>
          <a:pattFill prst="pct5">
            <a:fgClr>
              <a:schemeClr val="bg1"/>
            </a:fgClr>
            <a:bgClr>
              <a:schemeClr val="bg1"/>
            </a:bgClr>
          </a:pattFill>
          <a:ln w="38100">
            <a:solidFill>
              <a:schemeClr val="tx1"/>
            </a:solidFill>
          </a:ln>
          <a:effectLst>
            <a:glow rad="139700">
              <a:schemeClr val="accent6">
                <a:satMod val="175000"/>
                <a:alpha val="40000"/>
              </a:schemeClr>
            </a:glow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en-US" sz="5400" b="1" dirty="0" err="1" smtClean="0">
                <a:solidFill>
                  <a:schemeClr val="tx1"/>
                </a:solidFill>
                <a:latin typeface="Abu Sayed" pitchFamily="2" charset="0"/>
                <a:cs typeface="Abu Sayed" pitchFamily="2" charset="0"/>
              </a:rPr>
              <a:t>ধন্যবাদ</a:t>
            </a:r>
            <a:r>
              <a:rPr lang="en-US" sz="5400" b="1" dirty="0" smtClean="0">
                <a:solidFill>
                  <a:schemeClr val="tx1"/>
                </a:solidFill>
                <a:latin typeface="Abu Sayed" pitchFamily="2" charset="0"/>
                <a:cs typeface="Abu Sayed" pitchFamily="2" charset="0"/>
              </a:rPr>
              <a:t> </a:t>
            </a:r>
            <a:endParaRPr lang="en-US" sz="5400" b="1" dirty="0">
              <a:solidFill>
                <a:schemeClr val="tx1"/>
              </a:solidFill>
              <a:latin typeface="Abu Sayed" pitchFamily="2" charset="0"/>
              <a:cs typeface="Abu Sayed" pitchFamily="2" charset="0"/>
            </a:endParaRPr>
          </a:p>
        </p:txBody>
      </p:sp>
    </p:spTree>
  </p:cSld>
  <p:clrMapOvr>
    <a:masterClrMapping/>
  </p:clrMapOvr>
  <p:transition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2823</TotalTime>
  <Words>731</Words>
  <Application>Microsoft Office PowerPoint</Application>
  <PresentationFormat>On-screen Show (4:3)</PresentationFormat>
  <Paragraphs>87</Paragraphs>
  <Slides>21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2" baseType="lpstr">
      <vt:lpstr>Default Design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HARUNSIR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HARUNSIR</dc:creator>
  <cp:lastModifiedBy>Gaus Sir</cp:lastModifiedBy>
  <cp:revision>344</cp:revision>
  <dcterms:created xsi:type="dcterms:W3CDTF">2015-05-05T06:43:27Z</dcterms:created>
  <dcterms:modified xsi:type="dcterms:W3CDTF">2026-07-11T04:26:53Z</dcterms:modified>
</cp:coreProperties>
</file>