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8" r:id="rId1"/>
  </p:sldMasterIdLst>
  <p:notesMasterIdLst>
    <p:notesMasterId r:id="rId19"/>
  </p:notesMasterIdLst>
  <p:sldIdLst>
    <p:sldId id="516" r:id="rId2"/>
    <p:sldId id="493" r:id="rId3"/>
    <p:sldId id="509" r:id="rId4"/>
    <p:sldId id="429" r:id="rId5"/>
    <p:sldId id="473" r:id="rId6"/>
    <p:sldId id="513" r:id="rId7"/>
    <p:sldId id="485" r:id="rId8"/>
    <p:sldId id="504" r:id="rId9"/>
    <p:sldId id="505" r:id="rId10"/>
    <p:sldId id="506" r:id="rId11"/>
    <p:sldId id="507" r:id="rId12"/>
    <p:sldId id="508" r:id="rId13"/>
    <p:sldId id="453" r:id="rId14"/>
    <p:sldId id="511" r:id="rId15"/>
    <p:sldId id="425" r:id="rId16"/>
    <p:sldId id="483" r:id="rId17"/>
    <p:sldId id="42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Sabrina" initials="S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CCFFCC"/>
    <a:srgbClr val="006699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47" autoAdjust="0"/>
    <p:restoredTop sz="87544" autoAdjust="0"/>
  </p:normalViewPr>
  <p:slideViewPr>
    <p:cSldViewPr>
      <p:cViewPr varScale="1">
        <p:scale>
          <a:sx n="61" d="100"/>
          <a:sy n="61" d="100"/>
        </p:scale>
        <p:origin x="180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0" d="100"/>
        <a:sy n="180" d="100"/>
      </p:scale>
      <p:origin x="0" y="420"/>
    </p:cViewPr>
  </p:sorterViewPr>
  <p:notesViewPr>
    <p:cSldViewPr>
      <p:cViewPr varScale="1">
        <p:scale>
          <a:sx n="56" d="100"/>
          <a:sy n="56" d="100"/>
        </p:scale>
        <p:origin x="-285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F9D691-3097-4466-8781-D326C9922073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</dgm:spPr>
      <dgm:t>
        <a:bodyPr/>
        <a:lstStyle/>
        <a:p>
          <a:endParaRPr lang="en-US"/>
        </a:p>
      </dgm:t>
    </dgm:pt>
    <dgm:pt modelId="{D09957A9-135C-49C5-BCE9-8A10F7345CFA}">
      <dgm:prSet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bn-BD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তোমাদের জানা মতে সমাজের </a:t>
          </a:r>
          <a:r>
            <a:rPr lang="en-US" b="1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শোষক</a:t>
          </a:r>
          <a:r>
            <a:rPr lang="bn-BD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 </a:t>
          </a:r>
          <a:r>
            <a:rPr lang="en-US" b="1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শ্রে</a:t>
          </a:r>
          <a:r>
            <a:rPr lang="bn-BD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ণি</a:t>
          </a:r>
          <a:r>
            <a: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র </a:t>
          </a:r>
          <a:r>
            <a:rPr lang="bn-BD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শোষণের স্বরূপ </a:t>
          </a:r>
          <a:r>
            <a: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bn-BD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আলোচনা </a:t>
          </a:r>
          <a:r>
            <a: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b="1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কর</a:t>
          </a:r>
          <a:r>
            <a: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 </a:t>
          </a:r>
          <a:endParaRPr lang="en-US" dirty="0">
            <a:solidFill>
              <a:schemeClr val="tx1"/>
            </a:solidFill>
          </a:endParaRPr>
        </a:p>
      </dgm:t>
    </dgm:pt>
    <dgm:pt modelId="{D23DEE27-DEAD-4544-940D-2F3AC1530DC5}" type="sibTrans" cxnId="{505A5515-2A03-4065-A5AC-056DEC0841B7}">
      <dgm:prSet/>
      <dgm:spPr/>
      <dgm:t>
        <a:bodyPr/>
        <a:lstStyle/>
        <a:p>
          <a:endParaRPr lang="en-US"/>
        </a:p>
      </dgm:t>
    </dgm:pt>
    <dgm:pt modelId="{DBCB84A6-660A-481C-92E6-B30B844CCBE1}" type="parTrans" cxnId="{505A5515-2A03-4065-A5AC-056DEC0841B7}">
      <dgm:prSet/>
      <dgm:spPr/>
      <dgm:t>
        <a:bodyPr/>
        <a:lstStyle/>
        <a:p>
          <a:endParaRPr lang="en-US"/>
        </a:p>
      </dgm:t>
    </dgm:pt>
    <dgm:pt modelId="{6F662E97-E5E3-4CEB-B637-15B73671BB93}" type="pres">
      <dgm:prSet presAssocID="{E3F9D691-3097-4466-8781-D326C9922073}" presName="Name0" presStyleCnt="0">
        <dgm:presLayoutVars>
          <dgm:dir/>
          <dgm:resizeHandles val="exact"/>
        </dgm:presLayoutVars>
      </dgm:prSet>
      <dgm:spPr/>
    </dgm:pt>
    <dgm:pt modelId="{D9D99E6A-CCD4-4DE7-98DD-2249D67A5288}" type="pres">
      <dgm:prSet presAssocID="{D09957A9-135C-49C5-BCE9-8A10F7345CFA}" presName="node" presStyleLbl="node1" presStyleIdx="0" presStyleCnt="1" custLinFactNeighborX="-1581" custLinFactNeighborY="3357">
        <dgm:presLayoutVars>
          <dgm:bulletEnabled val="1"/>
        </dgm:presLayoutVars>
      </dgm:prSet>
      <dgm:spPr/>
    </dgm:pt>
  </dgm:ptLst>
  <dgm:cxnLst>
    <dgm:cxn modelId="{505A5515-2A03-4065-A5AC-056DEC0841B7}" srcId="{E3F9D691-3097-4466-8781-D326C9922073}" destId="{D09957A9-135C-49C5-BCE9-8A10F7345CFA}" srcOrd="0" destOrd="0" parTransId="{DBCB84A6-660A-481C-92E6-B30B844CCBE1}" sibTransId="{D23DEE27-DEAD-4544-940D-2F3AC1530DC5}"/>
    <dgm:cxn modelId="{BEB667B8-8C90-47E3-B321-7AA46F45A9B7}" type="presOf" srcId="{D09957A9-135C-49C5-BCE9-8A10F7345CFA}" destId="{D9D99E6A-CCD4-4DE7-98DD-2249D67A5288}" srcOrd="0" destOrd="0" presId="urn:microsoft.com/office/officeart/2005/8/layout/hList6"/>
    <dgm:cxn modelId="{2EFB1CBE-3624-46DA-99A0-B356A909AC96}" type="presOf" srcId="{E3F9D691-3097-4466-8781-D326C9922073}" destId="{6F662E97-E5E3-4CEB-B637-15B73671BB93}" srcOrd="0" destOrd="0" presId="urn:microsoft.com/office/officeart/2005/8/layout/hList6"/>
    <dgm:cxn modelId="{2BFC8169-5554-4E6F-B38C-EC40BF3EA6BD}" type="presParOf" srcId="{6F662E97-E5E3-4CEB-B637-15B73671BB93}" destId="{D9D99E6A-CCD4-4DE7-98DD-2249D67A5288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D99E6A-CCD4-4DE7-98DD-2249D67A5288}">
      <dsp:nvSpPr>
        <dsp:cNvPr id="0" name=""/>
        <dsp:cNvSpPr/>
      </dsp:nvSpPr>
      <dsp:spPr>
        <a:xfrm rot="16200000">
          <a:off x="1257299" y="-1257299"/>
          <a:ext cx="4953000" cy="7467600"/>
        </a:xfrm>
        <a:prstGeom prst="flowChartManualOperation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355600" tIns="0" rIns="353219" bIns="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56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তোমাদের জানা মতে সমাজের </a:t>
          </a:r>
          <a:r>
            <a:rPr lang="en-US" sz="5600" b="1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শোষক</a:t>
          </a:r>
          <a:r>
            <a:rPr lang="bn-BD" sz="56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 </a:t>
          </a:r>
          <a:r>
            <a:rPr lang="en-US" sz="5600" b="1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শ্রে</a:t>
          </a:r>
          <a:r>
            <a:rPr lang="bn-BD" sz="56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ণি</a:t>
          </a:r>
          <a:r>
            <a:rPr lang="en-US" sz="56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র </a:t>
          </a:r>
          <a:r>
            <a:rPr lang="bn-BD" sz="56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শোষণের স্বরূপ </a:t>
          </a:r>
          <a:r>
            <a:rPr lang="en-US" sz="56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bn-BD" sz="56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আলোচনা </a:t>
          </a:r>
          <a:r>
            <a:rPr lang="en-US" sz="56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5600" b="1" kern="1200" dirty="0" err="1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কর</a:t>
          </a:r>
          <a:r>
            <a:rPr lang="en-US" sz="56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। </a:t>
          </a:r>
          <a:endParaRPr lang="en-US" sz="5600" kern="1200" dirty="0">
            <a:solidFill>
              <a:schemeClr val="tx1"/>
            </a:solidFill>
          </a:endParaRPr>
        </a:p>
      </dsp:txBody>
      <dsp:txXfrm rot="5400000">
        <a:off x="-1" y="990601"/>
        <a:ext cx="7467600" cy="2971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106B96-DADB-4631-8291-711235C40DE4}" type="datetimeFigureOut">
              <a:rPr lang="en-US" smtClean="0"/>
              <a:pPr/>
              <a:t>7/9/2026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F2CC45-6B04-47A7-B4E4-57F4597FD3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481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CC45-6B04-47A7-B4E4-57F4597FD34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099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CC45-6B04-47A7-B4E4-57F4597FD34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65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CC45-6B04-47A7-B4E4-57F4597FD34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895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CC45-6B04-47A7-B4E4-57F4597FD34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302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CC45-6B04-47A7-B4E4-57F4597FD34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496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CC45-6B04-47A7-B4E4-57F4597FD34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3631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CC45-6B04-47A7-B4E4-57F4597FD34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751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CC45-6B04-47A7-B4E4-57F4597FD34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84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CC45-6B04-47A7-B4E4-57F4597FD34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6471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CC45-6B04-47A7-B4E4-57F4597FD34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276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CC45-6B04-47A7-B4E4-57F4597FD34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020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9352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0FED-172F-444E-9FE0-9AC8D572451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3345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CC45-6B04-47A7-B4E4-57F4597FD34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822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260DC-5355-4F43-9995-22D7469BC9CF}" type="datetime1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2F36-B0F3-4E04-9AB2-D539FE62AE18}" type="datetime1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BB2B-175A-41BF-B96F-4CE405F452C8}" type="datetime1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6A910-F467-46BF-9E32-BA10E180FD4D}" type="datetime1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CA86E-D230-4D38-95CC-0E8F36123076}" type="datetime1">
              <a:rPr lang="en-US" smtClean="0"/>
              <a:t>7/9/2026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38202-39E9-44DD-B6E0-D809FCB022FE}" type="datetime1">
              <a:rPr lang="en-US" smtClean="0"/>
              <a:t>7/9/2026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481AA-F6AB-4661-9743-A00DEFDE8816}" type="datetime1">
              <a:rPr lang="en-US" smtClean="0"/>
              <a:t>7/9/2026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152400" y="228600"/>
            <a:ext cx="8763000" cy="6477000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304800" y="381000"/>
            <a:ext cx="8458200" cy="6172200"/>
          </a:xfrm>
          <a:prstGeom prst="rect">
            <a:avLst/>
          </a:prstGeom>
          <a:noFill/>
          <a:ln w="762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2A115-ADDA-4015-B700-A23B7B46E37F}" type="datetime1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01678-79E3-4521-BE76-E47698886727}" type="datetime1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6FE0-D53D-4903-928A-78B6DC6385B8}" type="datetime1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C1920-63E3-4FF5-9D32-AA54113FEDE1}" type="datetime1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41465-2D9D-4326-B962-66DCA5286392}" type="datetime1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Created By Mr Pinku Kumar Sarkar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slow">
    <p:wipe/>
  </p:transition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784DC1-04AB-3075-3593-8D90BA3ED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7706-FB08-4347-AB07-546D05B38175}" type="datetime1">
              <a:rPr lang="en-US" smtClean="0"/>
              <a:t>7/9/2026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E6A1F9-6239-476D-82FD-A323B9BF0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9440C5E-A903-F74C-EA3C-D27130112FE4}"/>
              </a:ext>
            </a:extLst>
          </p:cNvPr>
          <p:cNvSpPr txBox="1">
            <a:spLocks/>
          </p:cNvSpPr>
          <p:nvPr/>
        </p:nvSpPr>
        <p:spPr>
          <a:xfrm>
            <a:off x="1485313" y="1007273"/>
            <a:ext cx="5187068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9DE889-B2C0-76C3-2FEF-F162FEC1CE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2890567"/>
            <a:ext cx="6629400" cy="376822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6220388-C36B-D2D0-5764-90554FFCF4A0}"/>
              </a:ext>
            </a:extLst>
          </p:cNvPr>
          <p:cNvSpPr txBox="1">
            <a:spLocks/>
          </p:cNvSpPr>
          <p:nvPr/>
        </p:nvSpPr>
        <p:spPr>
          <a:xfrm>
            <a:off x="3962400" y="2201510"/>
            <a:ext cx="42714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15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9132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70F13-5069-4930-AD62-5C851AC3E3D3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495A0E6-4097-D89F-C9A6-51B4B0F3A1E4}"/>
              </a:ext>
            </a:extLst>
          </p:cNvPr>
          <p:cNvGrpSpPr/>
          <p:nvPr/>
        </p:nvGrpSpPr>
        <p:grpSpPr>
          <a:xfrm>
            <a:off x="441962" y="2286000"/>
            <a:ext cx="8229599" cy="2898775"/>
            <a:chOff x="609601" y="1825625"/>
            <a:chExt cx="8229599" cy="2898775"/>
          </a:xfrm>
        </p:grpSpPr>
        <p:sp>
          <p:nvSpPr>
            <p:cNvPr id="12" name="TextBox 11"/>
            <p:cNvSpPr txBox="1"/>
            <p:nvPr/>
          </p:nvSpPr>
          <p:spPr>
            <a:xfrm>
              <a:off x="5638801" y="1843851"/>
              <a:ext cx="3200399" cy="286232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600" dirty="0">
                  <a:latin typeface="NikoshBAN" pitchFamily="2" charset="0"/>
                  <a:cs typeface="NikoshBAN" pitchFamily="2" charset="0"/>
                </a:rPr>
                <a:t>শ্রেণি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: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অষ্টম</a:t>
              </a:r>
              <a:endParaRPr lang="bn-BD" sz="3600" dirty="0"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3600" dirty="0">
                  <a:latin typeface="NikoshBAN" pitchFamily="2" charset="0"/>
                  <a:cs typeface="NikoshBAN" pitchFamily="2" charset="0"/>
                </a:rPr>
                <a:t>বিষয়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:</a:t>
              </a:r>
              <a:r>
                <a:rPr lang="bn-BD" sz="3600" dirty="0">
                  <a:latin typeface="NikoshBAN" pitchFamily="2" charset="0"/>
                  <a:cs typeface="NikoshBAN" pitchFamily="2" charset="0"/>
                </a:rPr>
                <a:t> বাংলা প্রথম পত্র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পাঠ্যঃ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দুই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বিঘা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জমি</a:t>
              </a:r>
              <a:endParaRPr lang="bn-BD" sz="3600" dirty="0"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3600" dirty="0">
                  <a:latin typeface="NikoshBAN" pitchFamily="2" charset="0"/>
                  <a:cs typeface="NikoshBAN" pitchFamily="2" charset="0"/>
                </a:rPr>
                <a:t>সময়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:</a:t>
              </a:r>
              <a:r>
                <a:rPr lang="bn-BD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5</a:t>
              </a:r>
              <a:r>
                <a:rPr lang="bn-BD" sz="3600" dirty="0">
                  <a:latin typeface="NikoshBAN" pitchFamily="2" charset="0"/>
                  <a:cs typeface="NikoshBAN" pitchFamily="2" charset="0"/>
                </a:rPr>
                <a:t>০ মিনিট</a:t>
              </a:r>
              <a:endParaRPr lang="en-US" sz="3200" dirty="0"/>
            </a:p>
          </p:txBody>
        </p:sp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0A484798-2000-5DC4-9BA7-A73123D3AE23}"/>
                </a:ext>
              </a:extLst>
            </p:cNvPr>
            <p:cNvSpPr txBox="1">
              <a:spLocks/>
            </p:cNvSpPr>
            <p:nvPr/>
          </p:nvSpPr>
          <p:spPr>
            <a:xfrm>
              <a:off x="609601" y="1825625"/>
              <a:ext cx="5029200" cy="28987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36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পিংকু</a:t>
              </a:r>
              <a:r>
                <a:rPr 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কুমার</a:t>
              </a:r>
              <a:r>
                <a:rPr 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সরকার</a:t>
              </a:r>
              <a:r>
                <a:rPr 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marL="0" indent="0" algn="ctr">
                <a:buFont typeface="Arial" pitchFamily="34" charset="0"/>
                <a:buNone/>
              </a:pPr>
              <a:r>
                <a:rPr lang="en-US" sz="36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সহকারি</a:t>
              </a:r>
              <a:r>
                <a:rPr 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শিক্ষক</a:t>
              </a:r>
              <a:endPara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Font typeface="Arial" pitchFamily="34" charset="0"/>
                <a:buNone/>
              </a:pPr>
              <a:r>
                <a:rPr lang="en-US" sz="36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পাঁচপুকুরিয়া</a:t>
              </a:r>
              <a:r>
                <a:rPr 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বাজার</a:t>
              </a:r>
              <a:r>
                <a:rPr 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উচ্চ</a:t>
              </a:r>
              <a:r>
                <a:rPr 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বিদ্যালয়</a:t>
              </a:r>
              <a:endPara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Font typeface="Arial" pitchFamily="34" charset="0"/>
                <a:buNone/>
              </a:pPr>
              <a:r>
                <a:rPr lang="en-US" sz="36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মুরাদনগর</a:t>
              </a:r>
              <a:r>
                <a:rPr 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কুমিল্লা</a:t>
              </a:r>
              <a:endPara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159BF1C7-268B-083C-A7E5-D9794895C6C8}"/>
              </a:ext>
            </a:extLst>
          </p:cNvPr>
          <p:cNvSpPr txBox="1">
            <a:spLocks/>
          </p:cNvSpPr>
          <p:nvPr/>
        </p:nvSpPr>
        <p:spPr>
          <a:xfrm>
            <a:off x="3124200" y="759809"/>
            <a:ext cx="3200399" cy="79594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b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C370DB4-2709-0DD6-B428-0CD138799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3998C-9A3D-4C5D-9FE5-0A1346C52A15}" type="datetime1">
              <a:rPr lang="en-US" smtClean="0"/>
              <a:t>7/9/2026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37243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46C4C-D588-48D3-B7F1-C78C98F847A4}" type="datetime1">
              <a:rPr lang="en-US" smtClean="0"/>
              <a:t>7/9/2026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752600" y="5860473"/>
            <a:ext cx="4876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2D8B6B-124B-67A1-3CB5-B5BEADB658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2977"/>
            <a:ext cx="9144000" cy="413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409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71800" y="534461"/>
            <a:ext cx="338269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864" algn="r">
              <a:spcBef>
                <a:spcPct val="0"/>
              </a:spcBef>
              <a:defRPr/>
            </a:pPr>
            <a:r>
              <a:rPr lang="en-US" sz="60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60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বিঘা</a:t>
            </a:r>
            <a:r>
              <a:rPr lang="en-US" sz="60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জমি</a:t>
            </a:r>
            <a:r>
              <a:rPr lang="en-US" sz="60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IN" sz="60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6400" y="1290191"/>
            <a:ext cx="25988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রবীন্দ্রনাথ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ঠাকুর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E9CB5F-9852-B876-137E-A8F3C5C7D2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7409"/>
            <a:ext cx="9144000" cy="411107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0F0963-CDFB-77BF-4B5C-8AA91A923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B75B0-B98C-4E38-9460-E72F3B67DF39}" type="datetime1">
              <a:rPr lang="en-US" smtClean="0"/>
              <a:t>7/9/2026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5748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200400" y="98028"/>
            <a:ext cx="2743200" cy="816372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 কবি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পরিচিতি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6400800" y="98028"/>
            <a:ext cx="2590800" cy="2340372"/>
          </a:xfrm>
          <a:prstGeom prst="wedgeRoundRectCallout">
            <a:avLst>
              <a:gd name="adj1" fmla="val -67665"/>
              <a:gd name="adj2" fmla="val 2888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সাহিত্যের ক্ষেত্র: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6096000" y="4038600"/>
            <a:ext cx="2971800" cy="2590800"/>
          </a:xfrm>
          <a:prstGeom prst="wedgeRoundRectCallout">
            <a:avLst>
              <a:gd name="adj1" fmla="val -61864"/>
              <a:gd name="adj2" fmla="val -4941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 পরিচিতি: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15240" y="4741803"/>
            <a:ext cx="2590800" cy="2116197"/>
          </a:xfrm>
          <a:prstGeom prst="wedgeRoundRectCallout">
            <a:avLst>
              <a:gd name="adj1" fmla="val 75137"/>
              <a:gd name="adj2" fmla="val -5021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জাতীয় সংগীত  ‘সোনার বাংলা’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এর রচয়িতা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76201" y="685800"/>
            <a:ext cx="2985438" cy="2057400"/>
          </a:xfrm>
          <a:prstGeom prst="wedgeRoundRectCallout">
            <a:avLst>
              <a:gd name="adj1" fmla="val 57556"/>
              <a:gd name="adj2" fmla="val 1899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পুরস্কার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52800" y="4378206"/>
            <a:ext cx="2362199" cy="7271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রবীন্দ্রনাথ ঠাকুর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185839" y="2743200"/>
            <a:ext cx="2729561" cy="1066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bn-BD" sz="3200" dirty="0"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: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061639" y="5562600"/>
            <a:ext cx="2819400" cy="1066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bn-BD" sz="3200" dirty="0">
                <a:latin typeface="NikoshBAN" pitchFamily="2" charset="0"/>
                <a:cs typeface="NikoshBAN" pitchFamily="2" charset="0"/>
              </a:rPr>
              <a:t>মৃত্যু: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2561" y="3093720"/>
            <a:ext cx="3290239" cy="10972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bn-IN" sz="3200" dirty="0">
                <a:latin typeface="NikoshBAN" pitchFamily="2" charset="0"/>
                <a:cs typeface="NikoshBAN" pitchFamily="2" charset="0"/>
              </a:rPr>
              <a:t>স্থান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: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10400" y="2996625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৮৬১খ্রিস্টাব্দে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3352800"/>
            <a:ext cx="3110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2800" dirty="0">
                <a:latin typeface="NikoshBAN" pitchFamily="2" charset="0"/>
                <a:cs typeface="NikoshBAN" pitchFamily="2" charset="0"/>
              </a:rPr>
              <a:t>কলকাতার জোড়াসাঁকো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96361" y="5816025"/>
            <a:ext cx="2147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১৯৪১ খ্রিস্টাব্দে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00800" y="744438"/>
            <a:ext cx="2590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 কবিতা, সংগীত, ছোট গল্প, উপন্যাস, না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ট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ক, প্রবন্ধ,ভ্রমণ কাহি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নী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, রম্য রচনা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409700"/>
            <a:ext cx="30616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১৯১৩  সালে ইংরেজিতে অনূদিত “গীতাঞ্জলি” কাব্যের জন্য নোবেল পুরস্কার পান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72200" y="4648200"/>
            <a:ext cx="2895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কবি, দার্শনিক, গীতিকার, সুরকার, শিক্ষাবিদ, চিত্রশিল্পী, নাট্য-প্রযোজক ও অভিনেতা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4267200" y="5059740"/>
            <a:ext cx="2133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83C6D53-6DB0-76D4-F815-19B3F01DC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576" y="1143000"/>
            <a:ext cx="1838325" cy="2590800"/>
          </a:xfrm>
          <a:prstGeom prst="rect">
            <a:avLst/>
          </a:prstGeom>
        </p:spPr>
      </p:pic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45D4887B-6768-6CD1-C706-3506D2634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D5A64-39E8-4443-818D-BC9A38B07AB1}" type="datetime1">
              <a:rPr lang="en-US" smtClean="0"/>
              <a:t>7/9/2026</a:t>
            </a:fld>
            <a:endParaRPr lang="en-US"/>
          </a:p>
        </p:txBody>
      </p:sp>
    </p:spTree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5" grpId="0" animBg="1"/>
      <p:bldP spid="15" grpId="0" animBg="1"/>
      <p:bldP spid="16" grpId="0" animBg="1"/>
      <p:bldP spid="17" grpId="0" animBg="1"/>
      <p:bldP spid="6" grpId="0"/>
      <p:bldP spid="9" grpId="0"/>
      <p:bldP spid="18" grpId="0"/>
      <p:bldP spid="2" grpId="0"/>
      <p:bldP spid="3" grpId="0"/>
      <p:bldP spid="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4FED5-F863-4179-8AD0-C86F0C1BC08A}" type="datetime1">
              <a:rPr lang="en-US" smtClean="0"/>
              <a:t>7/9/2026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7302968"/>
              </p:ext>
            </p:extLst>
          </p:nvPr>
        </p:nvGraphicFramePr>
        <p:xfrm>
          <a:off x="4945063" y="4962525"/>
          <a:ext cx="3851275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2" imgW="1428579" imgH="514338" progId="Package">
                  <p:embed/>
                </p:oleObj>
              </mc:Choice>
              <mc:Fallback>
                <p:oleObj name="Packager Shell Object" showAsIcon="1" r:id="rId2" imgW="1428579" imgH="514338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945063" y="4962525"/>
                        <a:ext cx="3851275" cy="1387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Up Arrow Callout 5"/>
          <p:cNvSpPr/>
          <p:nvPr/>
        </p:nvSpPr>
        <p:spPr>
          <a:xfrm>
            <a:off x="0" y="381000"/>
            <a:ext cx="2133600" cy="365125"/>
          </a:xfrm>
          <a:prstGeom prst="upArrowCallout">
            <a:avLst>
              <a:gd name="adj1" fmla="val 25000"/>
              <a:gd name="adj2" fmla="val 0"/>
              <a:gd name="adj3" fmla="val 25000"/>
              <a:gd name="adj4" fmla="val 6497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আদর্শ পাঠ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FC4072F-DAE1-8871-71BE-74979874F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1524000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18707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994A0-D5D7-4AAA-8C38-D3C26A9CA304}" type="datetime1">
              <a:rPr lang="en-US" smtClean="0"/>
              <a:t>7/9/2026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220199" cy="6858000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শুধু বিঘে দুই ছিল মোর ভুঁই আর সবই গেছে ঋণে।</a:t>
            </a:r>
            <a:br>
              <a:rPr lang="en-US" sz="4400" dirty="0">
                <a:latin typeface="NikoshBAN" pitchFamily="2" charset="0"/>
                <a:cs typeface="NikoshBAN" pitchFamily="2" charset="0"/>
              </a:rPr>
            </a:br>
            <a:r>
              <a:rPr lang="bn-BD" sz="4400" dirty="0">
                <a:latin typeface="NikoshBAN" pitchFamily="2" charset="0"/>
                <a:cs typeface="NikoshBAN" pitchFamily="2" charset="0"/>
              </a:rPr>
              <a:t>বাবু বলিলেন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বুঝেছ উপেন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এ জমি লইব কিনে।</a:t>
            </a:r>
            <a:br>
              <a:rPr lang="en-US" sz="4400" dirty="0">
                <a:latin typeface="NikoshBAN" pitchFamily="2" charset="0"/>
                <a:cs typeface="NikoshBAN" pitchFamily="2" charset="0"/>
              </a:rPr>
            </a:br>
            <a:r>
              <a:rPr lang="bn-BD" sz="4400" dirty="0">
                <a:latin typeface="NikoshBAN" pitchFamily="2" charset="0"/>
                <a:cs typeface="NikoshBAN" pitchFamily="2" charset="0"/>
              </a:rPr>
              <a:t>কহিলাম আমি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তুমি ভূস্বামী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ভূমির অন্ত নাই।</a:t>
            </a:r>
            <a:br>
              <a:rPr lang="en-US" sz="4400" dirty="0">
                <a:latin typeface="NikoshBAN" pitchFamily="2" charset="0"/>
                <a:cs typeface="NikoshBAN" pitchFamily="2" charset="0"/>
              </a:rPr>
            </a:br>
            <a:r>
              <a:rPr lang="bn-BD" sz="4400" dirty="0">
                <a:latin typeface="NikoshBAN" pitchFamily="2" charset="0"/>
                <a:cs typeface="NikoshBAN" pitchFamily="2" charset="0"/>
              </a:rPr>
              <a:t>চেয়ে দেখো মোর আছে বড়ো-জোর মরিবার মতো ঠাঁই।</a:t>
            </a:r>
            <a:br>
              <a:rPr lang="en-US" sz="4400" dirty="0">
                <a:latin typeface="NikoshBAN" pitchFamily="2" charset="0"/>
                <a:cs typeface="NikoshBAN" pitchFamily="2" charset="0"/>
              </a:rPr>
            </a:br>
            <a:r>
              <a:rPr lang="bn-BD" sz="4400" dirty="0">
                <a:latin typeface="NikoshBAN" pitchFamily="2" charset="0"/>
                <a:cs typeface="NikoshBAN" pitchFamily="2" charset="0"/>
              </a:rPr>
              <a:t>শুনি রাজা কহে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বাপু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জানো তো হে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করেছি বাগানখানা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,</a:t>
            </a:r>
            <a:br>
              <a:rPr lang="en-US" sz="4400" dirty="0">
                <a:latin typeface="NikoshBAN" pitchFamily="2" charset="0"/>
                <a:cs typeface="NikoshBAN" pitchFamily="2" charset="0"/>
              </a:rPr>
            </a:br>
            <a:r>
              <a:rPr lang="bn-BD" sz="4400" dirty="0">
                <a:latin typeface="NikoshBAN" pitchFamily="2" charset="0"/>
                <a:cs typeface="NikoshBAN" pitchFamily="2" charset="0"/>
              </a:rPr>
              <a:t>পেলে দুই বিঘে প্র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স্থ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 ও দিঘে সমান হইবে টানা-</a:t>
            </a:r>
            <a:endParaRPr lang="bn-IN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AE1D6-1458-4CE3-869C-B5F2E836FD79}" type="datetime1">
              <a:rPr lang="en-US" smtClean="0"/>
              <a:t>7/9/2026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136525"/>
            <a:ext cx="9144000" cy="67214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ওটা দিতে হবে। কহিলাম তবে বক্ষে জুড়িয়া পাণি</a:t>
            </a:r>
            <a:br>
              <a:rPr lang="en-US" sz="4800" dirty="0">
                <a:latin typeface="NikoshBAN" pitchFamily="2" charset="0"/>
                <a:cs typeface="NikoshBAN" pitchFamily="2" charset="0"/>
              </a:rPr>
            </a:br>
            <a:r>
              <a:rPr lang="bn-BD" sz="4800" dirty="0">
                <a:latin typeface="NikoshBAN" pitchFamily="2" charset="0"/>
                <a:cs typeface="NikoshBAN" pitchFamily="2" charset="0"/>
              </a:rPr>
              <a:t>সজল চক্ষে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করুন রক্ষে গরিবের ভিটেখানি।</a:t>
            </a:r>
            <a:br>
              <a:rPr lang="en-US" sz="4800" dirty="0">
                <a:latin typeface="NikoshBAN" pitchFamily="2" charset="0"/>
                <a:cs typeface="NikoshBAN" pitchFamily="2" charset="0"/>
              </a:rPr>
            </a:br>
            <a:r>
              <a:rPr lang="bn-BD" sz="4800" dirty="0">
                <a:latin typeface="NikoshBAN" pitchFamily="2" charset="0"/>
                <a:cs typeface="NikoshBAN" pitchFamily="2" charset="0"/>
              </a:rPr>
              <a:t>সপ্ত পুরুষ যেথায় মানুষ সে মাটি সোনার বাড়া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,</a:t>
            </a:r>
            <a:br>
              <a:rPr lang="en-US" sz="4800" dirty="0">
                <a:latin typeface="NikoshBAN" pitchFamily="2" charset="0"/>
                <a:cs typeface="NikoshBAN" pitchFamily="2" charset="0"/>
              </a:rPr>
            </a:br>
            <a:r>
              <a:rPr lang="bn-BD" sz="4800" dirty="0">
                <a:latin typeface="NikoshBAN" pitchFamily="2" charset="0"/>
                <a:cs typeface="NikoshBAN" pitchFamily="2" charset="0"/>
              </a:rPr>
              <a:t>দৈন্যের দায়ে বেচিব সে মায়ে এমনি লক্ষ্মীছাড়া!</a:t>
            </a:r>
            <a:br>
              <a:rPr lang="en-US" sz="4800" dirty="0">
                <a:latin typeface="NikoshBAN" pitchFamily="2" charset="0"/>
                <a:cs typeface="NikoshBAN" pitchFamily="2" charset="0"/>
              </a:rPr>
            </a:br>
            <a:r>
              <a:rPr lang="bn-BD" sz="4800" dirty="0">
                <a:latin typeface="NikoshBAN" pitchFamily="2" charset="0"/>
                <a:cs typeface="NikoshBAN" pitchFamily="2" charset="0"/>
              </a:rPr>
              <a:t>আঁখি করি লাল রাজা ক্ষণকাল রহিল মৌনভাবে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,</a:t>
            </a:r>
            <a:br>
              <a:rPr lang="en-US" sz="4800" dirty="0">
                <a:latin typeface="NikoshBAN" pitchFamily="2" charset="0"/>
                <a:cs typeface="NikoshBAN" pitchFamily="2" charset="0"/>
              </a:rPr>
            </a:br>
            <a:r>
              <a:rPr lang="bn-BD" sz="4800" dirty="0">
                <a:latin typeface="NikoshBAN" pitchFamily="2" charset="0"/>
                <a:cs typeface="NikoshBAN" pitchFamily="2" charset="0"/>
              </a:rPr>
              <a:t>কহিলেন শেষে ক্রুর হাসি হেসে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আচ্ছা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সে দেখা যাবে।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202310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CBE5-98B4-4BEA-864D-D4B113324332}" type="datetime1">
              <a:rPr lang="en-US" smtClean="0"/>
              <a:t>7/9/2026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136525"/>
            <a:ext cx="9144000" cy="67214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পরে মাস দেড়ে ভিটে মাটি ছেড়ে বাহির হইনু পথে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-</a:t>
            </a:r>
            <a:br>
              <a:rPr lang="en-US" sz="4800" dirty="0">
                <a:latin typeface="NikoshBAN" pitchFamily="2" charset="0"/>
                <a:cs typeface="NikoshBAN" pitchFamily="2" charset="0"/>
              </a:rPr>
            </a:br>
            <a:r>
              <a:rPr lang="bn-BD" sz="4800" dirty="0">
                <a:latin typeface="NikoshBAN" pitchFamily="2" charset="0"/>
                <a:cs typeface="NikoshBAN" pitchFamily="2" charset="0"/>
              </a:rPr>
              <a:t>করিল ডিক্রি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সকলই বিক্রি মিথ্যা দেনার খতে।</a:t>
            </a:r>
            <a:br>
              <a:rPr lang="en-US" sz="4800" dirty="0">
                <a:latin typeface="NikoshBAN" pitchFamily="2" charset="0"/>
                <a:cs typeface="NikoshBAN" pitchFamily="2" charset="0"/>
              </a:rPr>
            </a:br>
            <a:r>
              <a:rPr lang="bn-BD" sz="4800" dirty="0">
                <a:latin typeface="NikoshBAN" pitchFamily="2" charset="0"/>
                <a:cs typeface="NikoshBAN" pitchFamily="2" charset="0"/>
              </a:rPr>
              <a:t>এ জগতে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হায়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সেই বেশি চায় আছে যার ভূরি ভূরি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–</a:t>
            </a:r>
            <a:br>
              <a:rPr lang="en-US" sz="4800" dirty="0">
                <a:latin typeface="NikoshBAN" pitchFamily="2" charset="0"/>
                <a:cs typeface="NikoshBAN" pitchFamily="2" charset="0"/>
              </a:rPr>
            </a:br>
            <a:r>
              <a:rPr lang="bn-BD" sz="4800" dirty="0">
                <a:latin typeface="NikoshBAN" pitchFamily="2" charset="0"/>
                <a:cs typeface="NikoshBAN" pitchFamily="2" charset="0"/>
              </a:rPr>
              <a:t>রাজার হস্ত করে সমস্ত কাঙালের ধন চুরি।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35497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E7B4-0530-45AF-B0C2-408E396A2DFD}" type="datetime1">
              <a:rPr lang="en-US" smtClean="0"/>
              <a:t>7/9/2026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136525"/>
            <a:ext cx="9144000" cy="67214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মনে ভাবিলাম মোরে ভগবান রাখিবে না মোহগর্তে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,</a:t>
            </a:r>
            <a:br>
              <a:rPr lang="en-US" sz="4800" dirty="0">
                <a:latin typeface="NikoshBAN" pitchFamily="2" charset="0"/>
                <a:cs typeface="NikoshBAN" pitchFamily="2" charset="0"/>
              </a:rPr>
            </a:br>
            <a:r>
              <a:rPr lang="bn-BD" sz="4800" dirty="0">
                <a:latin typeface="NikoshBAN" pitchFamily="2" charset="0"/>
                <a:cs typeface="NikoshBAN" pitchFamily="2" charset="0"/>
              </a:rPr>
              <a:t>তাই লিখি দিল বিশ্বনিখিল দু বিঘার পরিবর্তে।</a:t>
            </a:r>
            <a:br>
              <a:rPr lang="en-US" sz="4800" dirty="0">
                <a:latin typeface="NikoshBAN" pitchFamily="2" charset="0"/>
                <a:cs typeface="NikoshBAN" pitchFamily="2" charset="0"/>
              </a:rPr>
            </a:br>
            <a:r>
              <a:rPr lang="bn-BD" sz="4800" dirty="0">
                <a:latin typeface="NikoshBAN" pitchFamily="2" charset="0"/>
                <a:cs typeface="NikoshBAN" pitchFamily="2" charset="0"/>
              </a:rPr>
              <a:t>সন্ন্যাসীবেশে ফিরি দেশে দেশে হইয়া সাধুর শিষ্য</a:t>
            </a:r>
            <a:br>
              <a:rPr lang="en-US" sz="4800" dirty="0">
                <a:latin typeface="NikoshBAN" pitchFamily="2" charset="0"/>
                <a:cs typeface="NikoshBAN" pitchFamily="2" charset="0"/>
              </a:rPr>
            </a:br>
            <a:r>
              <a:rPr lang="bn-BD" sz="4800" dirty="0">
                <a:latin typeface="NikoshBAN" pitchFamily="2" charset="0"/>
                <a:cs typeface="NikoshBAN" pitchFamily="2" charset="0"/>
              </a:rPr>
              <a:t>কত হেরিলাম মনোহর ধাম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কত মনোরম দৃশ্য!</a:t>
            </a:r>
            <a:br>
              <a:rPr lang="en-US" sz="4800" dirty="0">
                <a:latin typeface="NikoshBAN" pitchFamily="2" charset="0"/>
                <a:cs typeface="NikoshBAN" pitchFamily="2" charset="0"/>
              </a:rPr>
            </a:br>
            <a:r>
              <a:rPr lang="bn-BD" sz="4800" dirty="0">
                <a:latin typeface="NikoshBAN" pitchFamily="2" charset="0"/>
                <a:cs typeface="NikoshBAN" pitchFamily="2" charset="0"/>
              </a:rPr>
              <a:t>ভূধরে সাগরে বিজনে নগরে যখন যেখানে ভ্রমি</a:t>
            </a:r>
            <a:br>
              <a:rPr lang="en-US" sz="4800" dirty="0">
                <a:latin typeface="NikoshBAN" pitchFamily="2" charset="0"/>
                <a:cs typeface="NikoshBAN" pitchFamily="2" charset="0"/>
              </a:rPr>
            </a:br>
            <a:r>
              <a:rPr lang="bn-BD" sz="4800" dirty="0">
                <a:latin typeface="NikoshBAN" pitchFamily="2" charset="0"/>
                <a:cs typeface="NikoshBAN" pitchFamily="2" charset="0"/>
              </a:rPr>
              <a:t>তবু নিশিদিনে ভুলিতে পারি নে সেই দুই বিঘা জমি।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862851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467CA-5D3E-4483-B012-E312A3FD14FE}" type="datetime1">
              <a:rPr lang="en-US" smtClean="0"/>
              <a:t>7/9/2026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হাটে মাঠে বাটে এই মতো কাটে বছর পনেরো-ষোল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–</a:t>
            </a:r>
            <a:br>
              <a:rPr lang="en-US" sz="2400" dirty="0">
                <a:latin typeface="NikoshBAN" pitchFamily="2" charset="0"/>
                <a:cs typeface="NikoshBAN" pitchFamily="2" charset="0"/>
              </a:rPr>
            </a:br>
            <a:r>
              <a:rPr lang="bn-BD" sz="2400" dirty="0">
                <a:latin typeface="NikoshBAN" pitchFamily="2" charset="0"/>
                <a:cs typeface="NikoshBAN" pitchFamily="2" charset="0"/>
              </a:rPr>
              <a:t>একদিন শেষে ফিরিবারে দেশে বড়োই বাসনা হলো।</a:t>
            </a:r>
            <a:br>
              <a:rPr lang="en-US" sz="2400" dirty="0">
                <a:latin typeface="NikoshBAN" pitchFamily="2" charset="0"/>
                <a:cs typeface="NikoshBAN" pitchFamily="2" charset="0"/>
              </a:rPr>
            </a:br>
            <a:r>
              <a:rPr lang="bn-BD" sz="2400" dirty="0">
                <a:latin typeface="NikoshBAN" pitchFamily="2" charset="0"/>
                <a:cs typeface="NikoshBAN" pitchFamily="2" charset="0"/>
              </a:rPr>
              <a:t>নমঃনমঃনমঃ সুন্দরী মম জননী বঙ্গভূমি!</a:t>
            </a:r>
            <a:br>
              <a:rPr lang="en-US" sz="2400" dirty="0">
                <a:latin typeface="NikoshBAN" pitchFamily="2" charset="0"/>
                <a:cs typeface="NikoshBAN" pitchFamily="2" charset="0"/>
              </a:rPr>
            </a:br>
            <a:r>
              <a:rPr lang="bn-BD" sz="2400" dirty="0">
                <a:latin typeface="NikoshBAN" pitchFamily="2" charset="0"/>
                <a:cs typeface="NikoshBAN" pitchFamily="2" charset="0"/>
              </a:rPr>
              <a:t>গঙ্গার তীর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স্নিগ্ধ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সমীর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জীবন জুড়ালে তুমি।</a:t>
            </a:r>
            <a:br>
              <a:rPr lang="en-US" sz="2400" dirty="0">
                <a:latin typeface="NikoshBAN" pitchFamily="2" charset="0"/>
                <a:cs typeface="NikoshBAN" pitchFamily="2" charset="0"/>
              </a:rPr>
            </a:br>
            <a:r>
              <a:rPr lang="bn-BD" sz="2400" dirty="0">
                <a:latin typeface="NikoshBAN" pitchFamily="2" charset="0"/>
                <a:cs typeface="NikoshBAN" pitchFamily="2" charset="0"/>
              </a:rPr>
              <a:t>অবারিত মাঠ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গগনললাট চুমে তব পদধূলি</a:t>
            </a:r>
            <a:br>
              <a:rPr lang="en-US" sz="2400" dirty="0">
                <a:latin typeface="NikoshBAN" pitchFamily="2" charset="0"/>
                <a:cs typeface="NikoshBAN" pitchFamily="2" charset="0"/>
              </a:rPr>
            </a:br>
            <a:r>
              <a:rPr lang="bn-BD" sz="2400" dirty="0">
                <a:latin typeface="NikoshBAN" pitchFamily="2" charset="0"/>
                <a:cs typeface="NikoshBAN" pitchFamily="2" charset="0"/>
              </a:rPr>
              <a:t>ছায়াসুনিবিড় শান্তির নীড় ছোটো ছোটো গ্রামগুলি।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478033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4410-384D-4DDF-8FE1-CC85CC0BDE75}" type="datetime1">
              <a:rPr lang="en-US" smtClean="0"/>
              <a:t>7/9/2026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5400" dirty="0">
                <a:latin typeface="NikoshBAN" pitchFamily="2" charset="0"/>
                <a:cs typeface="NikoshBAN" pitchFamily="2" charset="0"/>
              </a:rPr>
              <a:t>পল্লবঘন আম্রকানন রাখালের খেলাগেহ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,</a:t>
            </a:r>
            <a:br>
              <a:rPr lang="en-US" sz="5400" dirty="0">
                <a:latin typeface="NikoshBAN" pitchFamily="2" charset="0"/>
                <a:cs typeface="NikoshBAN" pitchFamily="2" charset="0"/>
              </a:rPr>
            </a:br>
            <a:r>
              <a:rPr lang="bn-BD" sz="5400" dirty="0">
                <a:latin typeface="NikoshBAN" pitchFamily="2" charset="0"/>
                <a:cs typeface="NikoshBAN" pitchFamily="2" charset="0"/>
              </a:rPr>
              <a:t>স্তব্ধ অতল দিঘি কালোজল-নিশীথশীতল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স্নেহ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।</a:t>
            </a:r>
            <a:br>
              <a:rPr lang="en-US" sz="5400" dirty="0">
                <a:latin typeface="NikoshBAN" pitchFamily="2" charset="0"/>
                <a:cs typeface="NikoshBAN" pitchFamily="2" charset="0"/>
              </a:rPr>
            </a:br>
            <a:r>
              <a:rPr lang="bn-BD" sz="5400" dirty="0">
                <a:latin typeface="NikoshBAN" pitchFamily="2" charset="0"/>
                <a:cs typeface="NikoshBAN" pitchFamily="2" charset="0"/>
              </a:rPr>
              <a:t>বুকভরা মধু বঙ্গের ব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ধূ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 জল লয়ে যায় ঘরে-</a:t>
            </a:r>
            <a:br>
              <a:rPr lang="en-US" sz="5400" dirty="0">
                <a:latin typeface="NikoshBAN" pitchFamily="2" charset="0"/>
                <a:cs typeface="NikoshBAN" pitchFamily="2" charset="0"/>
              </a:rPr>
            </a:br>
            <a:r>
              <a:rPr lang="bn-BD" sz="5400" dirty="0">
                <a:latin typeface="NikoshBAN" pitchFamily="2" charset="0"/>
                <a:cs typeface="NikoshBAN" pitchFamily="2" charset="0"/>
              </a:rPr>
              <a:t>মা বলিতে প্রাণ করে আনচান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চোখে আসে জল ভরে।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91953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85800" y="228600"/>
            <a:ext cx="72390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dirty="0">
              <a:ln w="1905"/>
              <a:solidFill>
                <a:schemeClr val="accent5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Vertical Scroll 16"/>
          <p:cNvSpPr/>
          <p:nvPr/>
        </p:nvSpPr>
        <p:spPr>
          <a:xfrm>
            <a:off x="2667000" y="0"/>
            <a:ext cx="3086100" cy="845457"/>
          </a:xfrm>
          <a:prstGeom prst="verticalScroll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bn-BD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দলগত</a:t>
            </a:r>
            <a:r>
              <a:rPr lang="bn-IN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কাজ</a:t>
            </a:r>
            <a:endParaRPr lang="en-U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F5B48-AE0B-4C16-8601-EFC698A13F73}" type="datetime1">
              <a:rPr lang="en-US" smtClean="0"/>
              <a:t>7/9/2026</a:t>
            </a:fld>
            <a:endParaRPr lang="en-US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29966489"/>
              </p:ext>
            </p:extLst>
          </p:nvPr>
        </p:nvGraphicFramePr>
        <p:xfrm>
          <a:off x="689548" y="914400"/>
          <a:ext cx="7467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BB92C6-55E6-A3C3-4888-734B14906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Created By Mr Pinku Kumar Sarkar</a:t>
            </a:r>
          </a:p>
        </p:txBody>
      </p:sp>
    </p:spTree>
    <p:extLst>
      <p:ext uri="{BB962C8B-B14F-4D97-AF65-F5344CB8AC3E}">
        <p14:creationId xmlns:p14="http://schemas.microsoft.com/office/powerpoint/2010/main" val="138091080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609600" y="1278081"/>
            <a:ext cx="7010400" cy="838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‘দুই বিঘা জমি’ কোন ধরনের কবিতা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15490" y="2116281"/>
            <a:ext cx="2819400" cy="6149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(ক)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গীতি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কবিতা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838700" y="2116281"/>
            <a:ext cx="2931527" cy="614918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খ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)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শোক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কবিতা</a:t>
            </a:r>
            <a:endParaRPr lang="en-US" sz="3200" dirty="0"/>
          </a:p>
        </p:txBody>
      </p:sp>
      <p:sp>
        <p:nvSpPr>
          <p:cNvPr id="31" name="Rectangle 30"/>
          <p:cNvSpPr/>
          <p:nvPr/>
        </p:nvSpPr>
        <p:spPr>
          <a:xfrm>
            <a:off x="709027" y="3070860"/>
            <a:ext cx="2825863" cy="5867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(গ)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তন্ময়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কবিতা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838700" y="3124200"/>
            <a:ext cx="2931527" cy="5867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(ঘ)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কা</a:t>
            </a:r>
            <a:r>
              <a:rPr lang="en-US" sz="280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হিনি</a:t>
            </a:r>
            <a:r>
              <a:rPr lang="bn-BD" sz="280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কবিতা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125190" y="820881"/>
            <a:ext cx="3200400" cy="457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বহুনির্বাচনী প্রশ্ন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09027" y="4267200"/>
            <a:ext cx="7010400" cy="838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‘ভূধর’ শব্দের অর্থ  কী?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265010" y="4999185"/>
            <a:ext cx="2697390" cy="58674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(ক)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ভূমি </a:t>
            </a:r>
            <a:endParaRPr lang="en-US" sz="3200" dirty="0"/>
          </a:p>
        </p:txBody>
      </p:sp>
      <p:sp>
        <p:nvSpPr>
          <p:cNvPr id="22" name="Rectangle 21"/>
          <p:cNvSpPr/>
          <p:nvPr/>
        </p:nvSpPr>
        <p:spPr>
          <a:xfrm>
            <a:off x="4919982" y="5929053"/>
            <a:ext cx="2697390" cy="67934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(ঘ)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ভোজন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/>
          </a:p>
          <a:p>
            <a:endParaRPr lang="en-US" sz="3200" dirty="0"/>
          </a:p>
        </p:txBody>
      </p:sp>
      <p:sp>
        <p:nvSpPr>
          <p:cNvPr id="24" name="Rectangle 23"/>
          <p:cNvSpPr/>
          <p:nvPr/>
        </p:nvSpPr>
        <p:spPr>
          <a:xfrm>
            <a:off x="1163410" y="5929053"/>
            <a:ext cx="2722790" cy="5867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(গ)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পাহাড়</a:t>
            </a:r>
            <a:endParaRPr lang="en-US" sz="3200" dirty="0"/>
          </a:p>
        </p:txBody>
      </p:sp>
      <p:sp>
        <p:nvSpPr>
          <p:cNvPr id="26" name="Rectangle 25"/>
          <p:cNvSpPr/>
          <p:nvPr/>
        </p:nvSpPr>
        <p:spPr>
          <a:xfrm>
            <a:off x="4980997" y="5223328"/>
            <a:ext cx="2697390" cy="6163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(খ)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নিলাজ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218210" y="38100"/>
            <a:ext cx="3039590" cy="6477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3AF9EF-FAAA-B7E2-4A40-90589167C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1F99-4A44-4E13-8E28-16A965D4ECEF}" type="datetime1">
              <a:rPr lang="en-US" smtClean="0"/>
              <a:t>7/9/2026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B2600-2E3D-E443-FF70-832B02FCD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64027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381001" y="1143000"/>
            <a:ext cx="8153400" cy="274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উপেন দুই বিঘা জমি জমিদারকে দিতে চাইল না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কারণ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pPr lvl="0"/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i.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সপ্ত পুরুষের ভিটা</a:t>
            </a:r>
          </a:p>
          <a:p>
            <a:pPr lvl="0"/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ফেরত পেতে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সংগ্রাম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bn-BD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iii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জমির মাটি সোনার বাড়া</a:t>
            </a:r>
          </a:p>
          <a:p>
            <a:pPr lvl="0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 কোনটি সঠিক?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295400" y="4454709"/>
            <a:ext cx="2209800" cy="60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</a:t>
            </a:r>
            <a:endParaRPr lang="en-US" sz="2800" dirty="0"/>
          </a:p>
        </p:txBody>
      </p:sp>
      <p:sp>
        <p:nvSpPr>
          <p:cNvPr id="30" name="Rectangle 29"/>
          <p:cNvSpPr/>
          <p:nvPr/>
        </p:nvSpPr>
        <p:spPr>
          <a:xfrm>
            <a:off x="5029200" y="4444461"/>
            <a:ext cx="2209800" cy="609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iii. </a:t>
            </a:r>
            <a:endParaRPr lang="en-US" sz="2800" dirty="0"/>
          </a:p>
        </p:txBody>
      </p:sp>
      <p:sp>
        <p:nvSpPr>
          <p:cNvPr id="31" name="Rectangle 30"/>
          <p:cNvSpPr/>
          <p:nvPr/>
        </p:nvSpPr>
        <p:spPr>
          <a:xfrm>
            <a:off x="1302657" y="5552451"/>
            <a:ext cx="22098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iii</a:t>
            </a:r>
            <a:endParaRPr lang="en-US" sz="2800" dirty="0"/>
          </a:p>
        </p:txBody>
      </p:sp>
      <p:sp>
        <p:nvSpPr>
          <p:cNvPr id="32" name="Rectangle 31"/>
          <p:cNvSpPr/>
          <p:nvPr/>
        </p:nvSpPr>
        <p:spPr>
          <a:xfrm>
            <a:off x="5029200" y="5552451"/>
            <a:ext cx="2209800" cy="533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iii.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143000" y="365989"/>
            <a:ext cx="3886200" cy="6096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বহুনির্বাচনী প্রশ্ন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AFACA4-906A-C58F-9B12-1F0AEB3C8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D0088-CCF1-4B3E-9393-2A3A9CF19C50}" type="datetime1">
              <a:rPr lang="en-US" smtClean="0"/>
              <a:t>7/9/2026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9E6647-23B7-2BEB-7E6C-8D3FBF78A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805807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689B-DF06-46D1-8F78-FB7107A1D7E6}" type="datetime1">
              <a:rPr lang="en-US" smtClean="0"/>
              <a:t>7/9/2026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5" name="Diagram group"/>
          <p:cNvGrpSpPr/>
          <p:nvPr/>
        </p:nvGrpSpPr>
        <p:grpSpPr>
          <a:xfrm>
            <a:off x="457200" y="1600200"/>
            <a:ext cx="8458200" cy="4693557"/>
            <a:chOff x="3240138" y="-1"/>
            <a:chExt cx="3008262" cy="4617357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grpSp>
          <p:nvGrpSpPr>
            <p:cNvPr id="6" name="Group 5"/>
            <p:cNvGrpSpPr/>
            <p:nvPr/>
          </p:nvGrpSpPr>
          <p:grpSpPr>
            <a:xfrm>
              <a:off x="3240138" y="-1"/>
              <a:ext cx="3008262" cy="4617357"/>
              <a:chOff x="3240138" y="-1"/>
              <a:chExt cx="3008262" cy="4617357"/>
            </a:xfrm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7" name="Flowchart: Manual Operation 6"/>
              <p:cNvSpPr/>
              <p:nvPr/>
            </p:nvSpPr>
            <p:spPr>
              <a:xfrm rot="16200000">
                <a:off x="2435590" y="804547"/>
                <a:ext cx="4617357" cy="3008262"/>
              </a:xfrm>
              <a:prstGeom prst="flowChartManualOperation">
                <a:avLst/>
              </a:prstGeom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8" name="Flowchart: Manual Operation 4"/>
              <p:cNvSpPr/>
              <p:nvPr/>
            </p:nvSpPr>
            <p:spPr>
              <a:xfrm rot="21600000">
                <a:off x="3240138" y="923470"/>
                <a:ext cx="3008262" cy="2770415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184150" tIns="0" rIns="186624" bIns="0" numCol="1" spcCol="1270" anchor="ctr" anchorCtr="0">
                <a:noAutofit/>
              </a:bodyPr>
              <a:lstStyle/>
              <a:p>
                <a:pPr lvl="0" algn="l" defTabSz="1289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900" b="1" kern="1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900" b="1" kern="1200" dirty="0"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2900" kern="1200" dirty="0"/>
              </a:p>
            </p:txBody>
          </p:sp>
        </p:grpSp>
      </p:grpSp>
      <p:sp>
        <p:nvSpPr>
          <p:cNvPr id="9" name="Cloud 8"/>
          <p:cNvSpPr/>
          <p:nvPr/>
        </p:nvSpPr>
        <p:spPr>
          <a:xfrm>
            <a:off x="3048000" y="76200"/>
            <a:ext cx="3581400" cy="1600200"/>
          </a:xfrm>
          <a:prstGeom prst="cloud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400" dirty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5800" y="2893874"/>
            <a:ext cx="8077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600" b="1" dirty="0">
                <a:latin typeface="NikoshBAN" pitchFamily="2" charset="0"/>
                <a:cs typeface="NikoshBAN" pitchFamily="2" charset="0"/>
              </a:rPr>
              <a:t> উ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পে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নের মতো ধনীদের দ্বারা অত্যাচারিত অসহায়, গরীব মানুষের জন্য সচেতন মানুষের কী কী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পদক্ষেপ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নেওয়া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উচিত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 তা ১০টি বাক্যে লিখে  আনবে।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/>
          </a:p>
        </p:txBody>
      </p:sp>
    </p:spTree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6AEDD-0C45-43E7-A43F-D6217B15C4AE}" type="datetime1">
              <a:rPr lang="en-US" smtClean="0"/>
              <a:t>7/9/2026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362200" y="0"/>
            <a:ext cx="43071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4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সবাইকে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FA3647-4C95-7102-1EFB-484731D01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9441"/>
            <a:ext cx="9144000" cy="5920629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12082</TotalTime>
  <Words>671</Words>
  <Application>Microsoft Office PowerPoint</Application>
  <PresentationFormat>On-screen Show (4:3)</PresentationFormat>
  <Paragraphs>116</Paragraphs>
  <Slides>17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NikoshBAN</vt:lpstr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pinku kumar</cp:lastModifiedBy>
  <cp:revision>1147</cp:revision>
  <dcterms:created xsi:type="dcterms:W3CDTF">2006-08-16T00:00:00Z</dcterms:created>
  <dcterms:modified xsi:type="dcterms:W3CDTF">2026-07-09T17:50:08Z</dcterms:modified>
</cp:coreProperties>
</file>